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7"/>
  </p:notesMasterIdLst>
  <p:handoutMasterIdLst>
    <p:handoutMasterId r:id="rId18"/>
  </p:handoutMasterIdLst>
  <p:sldIdLst>
    <p:sldId id="341" r:id="rId2"/>
    <p:sldId id="423" r:id="rId3"/>
    <p:sldId id="382" r:id="rId4"/>
    <p:sldId id="384" r:id="rId5"/>
    <p:sldId id="400" r:id="rId6"/>
    <p:sldId id="424" r:id="rId7"/>
    <p:sldId id="426" r:id="rId8"/>
    <p:sldId id="450" r:id="rId9"/>
    <p:sldId id="451" r:id="rId10"/>
    <p:sldId id="405" r:id="rId11"/>
    <p:sldId id="452" r:id="rId12"/>
    <p:sldId id="436" r:id="rId13"/>
    <p:sldId id="435" r:id="rId14"/>
    <p:sldId id="415" r:id="rId15"/>
    <p:sldId id="455" r:id="rId16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 Slides" id="{D2F41B08-2D84-45DC-AA51-C88991BC07B7}">
          <p14:sldIdLst>
            <p14:sldId id="341"/>
            <p14:sldId id="423"/>
            <p14:sldId id="382"/>
            <p14:sldId id="384"/>
            <p14:sldId id="400"/>
            <p14:sldId id="424"/>
            <p14:sldId id="426"/>
            <p14:sldId id="450"/>
            <p14:sldId id="451"/>
            <p14:sldId id="405"/>
            <p14:sldId id="452"/>
            <p14:sldId id="436"/>
            <p14:sldId id="435"/>
            <p14:sldId id="415"/>
          </p14:sldIdLst>
        </p14:section>
        <p14:section name="Icons" id="{B15C361D-D0A3-4762-A16F-0ACC0FDE1EF7}">
          <p14:sldIdLst>
            <p14:sldId id="455"/>
          </p14:sldIdLst>
        </p14:section>
        <p14:section name="Ending Slides" id="{15313496-EB53-4E52-9774-3177AFA39F4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co Privitera" initials="FP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FFFF"/>
    <a:srgbClr val="EA8B00"/>
    <a:srgbClr val="FFCCFF"/>
    <a:srgbClr val="3EDA88"/>
    <a:srgbClr val="009999"/>
    <a:srgbClr val="FF3300"/>
    <a:srgbClr val="FFC819"/>
    <a:srgbClr val="CC7900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929F9F4-4A8F-4326-A1B4-22849713DDAB}" styleName="Stile scuro 1 - Colore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53754" autoAdjust="0"/>
  </p:normalViewPr>
  <p:slideViewPr>
    <p:cSldViewPr snapToGrid="0">
      <p:cViewPr varScale="1">
        <p:scale>
          <a:sx n="47" d="100"/>
          <a:sy n="47" d="100"/>
        </p:scale>
        <p:origin x="2131" y="4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0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452"/>
    </p:cViewPr>
  </p:sorterViewPr>
  <p:notesViewPr>
    <p:cSldViewPr snapToGrid="0">
      <p:cViewPr varScale="1">
        <p:scale>
          <a:sx n="54" d="100"/>
          <a:sy n="54" d="100"/>
        </p:scale>
        <p:origin x="282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6BCA2-BBC2-47E5-A31B-76B5CE13E4FC}" type="doc">
      <dgm:prSet loTypeId="urn:microsoft.com/office/officeart/2005/8/layout/radial6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it-IT"/>
        </a:p>
      </dgm:t>
    </dgm:pt>
    <dgm:pt modelId="{0C97922D-C997-4F03-8D15-CC361C9320A7}">
      <dgm:prSet phldrT="[Testo]" custT="1"/>
      <dgm:spPr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</dgm:spPr>
      <dgm:t>
        <a:bodyPr/>
        <a:lstStyle/>
        <a:p>
          <a:r>
            <a:rPr lang="it-IT" sz="2400" b="1" dirty="0" smtClean="0">
              <a:solidFill>
                <a:srgbClr val="EA8B00"/>
              </a:solidFill>
              <a:latin typeface="+mn-lt"/>
            </a:rPr>
            <a:t>NORME </a:t>
          </a:r>
          <a:r>
            <a:rPr lang="it-IT" sz="2000" b="1" dirty="0" smtClean="0">
              <a:solidFill>
                <a:srgbClr val="EA8B00"/>
              </a:solidFill>
              <a:latin typeface="+mn-lt"/>
            </a:rPr>
            <a:t>   </a:t>
          </a:r>
        </a:p>
        <a:p>
          <a:r>
            <a:rPr lang="it-IT" sz="2000" b="1" dirty="0" smtClean="0">
              <a:solidFill>
                <a:schemeClr val="tx1"/>
              </a:solidFill>
              <a:latin typeface="+mn-lt"/>
            </a:rPr>
            <a:t>Buone regole per comportamenti </a:t>
          </a:r>
          <a:r>
            <a:rPr lang="it-IT" sz="2000" b="1" dirty="0">
              <a:solidFill>
                <a:schemeClr val="tx1"/>
              </a:solidFill>
              <a:latin typeface="+mn-lt"/>
            </a:rPr>
            <a:t>corretti</a:t>
          </a:r>
        </a:p>
      </dgm:t>
    </dgm:pt>
    <dgm:pt modelId="{CF2B8AE8-BFC2-41BC-940B-B473B19F25BA}" type="parTrans" cxnId="{D97AAABE-A61D-4525-8291-DA797326251C}">
      <dgm:prSet/>
      <dgm:spPr/>
      <dgm:t>
        <a:bodyPr/>
        <a:lstStyle/>
        <a:p>
          <a:endParaRPr lang="it-IT"/>
        </a:p>
      </dgm:t>
    </dgm:pt>
    <dgm:pt modelId="{F98532DC-835C-4371-B158-3DC00F0F7606}" type="sibTrans" cxnId="{D97AAABE-A61D-4525-8291-DA797326251C}">
      <dgm:prSet/>
      <dgm:spPr/>
      <dgm:t>
        <a:bodyPr/>
        <a:lstStyle/>
        <a:p>
          <a:endParaRPr lang="it-IT"/>
        </a:p>
      </dgm:t>
    </dgm:pt>
    <dgm:pt modelId="{4556EDBC-937E-45DF-A66E-3483E511157F}">
      <dgm:prSet phldrT="[Testo]" custT="1"/>
      <dgm:spPr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</dgm:spPr>
      <dgm:t>
        <a:bodyPr/>
        <a:lstStyle/>
        <a:p>
          <a:r>
            <a:rPr lang="it-IT" sz="2000" b="1" dirty="0" smtClean="0">
              <a:solidFill>
                <a:srgbClr val="EA8B00"/>
              </a:solidFill>
              <a:latin typeface="+mn-lt"/>
            </a:rPr>
            <a:t>ENFORCEMENT PUBBLICO</a:t>
          </a:r>
        </a:p>
        <a:p>
          <a:r>
            <a:rPr lang="it-IT" sz="2000" b="1" dirty="0" smtClean="0">
              <a:solidFill>
                <a:schemeClr val="tx1"/>
              </a:solidFill>
              <a:latin typeface="+mn-lt"/>
            </a:rPr>
            <a:t>Controllo </a:t>
          </a:r>
          <a:r>
            <a:rPr lang="it-IT" sz="2000" b="1" dirty="0">
              <a:solidFill>
                <a:schemeClr val="tx1"/>
              </a:solidFill>
              <a:latin typeface="+mn-lt"/>
            </a:rPr>
            <a:t>sul rispetto delle </a:t>
          </a:r>
          <a:r>
            <a:rPr lang="it-IT" sz="2000" b="1" dirty="0" smtClean="0">
              <a:solidFill>
                <a:schemeClr val="tx1"/>
              </a:solidFill>
              <a:latin typeface="+mn-lt"/>
            </a:rPr>
            <a:t>regole</a:t>
          </a:r>
          <a:endParaRPr lang="it-IT" sz="2000" b="1" dirty="0">
            <a:solidFill>
              <a:schemeClr val="tx1"/>
            </a:solidFill>
            <a:latin typeface="+mn-lt"/>
          </a:endParaRPr>
        </a:p>
      </dgm:t>
    </dgm:pt>
    <dgm:pt modelId="{9D611955-AF0C-4AA7-B8AD-E94CA5AA19BF}" type="parTrans" cxnId="{9DDF64B0-1E68-4CFB-8EB4-586F8E252318}">
      <dgm:prSet/>
      <dgm:spPr/>
      <dgm:t>
        <a:bodyPr/>
        <a:lstStyle/>
        <a:p>
          <a:endParaRPr lang="it-IT"/>
        </a:p>
      </dgm:t>
    </dgm:pt>
    <dgm:pt modelId="{F0E20C08-0B08-4F4D-81D5-DE82453F52F9}" type="sibTrans" cxnId="{9DDF64B0-1E68-4CFB-8EB4-586F8E252318}">
      <dgm:prSet/>
      <dgm:spPr/>
      <dgm:t>
        <a:bodyPr/>
        <a:lstStyle/>
        <a:p>
          <a:endParaRPr lang="it-IT"/>
        </a:p>
      </dgm:t>
    </dgm:pt>
    <dgm:pt modelId="{642DF284-69B9-4D8B-AD57-D73642EFB3EA}">
      <dgm:prSet phldrT="[Testo]" custT="1"/>
      <dgm:spPr>
        <a:gradFill flip="none" rotWithShape="1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6200000" scaled="1"/>
          <a:tileRect/>
        </a:gradFill>
      </dgm:spPr>
      <dgm:t>
        <a:bodyPr/>
        <a:lstStyle/>
        <a:p>
          <a:r>
            <a:rPr lang="it-IT" sz="2000" b="1" dirty="0" smtClean="0">
              <a:solidFill>
                <a:srgbClr val="EA8B00"/>
              </a:solidFill>
              <a:latin typeface="+mn-lt"/>
            </a:rPr>
            <a:t>ENFORCEMENT  PRIVATO </a:t>
          </a:r>
        </a:p>
        <a:p>
          <a:r>
            <a:rPr lang="it-IT" sz="2000" b="1" dirty="0" smtClean="0">
              <a:solidFill>
                <a:schemeClr val="tx1"/>
              </a:solidFill>
              <a:latin typeface="+mn-lt"/>
            </a:rPr>
            <a:t>Possibilità </a:t>
          </a:r>
          <a:r>
            <a:rPr lang="it-IT" sz="2000" b="1" dirty="0">
              <a:solidFill>
                <a:schemeClr val="tx1"/>
              </a:solidFill>
              <a:latin typeface="+mn-lt"/>
            </a:rPr>
            <a:t>per i clienti di ricevere ascolto </a:t>
          </a:r>
          <a:r>
            <a:rPr lang="it-IT" sz="2000" b="1" dirty="0" smtClean="0">
              <a:solidFill>
                <a:schemeClr val="tx1"/>
              </a:solidFill>
              <a:latin typeface="+mn-lt"/>
            </a:rPr>
            <a:t>(e ristoro) in </a:t>
          </a:r>
          <a:r>
            <a:rPr lang="it-IT" sz="2000" b="1" dirty="0">
              <a:solidFill>
                <a:schemeClr val="tx1"/>
              </a:solidFill>
              <a:latin typeface="+mn-lt"/>
            </a:rPr>
            <a:t>caso di </a:t>
          </a:r>
          <a:r>
            <a:rPr lang="it-IT" sz="2000" b="1" dirty="0" smtClean="0">
              <a:solidFill>
                <a:schemeClr val="tx1"/>
              </a:solidFill>
              <a:latin typeface="+mn-lt"/>
            </a:rPr>
            <a:t>problemi </a:t>
          </a:r>
          <a:endParaRPr lang="it-IT" sz="2000" b="1" dirty="0">
            <a:solidFill>
              <a:schemeClr val="tx1"/>
            </a:solidFill>
            <a:latin typeface="+mn-lt"/>
          </a:endParaRPr>
        </a:p>
      </dgm:t>
    </dgm:pt>
    <dgm:pt modelId="{59061674-32BB-4EED-935E-9FAFA9565CF1}" type="parTrans" cxnId="{460EECF4-9C72-49D5-B10F-FD98F65EB78C}">
      <dgm:prSet/>
      <dgm:spPr/>
      <dgm:t>
        <a:bodyPr/>
        <a:lstStyle/>
        <a:p>
          <a:endParaRPr lang="it-IT"/>
        </a:p>
      </dgm:t>
    </dgm:pt>
    <dgm:pt modelId="{A1640D93-382C-47C6-8A43-69CA4601C1AB}" type="sibTrans" cxnId="{460EECF4-9C72-49D5-B10F-FD98F65EB78C}">
      <dgm:prSet/>
      <dgm:spPr/>
      <dgm:t>
        <a:bodyPr/>
        <a:lstStyle/>
        <a:p>
          <a:endParaRPr lang="it-IT"/>
        </a:p>
      </dgm:t>
    </dgm:pt>
    <dgm:pt modelId="{D7924BA2-318E-42DE-9C7D-BD3FCC016E12}">
      <dgm:prSet phldrT="[Testo]" custT="1"/>
      <dgm:spPr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</dgm:spPr>
      <dgm:t>
        <a:bodyPr/>
        <a:lstStyle/>
        <a:p>
          <a:r>
            <a:rPr lang="it-IT" sz="2000" b="1" dirty="0" smtClean="0">
              <a:solidFill>
                <a:srgbClr val="EA8B00"/>
              </a:solidFill>
              <a:latin typeface="+mn-lt"/>
            </a:rPr>
            <a:t>EDUCAZIONE FINANZIARIA  </a:t>
          </a:r>
        </a:p>
        <a:p>
          <a:r>
            <a:rPr lang="it-IT" sz="2000" b="1" dirty="0" smtClean="0">
              <a:solidFill>
                <a:schemeClr val="tx1"/>
              </a:solidFill>
              <a:latin typeface="+mn-lt"/>
            </a:rPr>
            <a:t>Comprendere </a:t>
          </a:r>
          <a:r>
            <a:rPr lang="it-IT" sz="2000" b="1" dirty="0">
              <a:solidFill>
                <a:schemeClr val="tx1"/>
              </a:solidFill>
              <a:latin typeface="+mn-lt"/>
            </a:rPr>
            <a:t>le </a:t>
          </a:r>
          <a:r>
            <a:rPr lang="it-IT" sz="2000" b="1" dirty="0" smtClean="0">
              <a:solidFill>
                <a:schemeClr val="tx1"/>
              </a:solidFill>
              <a:latin typeface="+mn-lt"/>
            </a:rPr>
            <a:t>informazioni, sviluppare le competenze per scelte </a:t>
          </a:r>
          <a:r>
            <a:rPr lang="it-IT" sz="2000" b="1" dirty="0">
              <a:solidFill>
                <a:schemeClr val="tx1"/>
              </a:solidFill>
              <a:latin typeface="+mn-lt"/>
            </a:rPr>
            <a:t>consapevoli</a:t>
          </a:r>
        </a:p>
      </dgm:t>
    </dgm:pt>
    <dgm:pt modelId="{770CE1F1-8F57-4BB3-B19A-F288B0A28065}" type="parTrans" cxnId="{15C4D484-D42E-47AA-8AC0-CA2ABE37C366}">
      <dgm:prSet/>
      <dgm:spPr/>
      <dgm:t>
        <a:bodyPr/>
        <a:lstStyle/>
        <a:p>
          <a:endParaRPr lang="it-IT"/>
        </a:p>
      </dgm:t>
    </dgm:pt>
    <dgm:pt modelId="{54E7C3D0-D60C-4CDB-8876-0F81986E8012}" type="sibTrans" cxnId="{15C4D484-D42E-47AA-8AC0-CA2ABE37C366}">
      <dgm:prSet/>
      <dgm:spPr/>
      <dgm:t>
        <a:bodyPr/>
        <a:lstStyle/>
        <a:p>
          <a:endParaRPr lang="it-IT"/>
        </a:p>
      </dgm:t>
    </dgm:pt>
    <dgm:pt modelId="{0FC39130-2735-4059-97EB-C7ED8964CC0F}">
      <dgm:prSet phldrT="[Testo]" custT="1"/>
      <dgm:sp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</dgm:spPr>
      <dgm:t>
        <a:bodyPr/>
        <a:lstStyle/>
        <a:p>
          <a:r>
            <a:rPr lang="it-IT" sz="4400" b="1" dirty="0">
              <a:solidFill>
                <a:srgbClr val="EA8B00"/>
              </a:solidFill>
              <a:effectLst/>
              <a:latin typeface="+mn-lt"/>
            </a:rPr>
            <a:t>Tutela</a:t>
          </a:r>
        </a:p>
      </dgm:t>
    </dgm:pt>
    <dgm:pt modelId="{3EC35D0A-B28E-47FF-99DA-2BB7966DD8C0}" type="sibTrans" cxnId="{F941916F-8DD3-463E-8561-4C71A1E342DF}">
      <dgm:prSet/>
      <dgm:spPr/>
      <dgm:t>
        <a:bodyPr/>
        <a:lstStyle/>
        <a:p>
          <a:endParaRPr lang="it-IT"/>
        </a:p>
      </dgm:t>
    </dgm:pt>
    <dgm:pt modelId="{67713CA5-FBB3-450B-9C03-43EBE38A6DF3}" type="parTrans" cxnId="{F941916F-8DD3-463E-8561-4C71A1E342DF}">
      <dgm:prSet/>
      <dgm:spPr/>
      <dgm:t>
        <a:bodyPr/>
        <a:lstStyle/>
        <a:p>
          <a:endParaRPr lang="it-IT"/>
        </a:p>
      </dgm:t>
    </dgm:pt>
    <dgm:pt modelId="{F90C810B-5539-4F6C-999E-AE08BA120A4D}" type="pres">
      <dgm:prSet presAssocID="{1A46BCA2-BBC2-47E5-A31B-76B5CE13E4F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CCB4E24-4047-428C-BA52-234545E1A279}" type="pres">
      <dgm:prSet presAssocID="{0FC39130-2735-4059-97EB-C7ED8964CC0F}" presName="centerShape" presStyleLbl="node0" presStyleIdx="0" presStyleCnt="1" custScaleX="114894" custLinFactNeighborX="900" custLinFactNeighborY="366"/>
      <dgm:spPr/>
      <dgm:t>
        <a:bodyPr/>
        <a:lstStyle/>
        <a:p>
          <a:endParaRPr lang="it-IT"/>
        </a:p>
      </dgm:t>
    </dgm:pt>
    <dgm:pt modelId="{E7D1798B-04D9-4664-896D-F53C8137FA71}" type="pres">
      <dgm:prSet presAssocID="{0C97922D-C997-4F03-8D15-CC361C9320A7}" presName="node" presStyleLbl="node1" presStyleIdx="0" presStyleCnt="4" custScaleX="178338" custScaleY="115954" custRadScaleRad="8890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FCF2AC7-DE71-47F3-94AE-3158E02CEE3D}" type="pres">
      <dgm:prSet presAssocID="{0C97922D-C997-4F03-8D15-CC361C9320A7}" presName="dummy" presStyleCnt="0"/>
      <dgm:spPr/>
    </dgm:pt>
    <dgm:pt modelId="{9D58EACB-5913-49CE-8B9F-03B8D2B3B7AB}" type="pres">
      <dgm:prSet presAssocID="{F98532DC-835C-4371-B158-3DC00F0F7606}" presName="sibTrans" presStyleLbl="sibTrans2D1" presStyleIdx="0" presStyleCnt="4" custScaleY="107163"/>
      <dgm:spPr/>
      <dgm:t>
        <a:bodyPr/>
        <a:lstStyle/>
        <a:p>
          <a:endParaRPr lang="it-IT"/>
        </a:p>
      </dgm:t>
    </dgm:pt>
    <dgm:pt modelId="{68319B1B-0237-40D3-9769-5ABDB64A5F5E}" type="pres">
      <dgm:prSet presAssocID="{4556EDBC-937E-45DF-A66E-3483E511157F}" presName="node" presStyleLbl="node1" presStyleIdx="1" presStyleCnt="4" custScaleX="176239" custScaleY="170430" custRadScaleRad="118628" custRadScaleInc="483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2D9D561-FA08-46EF-937F-A1F3A6E35E47}" type="pres">
      <dgm:prSet presAssocID="{4556EDBC-937E-45DF-A66E-3483E511157F}" presName="dummy" presStyleCnt="0"/>
      <dgm:spPr/>
    </dgm:pt>
    <dgm:pt modelId="{153B725B-4215-4D65-A239-D0039C65CB95}" type="pres">
      <dgm:prSet presAssocID="{F0E20C08-0B08-4F4D-81D5-DE82453F52F9}" presName="sibTrans" presStyleLbl="sibTrans2D1" presStyleIdx="1" presStyleCnt="4" custScaleX="101547" custScaleY="113821"/>
      <dgm:spPr/>
      <dgm:t>
        <a:bodyPr/>
        <a:lstStyle/>
        <a:p>
          <a:endParaRPr lang="it-IT"/>
        </a:p>
      </dgm:t>
    </dgm:pt>
    <dgm:pt modelId="{946CD41C-457E-4634-9B9D-C8F76C350EB2}" type="pres">
      <dgm:prSet presAssocID="{642DF284-69B9-4D8B-AD57-D73642EFB3EA}" presName="node" presStyleLbl="node1" presStyleIdx="2" presStyleCnt="4" custScaleX="216124" custScaleY="138661" custRadScaleRad="10002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EE92947-9C17-45FC-8ED2-2A25023A00AF}" type="pres">
      <dgm:prSet presAssocID="{642DF284-69B9-4D8B-AD57-D73642EFB3EA}" presName="dummy" presStyleCnt="0"/>
      <dgm:spPr/>
    </dgm:pt>
    <dgm:pt modelId="{2C552E5A-E28D-44A8-AC42-3659D058E58D}" type="pres">
      <dgm:prSet presAssocID="{A1640D93-382C-47C6-8A43-69CA4601C1AB}" presName="sibTrans" presStyleLbl="sibTrans2D1" presStyleIdx="2" presStyleCnt="4" custScaleX="104633" custScaleY="124220"/>
      <dgm:spPr/>
      <dgm:t>
        <a:bodyPr/>
        <a:lstStyle/>
        <a:p>
          <a:endParaRPr lang="it-IT"/>
        </a:p>
      </dgm:t>
    </dgm:pt>
    <dgm:pt modelId="{F718FDD4-55A5-4362-A199-85E474ABB908}" type="pres">
      <dgm:prSet presAssocID="{D7924BA2-318E-42DE-9C7D-BD3FCC016E12}" presName="node" presStyleLbl="node1" presStyleIdx="3" presStyleCnt="4" custScaleX="181464" custScaleY="169183" custRadScaleRad="118840" custRadScaleInc="-1037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CF0CF3E-9BD8-4E7D-9EDF-5A30D85051BE}" type="pres">
      <dgm:prSet presAssocID="{D7924BA2-318E-42DE-9C7D-BD3FCC016E12}" presName="dummy" presStyleCnt="0"/>
      <dgm:spPr/>
    </dgm:pt>
    <dgm:pt modelId="{93DEAA46-4CF7-45A2-B32B-483887B73F0A}" type="pres">
      <dgm:prSet presAssocID="{54E7C3D0-D60C-4CDB-8876-0F81986E8012}" presName="sibTrans" presStyleLbl="sibTrans2D1" presStyleIdx="3" presStyleCnt="4" custScaleX="111468" custScaleY="106887" custLinFactNeighborX="-136" custLinFactNeighborY="1796"/>
      <dgm:spPr/>
      <dgm:t>
        <a:bodyPr/>
        <a:lstStyle/>
        <a:p>
          <a:endParaRPr lang="it-IT"/>
        </a:p>
      </dgm:t>
    </dgm:pt>
  </dgm:ptLst>
  <dgm:cxnLst>
    <dgm:cxn modelId="{460EECF4-9C72-49D5-B10F-FD98F65EB78C}" srcId="{0FC39130-2735-4059-97EB-C7ED8964CC0F}" destId="{642DF284-69B9-4D8B-AD57-D73642EFB3EA}" srcOrd="2" destOrd="0" parTransId="{59061674-32BB-4EED-935E-9FAFA9565CF1}" sibTransId="{A1640D93-382C-47C6-8A43-69CA4601C1AB}"/>
    <dgm:cxn modelId="{2E7894F4-3730-4191-A6AA-436D6EBFDD62}" type="presOf" srcId="{0C97922D-C997-4F03-8D15-CC361C9320A7}" destId="{E7D1798B-04D9-4664-896D-F53C8137FA71}" srcOrd="0" destOrd="0" presId="urn:microsoft.com/office/officeart/2005/8/layout/radial6"/>
    <dgm:cxn modelId="{15C4D484-D42E-47AA-8AC0-CA2ABE37C366}" srcId="{0FC39130-2735-4059-97EB-C7ED8964CC0F}" destId="{D7924BA2-318E-42DE-9C7D-BD3FCC016E12}" srcOrd="3" destOrd="0" parTransId="{770CE1F1-8F57-4BB3-B19A-F288B0A28065}" sibTransId="{54E7C3D0-D60C-4CDB-8876-0F81986E8012}"/>
    <dgm:cxn modelId="{2E6FA3A0-E1C2-4ED0-B7C7-270D5605CC91}" type="presOf" srcId="{642DF284-69B9-4D8B-AD57-D73642EFB3EA}" destId="{946CD41C-457E-4634-9B9D-C8F76C350EB2}" srcOrd="0" destOrd="0" presId="urn:microsoft.com/office/officeart/2005/8/layout/radial6"/>
    <dgm:cxn modelId="{E80F4E8F-2181-4E58-BDF1-24FBCE5D7DB4}" type="presOf" srcId="{4556EDBC-937E-45DF-A66E-3483E511157F}" destId="{68319B1B-0237-40D3-9769-5ABDB64A5F5E}" srcOrd="0" destOrd="0" presId="urn:microsoft.com/office/officeart/2005/8/layout/radial6"/>
    <dgm:cxn modelId="{71DAF113-B00D-4BB8-AABD-485ADC787A52}" type="presOf" srcId="{1A46BCA2-BBC2-47E5-A31B-76B5CE13E4FC}" destId="{F90C810B-5539-4F6C-999E-AE08BA120A4D}" srcOrd="0" destOrd="0" presId="urn:microsoft.com/office/officeart/2005/8/layout/radial6"/>
    <dgm:cxn modelId="{EE7F7982-5AC7-42D8-8C64-04E1F70B25AA}" type="presOf" srcId="{D7924BA2-318E-42DE-9C7D-BD3FCC016E12}" destId="{F718FDD4-55A5-4362-A199-85E474ABB908}" srcOrd="0" destOrd="0" presId="urn:microsoft.com/office/officeart/2005/8/layout/radial6"/>
    <dgm:cxn modelId="{D97AAABE-A61D-4525-8291-DA797326251C}" srcId="{0FC39130-2735-4059-97EB-C7ED8964CC0F}" destId="{0C97922D-C997-4F03-8D15-CC361C9320A7}" srcOrd="0" destOrd="0" parTransId="{CF2B8AE8-BFC2-41BC-940B-B473B19F25BA}" sibTransId="{F98532DC-835C-4371-B158-3DC00F0F7606}"/>
    <dgm:cxn modelId="{4AB33BCB-8331-405E-A97D-52DC77042BA1}" type="presOf" srcId="{F98532DC-835C-4371-B158-3DC00F0F7606}" destId="{9D58EACB-5913-49CE-8B9F-03B8D2B3B7AB}" srcOrd="0" destOrd="0" presId="urn:microsoft.com/office/officeart/2005/8/layout/radial6"/>
    <dgm:cxn modelId="{9DDF64B0-1E68-4CFB-8EB4-586F8E252318}" srcId="{0FC39130-2735-4059-97EB-C7ED8964CC0F}" destId="{4556EDBC-937E-45DF-A66E-3483E511157F}" srcOrd="1" destOrd="0" parTransId="{9D611955-AF0C-4AA7-B8AD-E94CA5AA19BF}" sibTransId="{F0E20C08-0B08-4F4D-81D5-DE82453F52F9}"/>
    <dgm:cxn modelId="{4F71588A-F2BC-4530-9B9C-7765B9CABCB9}" type="presOf" srcId="{54E7C3D0-D60C-4CDB-8876-0F81986E8012}" destId="{93DEAA46-4CF7-45A2-B32B-483887B73F0A}" srcOrd="0" destOrd="0" presId="urn:microsoft.com/office/officeart/2005/8/layout/radial6"/>
    <dgm:cxn modelId="{E804023E-4AAE-412E-A84A-8B64FDF1741E}" type="presOf" srcId="{0FC39130-2735-4059-97EB-C7ED8964CC0F}" destId="{4CCB4E24-4047-428C-BA52-234545E1A279}" srcOrd="0" destOrd="0" presId="urn:microsoft.com/office/officeart/2005/8/layout/radial6"/>
    <dgm:cxn modelId="{1CD759F0-5F9D-42C2-8823-71A9DE7C2E05}" type="presOf" srcId="{F0E20C08-0B08-4F4D-81D5-DE82453F52F9}" destId="{153B725B-4215-4D65-A239-D0039C65CB95}" srcOrd="0" destOrd="0" presId="urn:microsoft.com/office/officeart/2005/8/layout/radial6"/>
    <dgm:cxn modelId="{F941916F-8DD3-463E-8561-4C71A1E342DF}" srcId="{1A46BCA2-BBC2-47E5-A31B-76B5CE13E4FC}" destId="{0FC39130-2735-4059-97EB-C7ED8964CC0F}" srcOrd="0" destOrd="0" parTransId="{67713CA5-FBB3-450B-9C03-43EBE38A6DF3}" sibTransId="{3EC35D0A-B28E-47FF-99DA-2BB7966DD8C0}"/>
    <dgm:cxn modelId="{F54AC32B-3B0B-4729-ACF3-09009407B60B}" type="presOf" srcId="{A1640D93-382C-47C6-8A43-69CA4601C1AB}" destId="{2C552E5A-E28D-44A8-AC42-3659D058E58D}" srcOrd="0" destOrd="0" presId="urn:microsoft.com/office/officeart/2005/8/layout/radial6"/>
    <dgm:cxn modelId="{8CD0616F-04DA-4905-AED7-C368D27C138A}" type="presParOf" srcId="{F90C810B-5539-4F6C-999E-AE08BA120A4D}" destId="{4CCB4E24-4047-428C-BA52-234545E1A279}" srcOrd="0" destOrd="0" presId="urn:microsoft.com/office/officeart/2005/8/layout/radial6"/>
    <dgm:cxn modelId="{9556240E-E427-4073-B3EF-28807E3F6DD8}" type="presParOf" srcId="{F90C810B-5539-4F6C-999E-AE08BA120A4D}" destId="{E7D1798B-04D9-4664-896D-F53C8137FA71}" srcOrd="1" destOrd="0" presId="urn:microsoft.com/office/officeart/2005/8/layout/radial6"/>
    <dgm:cxn modelId="{98C39109-5065-4243-8022-73CD97C5BFAA}" type="presParOf" srcId="{F90C810B-5539-4F6C-999E-AE08BA120A4D}" destId="{3FCF2AC7-DE71-47F3-94AE-3158E02CEE3D}" srcOrd="2" destOrd="0" presId="urn:microsoft.com/office/officeart/2005/8/layout/radial6"/>
    <dgm:cxn modelId="{475DB2FE-6DAB-438E-9E26-5FB3119B502F}" type="presParOf" srcId="{F90C810B-5539-4F6C-999E-AE08BA120A4D}" destId="{9D58EACB-5913-49CE-8B9F-03B8D2B3B7AB}" srcOrd="3" destOrd="0" presId="urn:microsoft.com/office/officeart/2005/8/layout/radial6"/>
    <dgm:cxn modelId="{601FE882-6F36-4070-96BC-AADCC574EE07}" type="presParOf" srcId="{F90C810B-5539-4F6C-999E-AE08BA120A4D}" destId="{68319B1B-0237-40D3-9769-5ABDB64A5F5E}" srcOrd="4" destOrd="0" presId="urn:microsoft.com/office/officeart/2005/8/layout/radial6"/>
    <dgm:cxn modelId="{770EEA7F-7B46-450B-9D47-D808F5BED983}" type="presParOf" srcId="{F90C810B-5539-4F6C-999E-AE08BA120A4D}" destId="{F2D9D561-FA08-46EF-937F-A1F3A6E35E47}" srcOrd="5" destOrd="0" presId="urn:microsoft.com/office/officeart/2005/8/layout/radial6"/>
    <dgm:cxn modelId="{85A6DC22-2FED-4126-AA85-DC93041FB16E}" type="presParOf" srcId="{F90C810B-5539-4F6C-999E-AE08BA120A4D}" destId="{153B725B-4215-4D65-A239-D0039C65CB95}" srcOrd="6" destOrd="0" presId="urn:microsoft.com/office/officeart/2005/8/layout/radial6"/>
    <dgm:cxn modelId="{06BE84B3-06AA-4601-97C3-DA96F5E913A2}" type="presParOf" srcId="{F90C810B-5539-4F6C-999E-AE08BA120A4D}" destId="{946CD41C-457E-4634-9B9D-C8F76C350EB2}" srcOrd="7" destOrd="0" presId="urn:microsoft.com/office/officeart/2005/8/layout/radial6"/>
    <dgm:cxn modelId="{2A003C9B-F06D-49C9-AD7C-216180D09874}" type="presParOf" srcId="{F90C810B-5539-4F6C-999E-AE08BA120A4D}" destId="{0EE92947-9C17-45FC-8ED2-2A25023A00AF}" srcOrd="8" destOrd="0" presId="urn:microsoft.com/office/officeart/2005/8/layout/radial6"/>
    <dgm:cxn modelId="{4E9381F0-04BD-4427-94C7-52A42A3C0EDD}" type="presParOf" srcId="{F90C810B-5539-4F6C-999E-AE08BA120A4D}" destId="{2C552E5A-E28D-44A8-AC42-3659D058E58D}" srcOrd="9" destOrd="0" presId="urn:microsoft.com/office/officeart/2005/8/layout/radial6"/>
    <dgm:cxn modelId="{A3D65070-24FA-4D5B-99E4-F4A8EBC13F71}" type="presParOf" srcId="{F90C810B-5539-4F6C-999E-AE08BA120A4D}" destId="{F718FDD4-55A5-4362-A199-85E474ABB908}" srcOrd="10" destOrd="0" presId="urn:microsoft.com/office/officeart/2005/8/layout/radial6"/>
    <dgm:cxn modelId="{5D090B35-E698-4E07-96DB-CFA8C4E96D6B}" type="presParOf" srcId="{F90C810B-5539-4F6C-999E-AE08BA120A4D}" destId="{6CF0CF3E-9BD8-4E7D-9EDF-5A30D85051BE}" srcOrd="11" destOrd="0" presId="urn:microsoft.com/office/officeart/2005/8/layout/radial6"/>
    <dgm:cxn modelId="{5DBA7188-DBD1-41D4-A615-E68C11EF4C9A}" type="presParOf" srcId="{F90C810B-5539-4F6C-999E-AE08BA120A4D}" destId="{93DEAA46-4CF7-45A2-B32B-483887B73F0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DEAA46-4CF7-45A2-B32B-483887B73F0A}">
      <dsp:nvSpPr>
        <dsp:cNvPr id="0" name=""/>
        <dsp:cNvSpPr/>
      </dsp:nvSpPr>
      <dsp:spPr>
        <a:xfrm>
          <a:off x="1096628" y="797830"/>
          <a:ext cx="5515956" cy="5289267"/>
        </a:xfrm>
        <a:prstGeom prst="blockArc">
          <a:avLst>
            <a:gd name="adj1" fmla="val 10903352"/>
            <a:gd name="adj2" fmla="val 16823395"/>
            <a:gd name="adj3" fmla="val 463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C552E5A-E28D-44A8-AC42-3659D058E58D}">
      <dsp:nvSpPr>
        <dsp:cNvPr id="0" name=""/>
        <dsp:cNvSpPr/>
      </dsp:nvSpPr>
      <dsp:spPr>
        <a:xfrm>
          <a:off x="1270779" y="91465"/>
          <a:ext cx="5177728" cy="6146984"/>
        </a:xfrm>
        <a:prstGeom prst="blockArc">
          <a:avLst>
            <a:gd name="adj1" fmla="val 4774157"/>
            <a:gd name="adj2" fmla="val 10634965"/>
            <a:gd name="adj3" fmla="val 463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53B725B-4215-4D65-A239-D0039C65CB95}">
      <dsp:nvSpPr>
        <dsp:cNvPr id="0" name=""/>
        <dsp:cNvSpPr/>
      </dsp:nvSpPr>
      <dsp:spPr>
        <a:xfrm>
          <a:off x="2219710" y="348291"/>
          <a:ext cx="5025019" cy="5632393"/>
        </a:xfrm>
        <a:prstGeom prst="blockArc">
          <a:avLst>
            <a:gd name="adj1" fmla="val 47090"/>
            <a:gd name="adj2" fmla="val 6022144"/>
            <a:gd name="adj3" fmla="val 463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58EACB-5913-49CE-8B9F-03B8D2B3B7AB}">
      <dsp:nvSpPr>
        <dsp:cNvPr id="0" name=""/>
        <dsp:cNvSpPr/>
      </dsp:nvSpPr>
      <dsp:spPr>
        <a:xfrm>
          <a:off x="2262753" y="701408"/>
          <a:ext cx="4948466" cy="5302924"/>
        </a:xfrm>
        <a:prstGeom prst="blockArc">
          <a:avLst>
            <a:gd name="adj1" fmla="val 15570962"/>
            <a:gd name="adj2" fmla="val 21378982"/>
            <a:gd name="adj3" fmla="val 4636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CCB4E24-4047-428C-BA52-234545E1A279}">
      <dsp:nvSpPr>
        <dsp:cNvPr id="0" name=""/>
        <dsp:cNvSpPr/>
      </dsp:nvSpPr>
      <dsp:spPr>
        <a:xfrm>
          <a:off x="3033213" y="2004702"/>
          <a:ext cx="2615002" cy="2276013"/>
        </a:xfrm>
        <a:prstGeom prst="ellipse">
          <a:avLst/>
        </a:prstGeom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4400" b="1" kern="1200" dirty="0">
              <a:solidFill>
                <a:srgbClr val="EA8B00"/>
              </a:solidFill>
              <a:effectLst/>
              <a:latin typeface="+mn-lt"/>
            </a:rPr>
            <a:t>Tutela</a:t>
          </a:r>
        </a:p>
      </dsp:txBody>
      <dsp:txXfrm>
        <a:off x="3416171" y="2338016"/>
        <a:ext cx="1849086" cy="1609385"/>
      </dsp:txXfrm>
    </dsp:sp>
    <dsp:sp modelId="{E7D1798B-04D9-4664-896D-F53C8137FA71}">
      <dsp:nvSpPr>
        <dsp:cNvPr id="0" name=""/>
        <dsp:cNvSpPr/>
      </dsp:nvSpPr>
      <dsp:spPr>
        <a:xfrm>
          <a:off x="2876561" y="52646"/>
          <a:ext cx="2841297" cy="1847390"/>
        </a:xfrm>
        <a:prstGeom prst="ellipse">
          <a:avLst/>
        </a:prstGeom>
        <a:gradFill flip="none" rotWithShape="0">
          <a:gsLst>
            <a:gs pos="0">
              <a:schemeClr val="accent6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6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6">
                <a:lumMod val="60000"/>
                <a:lumOff val="40000"/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b="1" kern="1200" dirty="0" smtClean="0">
              <a:solidFill>
                <a:srgbClr val="EA8B00"/>
              </a:solidFill>
              <a:latin typeface="+mn-lt"/>
            </a:rPr>
            <a:t>NORME </a:t>
          </a:r>
          <a:r>
            <a:rPr lang="it-IT" sz="2000" b="1" kern="1200" dirty="0" smtClean="0">
              <a:solidFill>
                <a:srgbClr val="EA8B00"/>
              </a:solidFill>
              <a:latin typeface="+mn-lt"/>
            </a:rPr>
            <a:t>  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Buone regole per comportamenti </a:t>
          </a:r>
          <a:r>
            <a:rPr lang="it-IT" sz="2000" b="1" kern="1200" dirty="0">
              <a:solidFill>
                <a:schemeClr val="tx1"/>
              </a:solidFill>
              <a:latin typeface="+mn-lt"/>
            </a:rPr>
            <a:t>corretti</a:t>
          </a:r>
        </a:p>
      </dsp:txBody>
      <dsp:txXfrm>
        <a:off x="3292659" y="323190"/>
        <a:ext cx="2009101" cy="1306302"/>
      </dsp:txXfrm>
    </dsp:sp>
    <dsp:sp modelId="{68319B1B-0237-40D3-9769-5ABDB64A5F5E}">
      <dsp:nvSpPr>
        <dsp:cNvPr id="0" name=""/>
        <dsp:cNvSpPr/>
      </dsp:nvSpPr>
      <dsp:spPr>
        <a:xfrm>
          <a:off x="5744942" y="1839940"/>
          <a:ext cx="2807856" cy="2715306"/>
        </a:xfrm>
        <a:prstGeom prst="ellipse">
          <a:avLst/>
        </a:prstGeom>
        <a:gradFill flip="none" rotWithShape="0">
          <a:gsLst>
            <a:gs pos="0">
              <a:schemeClr val="accent4">
                <a:lumMod val="40000"/>
                <a:lumOff val="60000"/>
                <a:shade val="30000"/>
                <a:satMod val="115000"/>
              </a:schemeClr>
            </a:gs>
            <a:gs pos="50000">
              <a:schemeClr val="accent4">
                <a:lumMod val="40000"/>
                <a:lumOff val="60000"/>
                <a:shade val="67500"/>
                <a:satMod val="115000"/>
              </a:schemeClr>
            </a:gs>
            <a:gs pos="100000">
              <a:schemeClr val="accent4">
                <a:lumMod val="40000"/>
                <a:lumOff val="60000"/>
                <a:shade val="100000"/>
                <a:satMod val="115000"/>
              </a:schemeClr>
            </a:gs>
          </a:gsLst>
          <a:lin ang="135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EA8B00"/>
              </a:solidFill>
              <a:latin typeface="+mn-lt"/>
            </a:rPr>
            <a:t>ENFORCEMENT PUBBLICO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Controllo </a:t>
          </a:r>
          <a:r>
            <a:rPr lang="it-IT" sz="2000" b="1" kern="1200" dirty="0">
              <a:solidFill>
                <a:schemeClr val="tx1"/>
              </a:solidFill>
              <a:latin typeface="+mn-lt"/>
            </a:rPr>
            <a:t>sul rispetto delle </a:t>
          </a: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regole</a:t>
          </a:r>
          <a:endParaRPr lang="it-IT" sz="2000" b="1" kern="1200" dirty="0">
            <a:solidFill>
              <a:schemeClr val="tx1"/>
            </a:solidFill>
            <a:latin typeface="+mn-lt"/>
          </a:endParaRPr>
        </a:p>
      </dsp:txBody>
      <dsp:txXfrm>
        <a:off x="6156143" y="2237587"/>
        <a:ext cx="1985454" cy="1920012"/>
      </dsp:txXfrm>
    </dsp:sp>
    <dsp:sp modelId="{946CD41C-457E-4634-9B9D-C8F76C350EB2}">
      <dsp:nvSpPr>
        <dsp:cNvPr id="0" name=""/>
        <dsp:cNvSpPr/>
      </dsp:nvSpPr>
      <dsp:spPr>
        <a:xfrm>
          <a:off x="2575556" y="4437315"/>
          <a:ext cx="3443307" cy="2209160"/>
        </a:xfrm>
        <a:prstGeom prst="ellipse">
          <a:avLst/>
        </a:prstGeom>
        <a:gradFill flip="none" rotWithShape="1">
          <a:gsLst>
            <a:gs pos="0">
              <a:srgbClr val="C00000">
                <a:tint val="66000"/>
                <a:satMod val="160000"/>
              </a:srgbClr>
            </a:gs>
            <a:gs pos="50000">
              <a:srgbClr val="C00000">
                <a:tint val="44500"/>
                <a:satMod val="160000"/>
              </a:srgbClr>
            </a:gs>
            <a:gs pos="100000">
              <a:srgbClr val="C00000">
                <a:tint val="23500"/>
                <a:satMod val="160000"/>
              </a:srgbClr>
            </a:gs>
          </a:gsLst>
          <a:lin ang="16200000" scaled="1"/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EA8B00"/>
              </a:solidFill>
              <a:latin typeface="+mn-lt"/>
            </a:rPr>
            <a:t>ENFORCEMENT  PRIVATO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Possibilità </a:t>
          </a:r>
          <a:r>
            <a:rPr lang="it-IT" sz="2000" b="1" kern="1200" dirty="0">
              <a:solidFill>
                <a:schemeClr val="tx1"/>
              </a:solidFill>
              <a:latin typeface="+mn-lt"/>
            </a:rPr>
            <a:t>per i clienti di ricevere ascolto </a:t>
          </a: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(e ristoro) in </a:t>
          </a:r>
          <a:r>
            <a:rPr lang="it-IT" sz="2000" b="1" kern="1200" dirty="0">
              <a:solidFill>
                <a:schemeClr val="tx1"/>
              </a:solidFill>
              <a:latin typeface="+mn-lt"/>
            </a:rPr>
            <a:t>caso di </a:t>
          </a: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problemi </a:t>
          </a:r>
          <a:endParaRPr lang="it-IT" sz="2000" b="1" kern="1200" dirty="0">
            <a:solidFill>
              <a:schemeClr val="tx1"/>
            </a:solidFill>
            <a:latin typeface="+mn-lt"/>
          </a:endParaRPr>
        </a:p>
      </dsp:txBody>
      <dsp:txXfrm>
        <a:off x="3079817" y="4760839"/>
        <a:ext cx="2434785" cy="1562112"/>
      </dsp:txXfrm>
    </dsp:sp>
    <dsp:sp modelId="{F718FDD4-55A5-4362-A199-85E474ABB908}">
      <dsp:nvSpPr>
        <dsp:cNvPr id="0" name=""/>
        <dsp:cNvSpPr/>
      </dsp:nvSpPr>
      <dsp:spPr>
        <a:xfrm>
          <a:off x="0" y="1933220"/>
          <a:ext cx="2891101" cy="2695439"/>
        </a:xfrm>
        <a:prstGeom prst="ellipse">
          <a:avLst/>
        </a:prstGeom>
        <a:gradFill flip="none" rotWithShape="0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rgbClr val="EA8B00"/>
              </a:solidFill>
              <a:latin typeface="+mn-lt"/>
            </a:rPr>
            <a:t>EDUCAZIONE FINANZIARIA 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Comprendere </a:t>
          </a:r>
          <a:r>
            <a:rPr lang="it-IT" sz="2000" b="1" kern="1200" dirty="0">
              <a:solidFill>
                <a:schemeClr val="tx1"/>
              </a:solidFill>
              <a:latin typeface="+mn-lt"/>
            </a:rPr>
            <a:t>le </a:t>
          </a:r>
          <a:r>
            <a:rPr lang="it-IT" sz="2000" b="1" kern="1200" dirty="0" smtClean="0">
              <a:solidFill>
                <a:schemeClr val="tx1"/>
              </a:solidFill>
              <a:latin typeface="+mn-lt"/>
            </a:rPr>
            <a:t>informazioni, sviluppare le competenze per scelte </a:t>
          </a:r>
          <a:r>
            <a:rPr lang="it-IT" sz="2000" b="1" kern="1200" dirty="0">
              <a:solidFill>
                <a:schemeClr val="tx1"/>
              </a:solidFill>
              <a:latin typeface="+mn-lt"/>
            </a:rPr>
            <a:t>consapevoli</a:t>
          </a:r>
        </a:p>
      </dsp:txBody>
      <dsp:txXfrm>
        <a:off x="423392" y="2327958"/>
        <a:ext cx="2044317" cy="19059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46EEF6-5139-4B01-9C26-7D2B7B82B74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E64B49-BB89-49CE-BA2C-770E6B423D0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3F1735-D86E-49E0-AF21-89DF4867B998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491D67-E3FA-414B-A799-EB55877F4C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B81EFB-2E49-46F3-8CC8-FDE5EB13A2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A1388F-97A6-4144-B5E5-AC9BD184D29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701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6AB57-DA86-4631-A727-9D11EBB1C8B4}" type="datetimeFigureOut">
              <a:rPr lang="en-US" smtClean="0"/>
              <a:t>2/23/2021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667F5-7F68-46F4-8D5F-4BC84A74770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12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6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6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2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9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7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4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6" algn="l" defTabSz="9140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0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Nonostante la sospensione dei termini dovuta all’emergenza epidemiologica l’attività dell’</a:t>
            </a:r>
            <a:r>
              <a:rPr lang="it-IT" dirty="0" err="1" smtClean="0"/>
              <a:t>abf</a:t>
            </a:r>
            <a:r>
              <a:rPr lang="it-IT" dirty="0" smtClean="0"/>
              <a:t> è proseguita a ritmi sostenuti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Aumentano gli accolti e calano i cessati.  La crescita trainata dall’aumento della CQS e del loro tasso di accoglimento. vi è stato un calo nella quota di cessazioni (dal 24% al 15%) a fronte di un maggior peso delle CQS sul totale dei decisi (dal 60% al 64%).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14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b="1" dirty="0" smtClean="0">
                <a:solidFill>
                  <a:srgbClr val="EA8B00"/>
                </a:solidFill>
                <a:cs typeface="Arial" panose="020B0604020202020204" pitchFamily="34" charset="0"/>
              </a:rPr>
              <a:t>-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47FF3A-A21B-40F7-8346-B3FC045EC7E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9465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040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94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26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400" b="1" dirty="0" smtClean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 smtClean="0">
              <a:solidFill>
                <a:srgbClr val="F907B4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381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0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200" dirty="0" smtClean="0">
              <a:solidFill>
                <a:schemeClr val="bg1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70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723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53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23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667F5-7F68-46F4-8D5F-4BC84A7477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242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108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05B8085D-A128-4B3C-93A8-2CE97DD745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3456" y="0"/>
            <a:ext cx="11318543" cy="3183145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3513F7-447B-4426-A3F3-F9A5A32C93DB}"/>
              </a:ext>
            </a:extLst>
          </p:cNvPr>
          <p:cNvSpPr/>
          <p:nvPr userDrawn="1"/>
        </p:nvSpPr>
        <p:spPr>
          <a:xfrm>
            <a:off x="0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D54BA6-1E14-4E48-BF1B-8255E9A74341}"/>
              </a:ext>
            </a:extLst>
          </p:cNvPr>
          <p:cNvGrpSpPr/>
          <p:nvPr userDrawn="1"/>
        </p:nvGrpSpPr>
        <p:grpSpPr>
          <a:xfrm>
            <a:off x="297747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6" name="Freeform 396">
              <a:extLst>
                <a:ext uri="{FF2B5EF4-FFF2-40B4-BE49-F238E27FC236}">
                  <a16:creationId xmlns:a16="http://schemas.microsoft.com/office/drawing/2014/main" id="{1398FE4B-14FF-4D1E-84C8-A79900BD7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397">
              <a:extLst>
                <a:ext uri="{FF2B5EF4-FFF2-40B4-BE49-F238E27FC236}">
                  <a16:creationId xmlns:a16="http://schemas.microsoft.com/office/drawing/2014/main" id="{C4E0FF63-AA5C-4FBE-A520-6994D16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398">
              <a:extLst>
                <a:ext uri="{FF2B5EF4-FFF2-40B4-BE49-F238E27FC236}">
                  <a16:creationId xmlns:a16="http://schemas.microsoft.com/office/drawing/2014/main" id="{B8C9355D-86BC-4950-A3A5-EE012DEDE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399">
              <a:extLst>
                <a:ext uri="{FF2B5EF4-FFF2-40B4-BE49-F238E27FC236}">
                  <a16:creationId xmlns:a16="http://schemas.microsoft.com/office/drawing/2014/main" id="{2E4FAAA2-EC39-431B-87FF-8C2633F32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400">
              <a:extLst>
                <a:ext uri="{FF2B5EF4-FFF2-40B4-BE49-F238E27FC236}">
                  <a16:creationId xmlns:a16="http://schemas.microsoft.com/office/drawing/2014/main" id="{A9A19535-1607-4C48-984E-ACA3F2BCC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401">
              <a:extLst>
                <a:ext uri="{FF2B5EF4-FFF2-40B4-BE49-F238E27FC236}">
                  <a16:creationId xmlns:a16="http://schemas.microsoft.com/office/drawing/2014/main" id="{42294C0E-7BA5-4120-A813-126303EDB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" name="Freeform 403">
              <a:extLst>
                <a:ext uri="{FF2B5EF4-FFF2-40B4-BE49-F238E27FC236}">
                  <a16:creationId xmlns:a16="http://schemas.microsoft.com/office/drawing/2014/main" id="{D8EBA4A1-D687-4AEF-A875-2D210793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3534411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134F0B-0142-426B-94BD-0F62CA017B35}"/>
              </a:ext>
            </a:extLst>
          </p:cNvPr>
          <p:cNvSpPr/>
          <p:nvPr userDrawn="1"/>
        </p:nvSpPr>
        <p:spPr>
          <a:xfrm>
            <a:off x="8215086" y="0"/>
            <a:ext cx="398795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12">
            <a:extLst>
              <a:ext uri="{FF2B5EF4-FFF2-40B4-BE49-F238E27FC236}">
                <a16:creationId xmlns:a16="http://schemas.microsoft.com/office/drawing/2014/main" id="{6472215C-F319-46ED-9B3E-A9B17F87A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506067" y="1954914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1CD725C-1A97-4CE3-8DBA-4ECF4868B6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889748" y="575596"/>
            <a:ext cx="2355973" cy="20425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D42EA66-B180-47DE-95AC-178D7EBA01F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6401" y="562956"/>
            <a:ext cx="2355972" cy="205514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DE0B19C9-A281-43D5-ACF6-B97353190F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89747" y="3647749"/>
            <a:ext cx="2355973" cy="20425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2AFD8EB6-21DD-4F5C-9A0D-8F5C9922C8F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06399" y="3647749"/>
            <a:ext cx="2355973" cy="20425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D6CDBB8-6CF0-4348-B7D9-E3A05E5D57DF}"/>
              </a:ext>
            </a:extLst>
          </p:cNvPr>
          <p:cNvSpPr/>
          <p:nvPr userDrawn="1"/>
        </p:nvSpPr>
        <p:spPr>
          <a:xfrm>
            <a:off x="-8897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49F8B67-3DD8-42F8-9F78-7CD0F8871228}"/>
              </a:ext>
            </a:extLst>
          </p:cNvPr>
          <p:cNvGrpSpPr/>
          <p:nvPr userDrawn="1"/>
        </p:nvGrpSpPr>
        <p:grpSpPr>
          <a:xfrm>
            <a:off x="28885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5" name="Freeform 396">
              <a:extLst>
                <a:ext uri="{FF2B5EF4-FFF2-40B4-BE49-F238E27FC236}">
                  <a16:creationId xmlns:a16="http://schemas.microsoft.com/office/drawing/2014/main" id="{E17E7CF1-C42C-4E85-B13D-A14D79AA75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" name="Freeform 397">
              <a:extLst>
                <a:ext uri="{FF2B5EF4-FFF2-40B4-BE49-F238E27FC236}">
                  <a16:creationId xmlns:a16="http://schemas.microsoft.com/office/drawing/2014/main" id="{C8BB0ED8-566B-408F-8F1E-6D9895802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398">
              <a:extLst>
                <a:ext uri="{FF2B5EF4-FFF2-40B4-BE49-F238E27FC236}">
                  <a16:creationId xmlns:a16="http://schemas.microsoft.com/office/drawing/2014/main" id="{48656001-A41B-4104-9D0D-20B728324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399">
              <a:extLst>
                <a:ext uri="{FF2B5EF4-FFF2-40B4-BE49-F238E27FC236}">
                  <a16:creationId xmlns:a16="http://schemas.microsoft.com/office/drawing/2014/main" id="{71AA76AD-A435-43AC-8877-2A31CB1E9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400">
              <a:extLst>
                <a:ext uri="{FF2B5EF4-FFF2-40B4-BE49-F238E27FC236}">
                  <a16:creationId xmlns:a16="http://schemas.microsoft.com/office/drawing/2014/main" id="{E99E91C3-7F0D-48A7-AEE5-346095DE52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401">
              <a:extLst>
                <a:ext uri="{FF2B5EF4-FFF2-40B4-BE49-F238E27FC236}">
                  <a16:creationId xmlns:a16="http://schemas.microsoft.com/office/drawing/2014/main" id="{3436AC34-5A34-4098-AE71-D7296D247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403">
              <a:extLst>
                <a:ext uri="{FF2B5EF4-FFF2-40B4-BE49-F238E27FC236}">
                  <a16:creationId xmlns:a16="http://schemas.microsoft.com/office/drawing/2014/main" id="{F17F002E-213B-4D71-9E5A-42AF0861C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1343911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E12492-9E0B-4E7C-A386-8A786C3A9ED6}"/>
              </a:ext>
            </a:extLst>
          </p:cNvPr>
          <p:cNvSpPr/>
          <p:nvPr userDrawn="1"/>
        </p:nvSpPr>
        <p:spPr>
          <a:xfrm>
            <a:off x="3024562" y="0"/>
            <a:ext cx="6142877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E811FDDF-A7B8-46D2-972C-B148B38A146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735731" y="1777785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D5B4830D-0484-4D92-97FD-590CB09B1E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35071" y="1777786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57A33DBC-C8C3-47FD-ACDE-3ADF6958C3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31059" y="1777786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31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49F145-C177-46F0-8E54-AFBDC80EA439}"/>
              </a:ext>
            </a:extLst>
          </p:cNvPr>
          <p:cNvSpPr/>
          <p:nvPr userDrawn="1"/>
        </p:nvSpPr>
        <p:spPr>
          <a:xfrm>
            <a:off x="0" y="3266950"/>
            <a:ext cx="12192000" cy="3591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C41FC-25B8-44C1-AAA3-80A8E2C056CC}"/>
              </a:ext>
            </a:extLst>
          </p:cNvPr>
          <p:cNvSpPr/>
          <p:nvPr userDrawn="1"/>
        </p:nvSpPr>
        <p:spPr>
          <a:xfrm>
            <a:off x="500598" y="484094"/>
            <a:ext cx="11184966" cy="6373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B3CF1A40-2AD2-4258-B84C-C2CA917981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50638" y="2115329"/>
            <a:ext cx="2126005" cy="182815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AB303A37-BAF5-4046-96F1-6A63D96766B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450638" y="4408867"/>
            <a:ext cx="2126005" cy="182815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EC06732-C6D1-49FA-84D3-413141FB30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61188" y="2134926"/>
            <a:ext cx="2126005" cy="181956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2A940D3-2C05-4B38-8849-24231770DA5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461187" y="4415209"/>
            <a:ext cx="2126005" cy="181956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506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8418790-FBB4-49E1-93F8-0A16EC654B58}"/>
              </a:ext>
            </a:extLst>
          </p:cNvPr>
          <p:cNvSpPr/>
          <p:nvPr userDrawn="1"/>
        </p:nvSpPr>
        <p:spPr>
          <a:xfrm>
            <a:off x="1" y="0"/>
            <a:ext cx="274876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C62BA3-0AA7-4005-B6E5-ACF8DB444E56}"/>
              </a:ext>
            </a:extLst>
          </p:cNvPr>
          <p:cNvSpPr/>
          <p:nvPr userDrawn="1"/>
        </p:nvSpPr>
        <p:spPr>
          <a:xfrm>
            <a:off x="9393554" y="0"/>
            <a:ext cx="2798446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B5B9CBEC-6977-4CD4-8B9A-064E135B17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007" y="946798"/>
            <a:ext cx="2906973" cy="228089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C7E72054-F23D-40A6-8567-B3BBC9E5A92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4503" y="3582485"/>
            <a:ext cx="2906973" cy="228089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CC5EABF7-5057-491D-9083-95275E974D3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517356" y="946797"/>
            <a:ext cx="2889985" cy="493573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8D9B2A65-C291-4A47-9943-F915426DB6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307228" y="2166474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077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FCD6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3CB59-BF8E-4FAE-BAC2-E1F65072AE5A}"/>
              </a:ext>
            </a:extLst>
          </p:cNvPr>
          <p:cNvSpPr/>
          <p:nvPr userDrawn="1"/>
        </p:nvSpPr>
        <p:spPr>
          <a:xfrm>
            <a:off x="0" y="2"/>
            <a:ext cx="12192000" cy="364123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57CA072D-487D-4B23-B2BE-93EEC276894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83931" y="2269645"/>
            <a:ext cx="1174123" cy="1184278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" name="Picture Placeholder 12">
            <a:extLst>
              <a:ext uri="{FF2B5EF4-FFF2-40B4-BE49-F238E27FC236}">
                <a16:creationId xmlns:a16="http://schemas.microsoft.com/office/drawing/2014/main" id="{637FB6F8-A12E-4292-8EB8-8C42A5862FF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449527" y="2303074"/>
            <a:ext cx="1174124" cy="1174124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35807073-D58C-4729-AA1B-78145D8682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20241" y="2292920"/>
            <a:ext cx="1174124" cy="1184278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34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73B54E5-ACF3-454E-9462-3F18A2254A52}"/>
              </a:ext>
            </a:extLst>
          </p:cNvPr>
          <p:cNvSpPr/>
          <p:nvPr userDrawn="1"/>
        </p:nvSpPr>
        <p:spPr>
          <a:xfrm>
            <a:off x="0" y="0"/>
            <a:ext cx="8166776" cy="3535107"/>
          </a:xfrm>
          <a:prstGeom prst="rect">
            <a:avLst/>
          </a:prstGeom>
          <a:solidFill>
            <a:schemeClr val="accent4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143929EC-57DC-45CA-9D55-A724F833EB8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732059" y="0"/>
            <a:ext cx="4459941" cy="68580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53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A306425-0CBD-469F-8930-66B907235E22}"/>
              </a:ext>
            </a:extLst>
          </p:cNvPr>
          <p:cNvSpPr/>
          <p:nvPr userDrawn="1"/>
        </p:nvSpPr>
        <p:spPr>
          <a:xfrm>
            <a:off x="337512" y="330200"/>
            <a:ext cx="11516977" cy="6197600"/>
          </a:xfrm>
          <a:prstGeom prst="rect">
            <a:avLst/>
          </a:prstGeom>
          <a:noFill/>
          <a:ln w="158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3B54E5-ACF3-454E-9462-3F18A2254A52}"/>
              </a:ext>
            </a:extLst>
          </p:cNvPr>
          <p:cNvSpPr/>
          <p:nvPr userDrawn="1"/>
        </p:nvSpPr>
        <p:spPr>
          <a:xfrm>
            <a:off x="0" y="3322893"/>
            <a:ext cx="12192000" cy="35351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19A521-F2A6-484F-A244-23AD9B0CDFDB}"/>
              </a:ext>
            </a:extLst>
          </p:cNvPr>
          <p:cNvSpPr/>
          <p:nvPr userDrawn="1"/>
        </p:nvSpPr>
        <p:spPr>
          <a:xfrm>
            <a:off x="802375" y="1665027"/>
            <a:ext cx="10587251" cy="4515458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10C5E6A-2DF3-4150-9C1E-49A281E159E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34035" y="2200743"/>
            <a:ext cx="1385380" cy="1385379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249E9DBF-EA64-4758-9453-9D00456C8B5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19757" y="2200742"/>
            <a:ext cx="1385380" cy="1385379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8915BF0-76B3-4608-95A1-5B24EFEA42E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709058" y="2200741"/>
            <a:ext cx="1385380" cy="1385379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89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A49F145-C177-46F0-8E54-AFBDC80EA439}"/>
              </a:ext>
            </a:extLst>
          </p:cNvPr>
          <p:cNvSpPr/>
          <p:nvPr userDrawn="1"/>
        </p:nvSpPr>
        <p:spPr>
          <a:xfrm>
            <a:off x="0" y="3266950"/>
            <a:ext cx="12192000" cy="35910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9C41FC-25B8-44C1-AAA3-80A8E2C056CC}"/>
              </a:ext>
            </a:extLst>
          </p:cNvPr>
          <p:cNvSpPr/>
          <p:nvPr userDrawn="1"/>
        </p:nvSpPr>
        <p:spPr>
          <a:xfrm>
            <a:off x="478190" y="406400"/>
            <a:ext cx="11235621" cy="59962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BCF0BA19-641D-4645-A509-12A5B7DB615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145498" y="-24475"/>
            <a:ext cx="3468915" cy="496745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83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F08A961E-1F82-404B-A975-B57804236A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1318541" cy="314499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6423F7-3D91-4BBD-8108-DA2398934C52}"/>
              </a:ext>
            </a:extLst>
          </p:cNvPr>
          <p:cNvSpPr/>
          <p:nvPr userDrawn="1"/>
        </p:nvSpPr>
        <p:spPr>
          <a:xfrm>
            <a:off x="-2" y="3144998"/>
            <a:ext cx="3908827" cy="37130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D76052-5047-402B-8931-D2C99018DD07}"/>
              </a:ext>
            </a:extLst>
          </p:cNvPr>
          <p:cNvSpPr/>
          <p:nvPr userDrawn="1"/>
        </p:nvSpPr>
        <p:spPr>
          <a:xfrm>
            <a:off x="11318543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995857A-BA1E-4E0B-9A1F-9F23BADC823B}"/>
              </a:ext>
            </a:extLst>
          </p:cNvPr>
          <p:cNvGrpSpPr/>
          <p:nvPr userDrawn="1"/>
        </p:nvGrpSpPr>
        <p:grpSpPr>
          <a:xfrm>
            <a:off x="1161629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13" name="Freeform 396">
              <a:extLst>
                <a:ext uri="{FF2B5EF4-FFF2-40B4-BE49-F238E27FC236}">
                  <a16:creationId xmlns:a16="http://schemas.microsoft.com/office/drawing/2014/main" id="{674B8D49-792F-4A62-B328-CC2070930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4" name="Freeform 397">
              <a:extLst>
                <a:ext uri="{FF2B5EF4-FFF2-40B4-BE49-F238E27FC236}">
                  <a16:creationId xmlns:a16="http://schemas.microsoft.com/office/drawing/2014/main" id="{245E8681-B29A-476E-B6DB-D7D7807D1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6" name="Freeform 398">
              <a:extLst>
                <a:ext uri="{FF2B5EF4-FFF2-40B4-BE49-F238E27FC236}">
                  <a16:creationId xmlns:a16="http://schemas.microsoft.com/office/drawing/2014/main" id="{789BE403-9857-4E85-8D4D-106AF3A36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7" name="Freeform 399">
              <a:extLst>
                <a:ext uri="{FF2B5EF4-FFF2-40B4-BE49-F238E27FC236}">
                  <a16:creationId xmlns:a16="http://schemas.microsoft.com/office/drawing/2014/main" id="{C24F277A-B1EA-4D62-83A0-BDC5E23A78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8" name="Freeform 400">
              <a:extLst>
                <a:ext uri="{FF2B5EF4-FFF2-40B4-BE49-F238E27FC236}">
                  <a16:creationId xmlns:a16="http://schemas.microsoft.com/office/drawing/2014/main" id="{BCD90330-D5FB-4854-A0EE-5F7048231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9" name="Freeform 401">
              <a:extLst>
                <a:ext uri="{FF2B5EF4-FFF2-40B4-BE49-F238E27FC236}">
                  <a16:creationId xmlns:a16="http://schemas.microsoft.com/office/drawing/2014/main" id="{D00A0CF3-4701-40C8-8D08-D6107158D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0" name="Freeform 403">
              <a:extLst>
                <a:ext uri="{FF2B5EF4-FFF2-40B4-BE49-F238E27FC236}">
                  <a16:creationId xmlns:a16="http://schemas.microsoft.com/office/drawing/2014/main" id="{0D1BF87A-4AC1-49BC-BD5C-96A2D9F5B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1881611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90F1973-9937-4FA2-B19D-2CD395D121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064845" y="0"/>
            <a:ext cx="8132491" cy="4679666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6B7334-AD95-45B2-8D0F-A7389E606177}"/>
              </a:ext>
            </a:extLst>
          </p:cNvPr>
          <p:cNvSpPr/>
          <p:nvPr userDrawn="1"/>
        </p:nvSpPr>
        <p:spPr>
          <a:xfrm>
            <a:off x="4054173" y="4679666"/>
            <a:ext cx="4079893" cy="21783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52A5E1-B477-4D4A-A677-7A402B9C7207}"/>
              </a:ext>
            </a:extLst>
          </p:cNvPr>
          <p:cNvSpPr/>
          <p:nvPr userDrawn="1"/>
        </p:nvSpPr>
        <p:spPr>
          <a:xfrm>
            <a:off x="0" y="4679666"/>
            <a:ext cx="4059510" cy="217833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27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48B252A-BA32-4B23-A8D2-4AE15D8CCAC3}"/>
              </a:ext>
            </a:extLst>
          </p:cNvPr>
          <p:cNvSpPr/>
          <p:nvPr userDrawn="1"/>
        </p:nvSpPr>
        <p:spPr>
          <a:xfrm>
            <a:off x="0" y="2743201"/>
            <a:ext cx="12192000" cy="41148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DF1660-6C33-4E8F-BBC6-9C941E5ACCD7}"/>
              </a:ext>
            </a:extLst>
          </p:cNvPr>
          <p:cNvSpPr/>
          <p:nvPr userDrawn="1"/>
        </p:nvSpPr>
        <p:spPr>
          <a:xfrm>
            <a:off x="1" y="0"/>
            <a:ext cx="308439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63D2AE2C-0927-4686-8048-AFF638CAE19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68991" y="1201003"/>
            <a:ext cx="2993409" cy="453304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784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59B05E2-38E8-4B71-85AE-AC13B69D0169}"/>
              </a:ext>
            </a:extLst>
          </p:cNvPr>
          <p:cNvSpPr/>
          <p:nvPr userDrawn="1"/>
        </p:nvSpPr>
        <p:spPr>
          <a:xfrm>
            <a:off x="249800" y="234184"/>
            <a:ext cx="11696749" cy="6373562"/>
          </a:xfrm>
          <a:prstGeom prst="rect">
            <a:avLst/>
          </a:prstGeom>
          <a:noFill/>
          <a:ln w="158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7483B6-AEA7-4464-ACA2-7961B318109E}"/>
              </a:ext>
            </a:extLst>
          </p:cNvPr>
          <p:cNvSpPr/>
          <p:nvPr userDrawn="1"/>
        </p:nvSpPr>
        <p:spPr>
          <a:xfrm>
            <a:off x="0" y="3497943"/>
            <a:ext cx="12192000" cy="336005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2">
            <a:extLst>
              <a:ext uri="{FF2B5EF4-FFF2-40B4-BE49-F238E27FC236}">
                <a16:creationId xmlns:a16="http://schemas.microsoft.com/office/drawing/2014/main" id="{4E3217FA-7710-4156-8191-693F6764B7F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9698" y="2937493"/>
            <a:ext cx="1212255" cy="1212255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9" name="Picture Placeholder 12">
            <a:extLst>
              <a:ext uri="{FF2B5EF4-FFF2-40B4-BE49-F238E27FC236}">
                <a16:creationId xmlns:a16="http://schemas.microsoft.com/office/drawing/2014/main" id="{100EB587-264D-429A-8A03-5E5085D809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30044" y="2937493"/>
            <a:ext cx="1212255" cy="1212255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6B84952-11EE-4001-BF8E-8EE8E1E37B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507496" y="2535080"/>
            <a:ext cx="5186127" cy="3188163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1A82A65-CAC7-496C-984B-0BDB24EE18C0}"/>
              </a:ext>
            </a:extLst>
          </p:cNvPr>
          <p:cNvSpPr/>
          <p:nvPr userDrawn="1"/>
        </p:nvSpPr>
        <p:spPr>
          <a:xfrm>
            <a:off x="0" y="3429001"/>
            <a:ext cx="12192000" cy="3428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B8765E-E081-4633-8F50-6AB211248829}"/>
              </a:ext>
            </a:extLst>
          </p:cNvPr>
          <p:cNvGrpSpPr/>
          <p:nvPr userDrawn="1"/>
        </p:nvGrpSpPr>
        <p:grpSpPr>
          <a:xfrm>
            <a:off x="245452" y="3594099"/>
            <a:ext cx="11701076" cy="3029717"/>
            <a:chOff x="215153" y="3281082"/>
            <a:chExt cx="11757346" cy="3350024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C3D55F2D-E200-48DE-81CF-F2D3D5968F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15153" y="3281082"/>
              <a:ext cx="0" cy="3350024"/>
            </a:xfrm>
            <a:prstGeom prst="line">
              <a:avLst/>
            </a:prstGeom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21FE881-20FC-4343-AE3D-5054680C304F}"/>
                </a:ext>
              </a:extLst>
            </p:cNvPr>
            <p:cNvCxnSpPr/>
            <p:nvPr userDrawn="1"/>
          </p:nvCxnSpPr>
          <p:spPr>
            <a:xfrm>
              <a:off x="219501" y="6615067"/>
              <a:ext cx="11752998" cy="0"/>
            </a:xfrm>
            <a:prstGeom prst="line">
              <a:avLst/>
            </a:prstGeom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6CD49C6-2F6B-42B6-AE8C-EC66B68C0933}"/>
                </a:ext>
              </a:extLst>
            </p:cNvPr>
            <p:cNvCxnSpPr/>
            <p:nvPr userDrawn="1"/>
          </p:nvCxnSpPr>
          <p:spPr>
            <a:xfrm flipV="1">
              <a:off x="11972499" y="3281082"/>
              <a:ext cx="0" cy="3321424"/>
            </a:xfrm>
            <a:prstGeom prst="line">
              <a:avLst/>
            </a:prstGeom>
            <a:ln w="158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92210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FBEC5CA-9DE8-499A-A146-D9F981F5F85E}"/>
              </a:ext>
            </a:extLst>
          </p:cNvPr>
          <p:cNvSpPr/>
          <p:nvPr userDrawn="1"/>
        </p:nvSpPr>
        <p:spPr>
          <a:xfrm>
            <a:off x="9624410" y="-9802"/>
            <a:ext cx="2578268" cy="686780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A6B84952-11EE-4001-BF8E-8EE8E1E37BB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89998" y="971183"/>
            <a:ext cx="2603876" cy="4936131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4E35ED-6C85-4ABD-BB7B-3ACD065EF6A3}"/>
              </a:ext>
            </a:extLst>
          </p:cNvPr>
          <p:cNvSpPr/>
          <p:nvPr userDrawn="1"/>
        </p:nvSpPr>
        <p:spPr>
          <a:xfrm>
            <a:off x="-8897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508D05-A9D3-4C92-9D28-6A82B600706E}"/>
              </a:ext>
            </a:extLst>
          </p:cNvPr>
          <p:cNvGrpSpPr/>
          <p:nvPr userDrawn="1"/>
        </p:nvGrpSpPr>
        <p:grpSpPr>
          <a:xfrm>
            <a:off x="28885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22" name="Freeform 396">
              <a:extLst>
                <a:ext uri="{FF2B5EF4-FFF2-40B4-BE49-F238E27FC236}">
                  <a16:creationId xmlns:a16="http://schemas.microsoft.com/office/drawing/2014/main" id="{545B1C56-106A-4489-B5D7-8B5C45264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3" name="Freeform 397">
              <a:extLst>
                <a:ext uri="{FF2B5EF4-FFF2-40B4-BE49-F238E27FC236}">
                  <a16:creationId xmlns:a16="http://schemas.microsoft.com/office/drawing/2014/main" id="{C6470174-6B90-4C19-A1E3-BCC0EE22A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4" name="Freeform 398">
              <a:extLst>
                <a:ext uri="{FF2B5EF4-FFF2-40B4-BE49-F238E27FC236}">
                  <a16:creationId xmlns:a16="http://schemas.microsoft.com/office/drawing/2014/main" id="{D74B66DD-4A1E-4836-B75A-784500C05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5" name="Freeform 399">
              <a:extLst>
                <a:ext uri="{FF2B5EF4-FFF2-40B4-BE49-F238E27FC236}">
                  <a16:creationId xmlns:a16="http://schemas.microsoft.com/office/drawing/2014/main" id="{2D9D5DAA-1A40-4E8E-80E2-569A56A75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6" name="Freeform 400">
              <a:extLst>
                <a:ext uri="{FF2B5EF4-FFF2-40B4-BE49-F238E27FC236}">
                  <a16:creationId xmlns:a16="http://schemas.microsoft.com/office/drawing/2014/main" id="{EE2C2035-F36A-44DC-84AC-CF80E0962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7" name="Freeform 401">
              <a:extLst>
                <a:ext uri="{FF2B5EF4-FFF2-40B4-BE49-F238E27FC236}">
                  <a16:creationId xmlns:a16="http://schemas.microsoft.com/office/drawing/2014/main" id="{7423F179-DE2E-4B2F-AC89-2A3BC4C10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8" name="Freeform 403">
              <a:extLst>
                <a:ext uri="{FF2B5EF4-FFF2-40B4-BE49-F238E27FC236}">
                  <a16:creationId xmlns:a16="http://schemas.microsoft.com/office/drawing/2014/main" id="{6CB03A17-B8AC-4641-A467-8B3A470D4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30496076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6C15875F-520B-40A4-B4D1-45E5F7ED286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54056" y="-11122"/>
            <a:ext cx="6037944" cy="688608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780D895-4CEE-46AD-B3B5-746FF407878C}"/>
              </a:ext>
            </a:extLst>
          </p:cNvPr>
          <p:cNvSpPr/>
          <p:nvPr userDrawn="1"/>
        </p:nvSpPr>
        <p:spPr>
          <a:xfrm>
            <a:off x="853584" y="0"/>
            <a:ext cx="5300472" cy="68860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ADA626-CC37-49A6-A5D2-7232C2E66954}"/>
              </a:ext>
            </a:extLst>
          </p:cNvPr>
          <p:cNvSpPr/>
          <p:nvPr userDrawn="1"/>
        </p:nvSpPr>
        <p:spPr>
          <a:xfrm>
            <a:off x="0" y="-1"/>
            <a:ext cx="873457" cy="688608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49BDCF-ACE5-41B9-9A24-7F7F80C22CEF}"/>
              </a:ext>
            </a:extLst>
          </p:cNvPr>
          <p:cNvGrpSpPr/>
          <p:nvPr userDrawn="1"/>
        </p:nvGrpSpPr>
        <p:grpSpPr>
          <a:xfrm>
            <a:off x="297747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5" name="Freeform 396">
              <a:extLst>
                <a:ext uri="{FF2B5EF4-FFF2-40B4-BE49-F238E27FC236}">
                  <a16:creationId xmlns:a16="http://schemas.microsoft.com/office/drawing/2014/main" id="{20C44691-12B8-45DD-9E19-C89A3DFC1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" name="Freeform 397">
              <a:extLst>
                <a:ext uri="{FF2B5EF4-FFF2-40B4-BE49-F238E27FC236}">
                  <a16:creationId xmlns:a16="http://schemas.microsoft.com/office/drawing/2014/main" id="{33E16E10-04C9-44B4-A001-CFF475EBC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398">
              <a:extLst>
                <a:ext uri="{FF2B5EF4-FFF2-40B4-BE49-F238E27FC236}">
                  <a16:creationId xmlns:a16="http://schemas.microsoft.com/office/drawing/2014/main" id="{7D0AEAD9-357E-4993-8C36-D625AC94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399">
              <a:extLst>
                <a:ext uri="{FF2B5EF4-FFF2-40B4-BE49-F238E27FC236}">
                  <a16:creationId xmlns:a16="http://schemas.microsoft.com/office/drawing/2014/main" id="{9EF2663F-B77C-46BD-923C-5D112D1F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400">
              <a:extLst>
                <a:ext uri="{FF2B5EF4-FFF2-40B4-BE49-F238E27FC236}">
                  <a16:creationId xmlns:a16="http://schemas.microsoft.com/office/drawing/2014/main" id="{5F3BFFED-B41A-4594-9418-9233F7393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401">
              <a:extLst>
                <a:ext uri="{FF2B5EF4-FFF2-40B4-BE49-F238E27FC236}">
                  <a16:creationId xmlns:a16="http://schemas.microsoft.com/office/drawing/2014/main" id="{714B5EB7-EE9E-459F-B1E1-98D21E7C03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403">
              <a:extLst>
                <a:ext uri="{FF2B5EF4-FFF2-40B4-BE49-F238E27FC236}">
                  <a16:creationId xmlns:a16="http://schemas.microsoft.com/office/drawing/2014/main" id="{861D07D0-64F6-4071-A6C1-F4C970863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1728870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6F5FD63-F566-49AF-822B-9D05B654241A}"/>
              </a:ext>
            </a:extLst>
          </p:cNvPr>
          <p:cNvSpPr/>
          <p:nvPr userDrawn="1"/>
        </p:nvSpPr>
        <p:spPr>
          <a:xfrm>
            <a:off x="0" y="3429000"/>
            <a:ext cx="12191999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57BE9D-2DF9-4ACE-A093-F9445E86F8F3}"/>
              </a:ext>
            </a:extLst>
          </p:cNvPr>
          <p:cNvSpPr/>
          <p:nvPr userDrawn="1"/>
        </p:nvSpPr>
        <p:spPr>
          <a:xfrm>
            <a:off x="382137" y="0"/>
            <a:ext cx="114277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2608FEEB-76C8-4225-88ED-2ACA57A48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306527" y="2007841"/>
            <a:ext cx="2764456" cy="25641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5A2CEC06-120F-4509-978B-CE6F58F688B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13772" y="2007841"/>
            <a:ext cx="2764456" cy="25641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2BEE92CE-AEE8-43F9-84D8-1F91647D68C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21018" y="2007841"/>
            <a:ext cx="2764456" cy="256415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210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1798305-524F-461C-A0C1-E57CC60BB2C4}"/>
              </a:ext>
            </a:extLst>
          </p:cNvPr>
          <p:cNvSpPr txBox="1"/>
          <p:nvPr userDrawn="1"/>
        </p:nvSpPr>
        <p:spPr>
          <a:xfrm>
            <a:off x="2118022" y="1250236"/>
            <a:ext cx="3770584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800" spc="-300">
                <a:solidFill>
                  <a:srgbClr val="F5F5F5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1993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D6BBB2-327F-4DCC-9C8B-E1BB12B41176}"/>
              </a:ext>
            </a:extLst>
          </p:cNvPr>
          <p:cNvSpPr/>
          <p:nvPr userDrawn="1"/>
        </p:nvSpPr>
        <p:spPr>
          <a:xfrm>
            <a:off x="347203" y="360482"/>
            <a:ext cx="10582805" cy="6137036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707DB-DAC2-4FB2-968E-25B4BBCA0CB2}"/>
              </a:ext>
            </a:extLst>
          </p:cNvPr>
          <p:cNvSpPr/>
          <p:nvPr userDrawn="1"/>
        </p:nvSpPr>
        <p:spPr>
          <a:xfrm>
            <a:off x="7396681" y="0"/>
            <a:ext cx="398461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7F7046F8-630F-441B-9C63-5B2CFB7935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9977" y="1148717"/>
            <a:ext cx="5860818" cy="423109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7C10F5-2A8D-4177-B281-2C8ECF2A3DCC}"/>
              </a:ext>
            </a:extLst>
          </p:cNvPr>
          <p:cNvSpPr/>
          <p:nvPr userDrawn="1"/>
        </p:nvSpPr>
        <p:spPr>
          <a:xfrm>
            <a:off x="11318543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796928-9227-44DF-BAB8-FFE3384AA284}"/>
              </a:ext>
            </a:extLst>
          </p:cNvPr>
          <p:cNvGrpSpPr/>
          <p:nvPr userDrawn="1"/>
        </p:nvGrpSpPr>
        <p:grpSpPr>
          <a:xfrm>
            <a:off x="1161629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10" name="Freeform 396">
              <a:extLst>
                <a:ext uri="{FF2B5EF4-FFF2-40B4-BE49-F238E27FC236}">
                  <a16:creationId xmlns:a16="http://schemas.microsoft.com/office/drawing/2014/main" id="{5776E781-F308-456C-9596-F5137B96B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397">
              <a:extLst>
                <a:ext uri="{FF2B5EF4-FFF2-40B4-BE49-F238E27FC236}">
                  <a16:creationId xmlns:a16="http://schemas.microsoft.com/office/drawing/2014/main" id="{A539DF84-FCEA-42DB-9C80-7D1D8F67B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3" name="Freeform 398">
              <a:extLst>
                <a:ext uri="{FF2B5EF4-FFF2-40B4-BE49-F238E27FC236}">
                  <a16:creationId xmlns:a16="http://schemas.microsoft.com/office/drawing/2014/main" id="{0426A981-D951-4B4C-ADD7-E8720E575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4" name="Freeform 399">
              <a:extLst>
                <a:ext uri="{FF2B5EF4-FFF2-40B4-BE49-F238E27FC236}">
                  <a16:creationId xmlns:a16="http://schemas.microsoft.com/office/drawing/2014/main" id="{3F6308A9-F958-4D49-A3E2-415610FB9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5" name="Freeform 400">
              <a:extLst>
                <a:ext uri="{FF2B5EF4-FFF2-40B4-BE49-F238E27FC236}">
                  <a16:creationId xmlns:a16="http://schemas.microsoft.com/office/drawing/2014/main" id="{E75B5B58-5E5D-4BA7-A020-3AE6A9A2E6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6" name="Freeform 401">
              <a:extLst>
                <a:ext uri="{FF2B5EF4-FFF2-40B4-BE49-F238E27FC236}">
                  <a16:creationId xmlns:a16="http://schemas.microsoft.com/office/drawing/2014/main" id="{21B364E1-3E5F-47EA-9902-46B65D0E7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7" name="Freeform 403">
              <a:extLst>
                <a:ext uri="{FF2B5EF4-FFF2-40B4-BE49-F238E27FC236}">
                  <a16:creationId xmlns:a16="http://schemas.microsoft.com/office/drawing/2014/main" id="{9F0FA03A-3C8C-49E5-A659-0B56A7C88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3309521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Title Slid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13D961FE-662B-4BE5-A371-DADAD3B8A2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80177" y="0"/>
            <a:ext cx="3369658" cy="317331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4DBA4268-F449-424D-A4DC-2EFEEE2D2FD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49835" y="0"/>
            <a:ext cx="5342165" cy="317331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FF1D8A08-57B9-4058-B9B0-8348888A7B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3480177" cy="686288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2CCBF-1464-49BB-8E94-1CDEFC4E0FD2}"/>
              </a:ext>
            </a:extLst>
          </p:cNvPr>
          <p:cNvSpPr/>
          <p:nvPr userDrawn="1"/>
        </p:nvSpPr>
        <p:spPr>
          <a:xfrm>
            <a:off x="3489428" y="3173315"/>
            <a:ext cx="3360406" cy="368957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547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Manual Input 3">
            <a:extLst>
              <a:ext uri="{FF2B5EF4-FFF2-40B4-BE49-F238E27FC236}">
                <a16:creationId xmlns:a16="http://schemas.microsoft.com/office/drawing/2014/main" id="{552B8DD1-68D2-43C7-BAAD-03AC9CA56D56}"/>
              </a:ext>
            </a:extLst>
          </p:cNvPr>
          <p:cNvSpPr/>
          <p:nvPr userDrawn="1"/>
        </p:nvSpPr>
        <p:spPr>
          <a:xfrm rot="16200000">
            <a:off x="5286827" y="-47174"/>
            <a:ext cx="6858001" cy="6952342"/>
          </a:xfrm>
          <a:prstGeom prst="flowChartManualInput">
            <a:avLst/>
          </a:prstGeom>
          <a:solidFill>
            <a:schemeClr val="tx1">
              <a:lumMod val="85000"/>
              <a:lumOff val="15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C994EF-1319-4823-B3EB-179B2DD044F5}"/>
              </a:ext>
            </a:extLst>
          </p:cNvPr>
          <p:cNvSpPr/>
          <p:nvPr userDrawn="1"/>
        </p:nvSpPr>
        <p:spPr>
          <a:xfrm>
            <a:off x="269017" y="259331"/>
            <a:ext cx="11653966" cy="6339339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F1A3D0-1F2C-4870-B7A8-9A320D34BA79}"/>
              </a:ext>
            </a:extLst>
          </p:cNvPr>
          <p:cNvSpPr txBox="1"/>
          <p:nvPr userDrawn="1"/>
        </p:nvSpPr>
        <p:spPr>
          <a:xfrm>
            <a:off x="1476047" y="1250236"/>
            <a:ext cx="355257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0" spc="-300">
                <a:solidFill>
                  <a:srgbClr val="F5F5F5"/>
                </a:solidFill>
                <a:latin typeface="Poppins Medium" panose="00000600000000000000" pitchFamily="2" charset="0"/>
                <a:cs typeface="Poppins Medium" panose="00000600000000000000" pitchFamily="2" charset="0"/>
              </a:rPr>
              <a:t>1993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B2BC236E-A049-44C8-99B9-A4FDE35A1C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37481" y="859160"/>
            <a:ext cx="3244897" cy="5139678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C34C753-5407-4B45-BF32-2A24E5D7A7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95817" y="859159"/>
            <a:ext cx="3044712" cy="2376881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297809D-E050-45BC-BE77-90E345232E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7959" y="3544359"/>
            <a:ext cx="3027456" cy="2454478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9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11B7F5-BBB8-4BC3-A2C1-CAD01F192831}"/>
              </a:ext>
            </a:extLst>
          </p:cNvPr>
          <p:cNvSpPr/>
          <p:nvPr userDrawn="1"/>
        </p:nvSpPr>
        <p:spPr>
          <a:xfrm>
            <a:off x="3788228" y="3428999"/>
            <a:ext cx="7530315" cy="3429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7B9A4168-3EA2-4157-82CB-1B603A818B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38775" y="630276"/>
            <a:ext cx="2559646" cy="212576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6DA1AFB-ACAD-4336-8AEE-AF022727C5A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35644" y="4075728"/>
            <a:ext cx="2559646" cy="2130654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892B114C-DF33-4535-99AF-4337624EFC5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-1" y="0"/>
            <a:ext cx="3788228" cy="6862888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4BE489D-527D-44B3-A61A-8CD473C00D0D}"/>
              </a:ext>
            </a:extLst>
          </p:cNvPr>
          <p:cNvSpPr/>
          <p:nvPr userDrawn="1"/>
        </p:nvSpPr>
        <p:spPr>
          <a:xfrm>
            <a:off x="11318543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45818BA-58FC-4199-827A-1FDA73B9A5B8}"/>
              </a:ext>
            </a:extLst>
          </p:cNvPr>
          <p:cNvGrpSpPr/>
          <p:nvPr userDrawn="1"/>
        </p:nvGrpSpPr>
        <p:grpSpPr>
          <a:xfrm>
            <a:off x="1161629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6" name="Freeform 396">
              <a:extLst>
                <a:ext uri="{FF2B5EF4-FFF2-40B4-BE49-F238E27FC236}">
                  <a16:creationId xmlns:a16="http://schemas.microsoft.com/office/drawing/2014/main" id="{57A29672-8B6E-4EEB-80F8-5402C8A28E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397">
              <a:extLst>
                <a:ext uri="{FF2B5EF4-FFF2-40B4-BE49-F238E27FC236}">
                  <a16:creationId xmlns:a16="http://schemas.microsoft.com/office/drawing/2014/main" id="{5E48FAC1-8E90-4949-A464-DABB68FA57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398">
              <a:extLst>
                <a:ext uri="{FF2B5EF4-FFF2-40B4-BE49-F238E27FC236}">
                  <a16:creationId xmlns:a16="http://schemas.microsoft.com/office/drawing/2014/main" id="{13534095-E614-4B97-B08B-B89CAC790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399">
              <a:extLst>
                <a:ext uri="{FF2B5EF4-FFF2-40B4-BE49-F238E27FC236}">
                  <a16:creationId xmlns:a16="http://schemas.microsoft.com/office/drawing/2014/main" id="{998AB282-DB8B-4825-B1A6-55872271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400">
              <a:extLst>
                <a:ext uri="{FF2B5EF4-FFF2-40B4-BE49-F238E27FC236}">
                  <a16:creationId xmlns:a16="http://schemas.microsoft.com/office/drawing/2014/main" id="{B6632363-A86C-4B41-9CEF-7173D8044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401">
              <a:extLst>
                <a:ext uri="{FF2B5EF4-FFF2-40B4-BE49-F238E27FC236}">
                  <a16:creationId xmlns:a16="http://schemas.microsoft.com/office/drawing/2014/main" id="{96EBA8C1-9827-42AE-8FEE-75C408093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" name="Freeform 403">
              <a:extLst>
                <a:ext uri="{FF2B5EF4-FFF2-40B4-BE49-F238E27FC236}">
                  <a16:creationId xmlns:a16="http://schemas.microsoft.com/office/drawing/2014/main" id="{975B3B35-5542-4299-B5F2-7275D56E7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23759879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9D154490-23B2-4551-B2F8-2626BC5A88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74341" y="0"/>
            <a:ext cx="7517659" cy="3203607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649F172-B6C6-4347-8B82-8BFE8E52794D}"/>
              </a:ext>
            </a:extLst>
          </p:cNvPr>
          <p:cNvSpPr/>
          <p:nvPr userDrawn="1"/>
        </p:nvSpPr>
        <p:spPr>
          <a:xfrm>
            <a:off x="864560" y="0"/>
            <a:ext cx="381539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icture Placeholder 12">
            <a:extLst>
              <a:ext uri="{FF2B5EF4-FFF2-40B4-BE49-F238E27FC236}">
                <a16:creationId xmlns:a16="http://schemas.microsoft.com/office/drawing/2014/main" id="{DDF33690-CACA-4D1E-A7B1-5690C1073A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5840" y="1911372"/>
            <a:ext cx="1521857" cy="1517628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117D510-2FF1-4EA0-9D5A-4B9F8A909F01}"/>
              </a:ext>
            </a:extLst>
          </p:cNvPr>
          <p:cNvSpPr/>
          <p:nvPr userDrawn="1"/>
        </p:nvSpPr>
        <p:spPr>
          <a:xfrm>
            <a:off x="-8897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5CCF2D7-59CD-4266-8A9B-883728ABE837}"/>
              </a:ext>
            </a:extLst>
          </p:cNvPr>
          <p:cNvGrpSpPr/>
          <p:nvPr userDrawn="1"/>
        </p:nvGrpSpPr>
        <p:grpSpPr>
          <a:xfrm>
            <a:off x="28885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20" name="Freeform 396">
              <a:extLst>
                <a:ext uri="{FF2B5EF4-FFF2-40B4-BE49-F238E27FC236}">
                  <a16:creationId xmlns:a16="http://schemas.microsoft.com/office/drawing/2014/main" id="{A951AB89-E407-4E97-A7FF-5937565DC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1" name="Freeform 397">
              <a:extLst>
                <a:ext uri="{FF2B5EF4-FFF2-40B4-BE49-F238E27FC236}">
                  <a16:creationId xmlns:a16="http://schemas.microsoft.com/office/drawing/2014/main" id="{00F9E108-5799-4A29-A914-ED49D99B5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2" name="Freeform 398">
              <a:extLst>
                <a:ext uri="{FF2B5EF4-FFF2-40B4-BE49-F238E27FC236}">
                  <a16:creationId xmlns:a16="http://schemas.microsoft.com/office/drawing/2014/main" id="{CE9886C2-0E68-4039-A6A4-9DEF01818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3" name="Freeform 399">
              <a:extLst>
                <a:ext uri="{FF2B5EF4-FFF2-40B4-BE49-F238E27FC236}">
                  <a16:creationId xmlns:a16="http://schemas.microsoft.com/office/drawing/2014/main" id="{72E82F7B-C0D0-4CAA-A013-D0EA5F773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4" name="Freeform 400">
              <a:extLst>
                <a:ext uri="{FF2B5EF4-FFF2-40B4-BE49-F238E27FC236}">
                  <a16:creationId xmlns:a16="http://schemas.microsoft.com/office/drawing/2014/main" id="{67B4A4D5-A27F-4A16-BB5D-D626C3700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5" name="Freeform 401">
              <a:extLst>
                <a:ext uri="{FF2B5EF4-FFF2-40B4-BE49-F238E27FC236}">
                  <a16:creationId xmlns:a16="http://schemas.microsoft.com/office/drawing/2014/main" id="{84092010-DD06-4072-BCFE-379432494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6" name="Freeform 403">
              <a:extLst>
                <a:ext uri="{FF2B5EF4-FFF2-40B4-BE49-F238E27FC236}">
                  <a16:creationId xmlns:a16="http://schemas.microsoft.com/office/drawing/2014/main" id="{DD414094-4DBD-4888-BA06-1A08217270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24072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019DF-C2B8-45E6-9083-04E5DEAF26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8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15750FA-C593-4918-80F9-9D500AAD6620}"/>
              </a:ext>
            </a:extLst>
          </p:cNvPr>
          <p:cNvSpPr/>
          <p:nvPr userDrawn="1"/>
        </p:nvSpPr>
        <p:spPr>
          <a:xfrm>
            <a:off x="0" y="0"/>
            <a:ext cx="12191999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ACC57D-4F20-461C-A501-BDC562A54F80}"/>
              </a:ext>
            </a:extLst>
          </p:cNvPr>
          <p:cNvSpPr/>
          <p:nvPr userDrawn="1"/>
        </p:nvSpPr>
        <p:spPr>
          <a:xfrm>
            <a:off x="382137" y="0"/>
            <a:ext cx="11427726" cy="64949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739BE9B6-65D5-4ED1-9223-67E3E2A61D3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531869" y="1110643"/>
            <a:ext cx="1167740" cy="1179113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:a16="http://schemas.microsoft.com/office/drawing/2014/main" id="{9C05E052-ED84-44E4-BA01-1892147D6D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35915" y="2612001"/>
            <a:ext cx="1167740" cy="1179113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2" name="Picture Placeholder 12">
            <a:extLst>
              <a:ext uri="{FF2B5EF4-FFF2-40B4-BE49-F238E27FC236}">
                <a16:creationId xmlns:a16="http://schemas.microsoft.com/office/drawing/2014/main" id="{9767FE25-751B-4111-AA5C-BD2B9A5DA7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39489" y="4120753"/>
            <a:ext cx="1167740" cy="1179113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122876-2915-4D20-9F1B-D7AB0B63869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30625" y="2606967"/>
            <a:ext cx="1167740" cy="1179113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046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0C119-ABFE-481A-910F-D31FFDF832B6}"/>
              </a:ext>
            </a:extLst>
          </p:cNvPr>
          <p:cNvSpPr/>
          <p:nvPr userDrawn="1"/>
        </p:nvSpPr>
        <p:spPr>
          <a:xfrm>
            <a:off x="1" y="0"/>
            <a:ext cx="5206999" cy="6858000"/>
          </a:xfrm>
          <a:prstGeom prst="rect">
            <a:avLst/>
          </a:prstGeom>
          <a:solidFill>
            <a:srgbClr val="FFC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7AA5A2A-9A12-4066-8F68-A6E855FBFD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07000" y="552450"/>
            <a:ext cx="6329363" cy="5753100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854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sz="3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28734"/>
            <a:ext cx="10972800" cy="480053"/>
          </a:xfrm>
        </p:spPr>
        <p:txBody>
          <a:bodyPr>
            <a:noAutofit/>
          </a:bodyPr>
          <a:lstStyle>
            <a:lvl1pPr marL="0" indent="0" algn="l">
              <a:buNone/>
              <a:defRPr sz="1333">
                <a:solidFill>
                  <a:srgbClr val="7E858E"/>
                </a:solidFill>
              </a:defRPr>
            </a:lvl1pPr>
            <a:lvl2pPr marL="609585" indent="0" algn="l">
              <a:buNone/>
              <a:defRPr sz="1200">
                <a:solidFill>
                  <a:srgbClr val="7E858E"/>
                </a:solidFill>
              </a:defRPr>
            </a:lvl2pPr>
            <a:lvl3pPr marL="1219170" indent="0" algn="l">
              <a:buNone/>
              <a:defRPr sz="1067">
                <a:solidFill>
                  <a:srgbClr val="7E858E"/>
                </a:solidFill>
              </a:defRPr>
            </a:lvl3pPr>
            <a:lvl4pPr marL="1828754" indent="0" algn="l">
              <a:buNone/>
              <a:defRPr sz="933">
                <a:solidFill>
                  <a:srgbClr val="7E858E"/>
                </a:solidFill>
              </a:defRPr>
            </a:lvl4pPr>
            <a:lvl5pPr marL="2438339" indent="0" algn="l">
              <a:buNone/>
              <a:defRPr sz="933">
                <a:solidFill>
                  <a:srgbClr val="7E85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C4EB7-1701-4B6B-BA5A-77E42EEEA0BF}" type="datetimeFigureOut">
              <a:rPr lang="en-US" smtClean="0"/>
              <a:t>2/23/2021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4E5157-B9E7-4B15-AF11-AAEC2E1D5CD6}" type="slidenum">
              <a:rPr lang="en-US" smtClean="0"/>
              <a:t>‹N›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5195" y="1508787"/>
            <a:ext cx="10972800" cy="3456384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rgbClr val="7E858E"/>
                </a:solidFill>
              </a:defRPr>
            </a:lvl1pPr>
            <a:lvl2pPr marL="609585" indent="0" algn="l">
              <a:buNone/>
              <a:defRPr sz="1467">
                <a:solidFill>
                  <a:srgbClr val="7E858E"/>
                </a:solidFill>
              </a:defRPr>
            </a:lvl2pPr>
            <a:lvl3pPr marL="1219170" indent="0" algn="l">
              <a:buNone/>
              <a:defRPr sz="1400">
                <a:solidFill>
                  <a:srgbClr val="7E858E"/>
                </a:solidFill>
              </a:defRPr>
            </a:lvl3pPr>
            <a:lvl4pPr marL="1828754" indent="0" algn="l">
              <a:buNone/>
              <a:defRPr sz="1333">
                <a:solidFill>
                  <a:srgbClr val="7E858E"/>
                </a:solidFill>
              </a:defRPr>
            </a:lvl4pPr>
            <a:lvl5pPr marL="2438339" indent="0" algn="l">
              <a:buNone/>
              <a:defRPr sz="1333">
                <a:solidFill>
                  <a:srgbClr val="7E858E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4153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A019DF-C2B8-45E6-9083-04E5DEAF26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350169" cy="6858000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14AE6A4-C167-40BE-99AF-727F343BFB15}"/>
              </a:ext>
            </a:extLst>
          </p:cNvPr>
          <p:cNvSpPr/>
          <p:nvPr userDrawn="1"/>
        </p:nvSpPr>
        <p:spPr>
          <a:xfrm>
            <a:off x="7369390" y="-2"/>
            <a:ext cx="482261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AA7811-3EF7-4028-B59F-B3662E0B81AA}"/>
              </a:ext>
            </a:extLst>
          </p:cNvPr>
          <p:cNvSpPr/>
          <p:nvPr userDrawn="1"/>
        </p:nvSpPr>
        <p:spPr>
          <a:xfrm>
            <a:off x="0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2EC4E73-6D53-4654-AC0B-66BC63F3C1B4}"/>
              </a:ext>
            </a:extLst>
          </p:cNvPr>
          <p:cNvGrpSpPr/>
          <p:nvPr userDrawn="1"/>
        </p:nvGrpSpPr>
        <p:grpSpPr>
          <a:xfrm>
            <a:off x="297747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6" name="Freeform 396">
              <a:extLst>
                <a:ext uri="{FF2B5EF4-FFF2-40B4-BE49-F238E27FC236}">
                  <a16:creationId xmlns:a16="http://schemas.microsoft.com/office/drawing/2014/main" id="{67509AD4-488B-4B3A-9227-9AF5FF4EE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397">
              <a:extLst>
                <a:ext uri="{FF2B5EF4-FFF2-40B4-BE49-F238E27FC236}">
                  <a16:creationId xmlns:a16="http://schemas.microsoft.com/office/drawing/2014/main" id="{57E68E20-01A5-48C1-A689-DAF9C8236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398">
              <a:extLst>
                <a:ext uri="{FF2B5EF4-FFF2-40B4-BE49-F238E27FC236}">
                  <a16:creationId xmlns:a16="http://schemas.microsoft.com/office/drawing/2014/main" id="{CC563EE9-DE9E-4595-9C99-37C896AF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399">
              <a:extLst>
                <a:ext uri="{FF2B5EF4-FFF2-40B4-BE49-F238E27FC236}">
                  <a16:creationId xmlns:a16="http://schemas.microsoft.com/office/drawing/2014/main" id="{2092D814-A3DD-4943-A4B5-4C4C9A51A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400">
              <a:extLst>
                <a:ext uri="{FF2B5EF4-FFF2-40B4-BE49-F238E27FC236}">
                  <a16:creationId xmlns:a16="http://schemas.microsoft.com/office/drawing/2014/main" id="{AE64E21A-B2EB-4076-A9CE-71C88B1E6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401">
              <a:extLst>
                <a:ext uri="{FF2B5EF4-FFF2-40B4-BE49-F238E27FC236}">
                  <a16:creationId xmlns:a16="http://schemas.microsoft.com/office/drawing/2014/main" id="{0F55C217-69E3-4CFA-A70D-0AD680614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" name="Freeform 403">
              <a:extLst>
                <a:ext uri="{FF2B5EF4-FFF2-40B4-BE49-F238E27FC236}">
                  <a16:creationId xmlns:a16="http://schemas.microsoft.com/office/drawing/2014/main" id="{88DD1545-B94A-4E73-94AC-3839D6F1C8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46927806-B50D-40AA-A7E6-2D0234DB5E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35727" y="1077659"/>
            <a:ext cx="3152761" cy="4702682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87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E25237-66C4-4C59-9E92-4AC4B6A4F69B}"/>
              </a:ext>
            </a:extLst>
          </p:cNvPr>
          <p:cNvSpPr/>
          <p:nvPr userDrawn="1"/>
        </p:nvSpPr>
        <p:spPr>
          <a:xfrm>
            <a:off x="4252686" y="330200"/>
            <a:ext cx="7605485" cy="6197600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D3354244-5091-49AF-A028-F53FD468AB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68406" y="4677104"/>
            <a:ext cx="899885" cy="899884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800"/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57CBBE7-1842-40CF-A845-7E07629B83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5983939" cy="6857999"/>
          </a:xfrm>
          <a:custGeom>
            <a:avLst/>
            <a:gdLst>
              <a:gd name="connsiteX0" fmla="*/ 0 w 6647543"/>
              <a:gd name="connsiteY0" fmla="*/ 0 h 6857999"/>
              <a:gd name="connsiteX1" fmla="*/ 6647543 w 6647543"/>
              <a:gd name="connsiteY1" fmla="*/ 0 h 6857999"/>
              <a:gd name="connsiteX2" fmla="*/ 5294811 w 6647543"/>
              <a:gd name="connsiteY2" fmla="*/ 6857999 h 6857999"/>
              <a:gd name="connsiteX3" fmla="*/ 0 w 664754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7543" h="6857999">
                <a:moveTo>
                  <a:pt x="0" y="0"/>
                </a:moveTo>
                <a:lnTo>
                  <a:pt x="6647543" y="0"/>
                </a:lnTo>
                <a:lnTo>
                  <a:pt x="5294811" y="6857999"/>
                </a:lnTo>
                <a:lnTo>
                  <a:pt x="0" y="6857999"/>
                </a:lnTo>
                <a:close/>
              </a:path>
            </a:pathLst>
          </a:custGeo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68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6B378D-1B2C-4F64-BF37-F9414ED0D93E}"/>
              </a:ext>
            </a:extLst>
          </p:cNvPr>
          <p:cNvSpPr/>
          <p:nvPr userDrawn="1"/>
        </p:nvSpPr>
        <p:spPr>
          <a:xfrm>
            <a:off x="737163" y="0"/>
            <a:ext cx="3880946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45C68F51-2E02-4241-8593-5404DC5514F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92883" y="749564"/>
            <a:ext cx="1281332" cy="1281331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E92496F0-461C-4716-BD41-B084C5FAF6E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92883" y="3611330"/>
            <a:ext cx="1281332" cy="1281331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71953DA-3AF2-4FB8-8ACA-169C201B8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93372" y="0"/>
            <a:ext cx="3798628" cy="6858000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C5017E-5762-467E-A5B2-9F4296E0E198}"/>
              </a:ext>
            </a:extLst>
          </p:cNvPr>
          <p:cNvSpPr/>
          <p:nvPr userDrawn="1"/>
        </p:nvSpPr>
        <p:spPr>
          <a:xfrm>
            <a:off x="0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BF0A273-A1CB-4810-8FA1-BC38CFCE680D}"/>
              </a:ext>
            </a:extLst>
          </p:cNvPr>
          <p:cNvGrpSpPr/>
          <p:nvPr userDrawn="1"/>
        </p:nvGrpSpPr>
        <p:grpSpPr>
          <a:xfrm>
            <a:off x="297747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9" name="Freeform 396">
              <a:extLst>
                <a:ext uri="{FF2B5EF4-FFF2-40B4-BE49-F238E27FC236}">
                  <a16:creationId xmlns:a16="http://schemas.microsoft.com/office/drawing/2014/main" id="{5ED6B5A5-CE77-40AA-89DC-A7DCE66DF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397">
              <a:extLst>
                <a:ext uri="{FF2B5EF4-FFF2-40B4-BE49-F238E27FC236}">
                  <a16:creationId xmlns:a16="http://schemas.microsoft.com/office/drawing/2014/main" id="{2D1B67FD-E2E7-4016-930B-61FE24566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1" name="Freeform 398">
              <a:extLst>
                <a:ext uri="{FF2B5EF4-FFF2-40B4-BE49-F238E27FC236}">
                  <a16:creationId xmlns:a16="http://schemas.microsoft.com/office/drawing/2014/main" id="{78887D6E-4CC2-42C5-B151-AE05C130DC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2" name="Freeform 399">
              <a:extLst>
                <a:ext uri="{FF2B5EF4-FFF2-40B4-BE49-F238E27FC236}">
                  <a16:creationId xmlns:a16="http://schemas.microsoft.com/office/drawing/2014/main" id="{652691D1-DC46-4520-BD44-267BDE549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3" name="Freeform 400">
              <a:extLst>
                <a:ext uri="{FF2B5EF4-FFF2-40B4-BE49-F238E27FC236}">
                  <a16:creationId xmlns:a16="http://schemas.microsoft.com/office/drawing/2014/main" id="{5B74F2AE-3880-4C59-B523-386F07BE8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4" name="Freeform 401">
              <a:extLst>
                <a:ext uri="{FF2B5EF4-FFF2-40B4-BE49-F238E27FC236}">
                  <a16:creationId xmlns:a16="http://schemas.microsoft.com/office/drawing/2014/main" id="{AD05C6E5-3BC4-4D16-822B-EEF2EE047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5" name="Freeform 403">
              <a:extLst>
                <a:ext uri="{FF2B5EF4-FFF2-40B4-BE49-F238E27FC236}">
                  <a16:creationId xmlns:a16="http://schemas.microsoft.com/office/drawing/2014/main" id="{6E560F60-49EF-4769-A929-0E169C343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70261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icture Placeholder 12">
            <a:extLst>
              <a:ext uri="{FF2B5EF4-FFF2-40B4-BE49-F238E27FC236}">
                <a16:creationId xmlns:a16="http://schemas.microsoft.com/office/drawing/2014/main" id="{66924C54-77B3-4724-8643-8BA7D516611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27042" y="4788185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3" name="Picture Placeholder 12">
            <a:extLst>
              <a:ext uri="{FF2B5EF4-FFF2-40B4-BE49-F238E27FC236}">
                <a16:creationId xmlns:a16="http://schemas.microsoft.com/office/drawing/2014/main" id="{333A07DD-200E-4A09-B2A2-BBF28EE70A4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8183" y="4788186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44" name="Picture Placeholder 12">
            <a:extLst>
              <a:ext uri="{FF2B5EF4-FFF2-40B4-BE49-F238E27FC236}">
                <a16:creationId xmlns:a16="http://schemas.microsoft.com/office/drawing/2014/main" id="{9E4FE142-CFDA-4C73-9F15-E5A0095ACE2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72260" y="4788187"/>
            <a:ext cx="1521858" cy="1521857"/>
          </a:xfrm>
          <a:prstGeom prst="ellipse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871953DA-3AF2-4FB8-8ACA-169C201B803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08227" cy="6858000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6A8C4B-0F71-4789-835F-EECDEBC25CD6}"/>
              </a:ext>
            </a:extLst>
          </p:cNvPr>
          <p:cNvSpPr/>
          <p:nvPr userDrawn="1"/>
        </p:nvSpPr>
        <p:spPr>
          <a:xfrm>
            <a:off x="11318543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015915-4C46-48C8-AB51-7DB3538CFB9E}"/>
              </a:ext>
            </a:extLst>
          </p:cNvPr>
          <p:cNvGrpSpPr/>
          <p:nvPr userDrawn="1"/>
        </p:nvGrpSpPr>
        <p:grpSpPr>
          <a:xfrm>
            <a:off x="1161629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16" name="Freeform 396">
              <a:extLst>
                <a:ext uri="{FF2B5EF4-FFF2-40B4-BE49-F238E27FC236}">
                  <a16:creationId xmlns:a16="http://schemas.microsoft.com/office/drawing/2014/main" id="{68A522E2-9552-4DB4-88E1-94122C622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7" name="Freeform 397">
              <a:extLst>
                <a:ext uri="{FF2B5EF4-FFF2-40B4-BE49-F238E27FC236}">
                  <a16:creationId xmlns:a16="http://schemas.microsoft.com/office/drawing/2014/main" id="{14347CD2-CF27-4C94-B340-E97320DFA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8" name="Freeform 398">
              <a:extLst>
                <a:ext uri="{FF2B5EF4-FFF2-40B4-BE49-F238E27FC236}">
                  <a16:creationId xmlns:a16="http://schemas.microsoft.com/office/drawing/2014/main" id="{4D2E40F6-5536-4F83-A23B-9DDDFD07D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9" name="Freeform 399">
              <a:extLst>
                <a:ext uri="{FF2B5EF4-FFF2-40B4-BE49-F238E27FC236}">
                  <a16:creationId xmlns:a16="http://schemas.microsoft.com/office/drawing/2014/main" id="{9DBFA424-EAD4-4D9A-AA45-BAFB80F85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0" name="Freeform 400">
              <a:extLst>
                <a:ext uri="{FF2B5EF4-FFF2-40B4-BE49-F238E27FC236}">
                  <a16:creationId xmlns:a16="http://schemas.microsoft.com/office/drawing/2014/main" id="{CD2160CA-1B31-43FE-BC60-D238B5CB1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1" name="Freeform 401">
              <a:extLst>
                <a:ext uri="{FF2B5EF4-FFF2-40B4-BE49-F238E27FC236}">
                  <a16:creationId xmlns:a16="http://schemas.microsoft.com/office/drawing/2014/main" id="{EC8D9447-C2D8-4105-B64B-D95E74809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22" name="Freeform 403">
              <a:extLst>
                <a:ext uri="{FF2B5EF4-FFF2-40B4-BE49-F238E27FC236}">
                  <a16:creationId xmlns:a16="http://schemas.microsoft.com/office/drawing/2014/main" id="{5DAEAD77-D788-4106-A2D1-B16F5E8ED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</p:spTree>
    <p:extLst>
      <p:ext uri="{BB962C8B-B14F-4D97-AF65-F5344CB8AC3E}">
        <p14:creationId xmlns:p14="http://schemas.microsoft.com/office/powerpoint/2010/main" val="371528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174E71D-6FCB-458D-93C3-05A3BED4B5BC}"/>
              </a:ext>
            </a:extLst>
          </p:cNvPr>
          <p:cNvSpPr/>
          <p:nvPr userDrawn="1"/>
        </p:nvSpPr>
        <p:spPr>
          <a:xfrm>
            <a:off x="11318543" y="0"/>
            <a:ext cx="87345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FDD71A-1BEB-415C-8280-C121B487C488}"/>
              </a:ext>
            </a:extLst>
          </p:cNvPr>
          <p:cNvGrpSpPr/>
          <p:nvPr userDrawn="1"/>
        </p:nvGrpSpPr>
        <p:grpSpPr>
          <a:xfrm>
            <a:off x="11616290" y="356199"/>
            <a:ext cx="277963" cy="276135"/>
            <a:chOff x="2611438" y="4030663"/>
            <a:chExt cx="241300" cy="239713"/>
          </a:xfrm>
          <a:solidFill>
            <a:schemeClr val="tx1"/>
          </a:solidFill>
        </p:grpSpPr>
        <p:sp>
          <p:nvSpPr>
            <p:cNvPr id="4" name="Freeform 396">
              <a:extLst>
                <a:ext uri="{FF2B5EF4-FFF2-40B4-BE49-F238E27FC236}">
                  <a16:creationId xmlns:a16="http://schemas.microsoft.com/office/drawing/2014/main" id="{4073F234-8896-4D69-989E-8F53266CC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5" name="Freeform 397">
              <a:extLst>
                <a:ext uri="{FF2B5EF4-FFF2-40B4-BE49-F238E27FC236}">
                  <a16:creationId xmlns:a16="http://schemas.microsoft.com/office/drawing/2014/main" id="{CCE11239-A708-49BA-965A-0E052B034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6" name="Freeform 398">
              <a:extLst>
                <a:ext uri="{FF2B5EF4-FFF2-40B4-BE49-F238E27FC236}">
                  <a16:creationId xmlns:a16="http://schemas.microsoft.com/office/drawing/2014/main" id="{B6ACC8B8-0172-47B2-9922-A9E7D0364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7" name="Freeform 399">
              <a:extLst>
                <a:ext uri="{FF2B5EF4-FFF2-40B4-BE49-F238E27FC236}">
                  <a16:creationId xmlns:a16="http://schemas.microsoft.com/office/drawing/2014/main" id="{7FF4FF6F-2387-40EC-AA6F-3CCFB68477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119563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8" name="Freeform 400">
              <a:extLst>
                <a:ext uri="{FF2B5EF4-FFF2-40B4-BE49-F238E27FC236}">
                  <a16:creationId xmlns:a16="http://schemas.microsoft.com/office/drawing/2014/main" id="{83A8E2F0-DA3E-473A-BC56-026E70688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9" name="Freeform 401">
              <a:extLst>
                <a:ext uri="{FF2B5EF4-FFF2-40B4-BE49-F238E27FC236}">
                  <a16:creationId xmlns:a16="http://schemas.microsoft.com/office/drawing/2014/main" id="{20FE8C10-CED6-406E-B56B-9A5C01303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030663"/>
              <a:ext cx="60325" cy="58738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10" name="Freeform 403">
              <a:extLst>
                <a:ext uri="{FF2B5EF4-FFF2-40B4-BE49-F238E27FC236}">
                  <a16:creationId xmlns:a16="http://schemas.microsoft.com/office/drawing/2014/main" id="{79F7676D-9A7D-4912-99D2-ED481570FA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413" y="4210051"/>
              <a:ext cx="60325" cy="60325"/>
            </a:xfrm>
            <a:custGeom>
              <a:avLst/>
              <a:gdLst>
                <a:gd name="T0" fmla="*/ 14 w 16"/>
                <a:gd name="T1" fmla="*/ 0 h 16"/>
                <a:gd name="T2" fmla="*/ 2 w 16"/>
                <a:gd name="T3" fmla="*/ 0 h 16"/>
                <a:gd name="T4" fmla="*/ 0 w 16"/>
                <a:gd name="T5" fmla="*/ 2 h 16"/>
                <a:gd name="T6" fmla="*/ 0 w 16"/>
                <a:gd name="T7" fmla="*/ 14 h 16"/>
                <a:gd name="T8" fmla="*/ 2 w 16"/>
                <a:gd name="T9" fmla="*/ 16 h 16"/>
                <a:gd name="T10" fmla="*/ 14 w 16"/>
                <a:gd name="T11" fmla="*/ 16 h 16"/>
                <a:gd name="T12" fmla="*/ 16 w 16"/>
                <a:gd name="T13" fmla="*/ 14 h 16"/>
                <a:gd name="T14" fmla="*/ 16 w 16"/>
                <a:gd name="T15" fmla="*/ 2 h 16"/>
                <a:gd name="T16" fmla="*/ 14 w 16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6">
                  <a:moveTo>
                    <a:pt x="14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6" y="15"/>
                    <a:pt x="16" y="14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A0A11466-C3D1-49CC-B742-CB6700124C8D}"/>
              </a:ext>
            </a:extLst>
          </p:cNvPr>
          <p:cNvSpPr/>
          <p:nvPr userDrawn="1"/>
        </p:nvSpPr>
        <p:spPr>
          <a:xfrm>
            <a:off x="0" y="3429000"/>
            <a:ext cx="2583543" cy="3429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Manual Input 11">
            <a:extLst>
              <a:ext uri="{FF2B5EF4-FFF2-40B4-BE49-F238E27FC236}">
                <a16:creationId xmlns:a16="http://schemas.microsoft.com/office/drawing/2014/main" id="{69B6B83C-FF2B-4515-B5CF-39B43AEA0087}"/>
              </a:ext>
            </a:extLst>
          </p:cNvPr>
          <p:cNvSpPr/>
          <p:nvPr userDrawn="1"/>
        </p:nvSpPr>
        <p:spPr>
          <a:xfrm flipV="1">
            <a:off x="0" y="-2"/>
            <a:ext cx="2583543" cy="4325257"/>
          </a:xfrm>
          <a:prstGeom prst="flowChartManualInpu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98D0A783-FF5F-4461-B628-3336930071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1285" y="994618"/>
            <a:ext cx="3561686" cy="4868761"/>
          </a:xfrm>
          <a:pattFill prst="pct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>
              <a:defRPr sz="10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28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4674B-0CCF-4531-A68C-815F17BC8CC8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46" r:id="rId2"/>
    <p:sldLayoutId id="2147483737" r:id="rId3"/>
    <p:sldLayoutId id="2147483739" r:id="rId4"/>
    <p:sldLayoutId id="2147483742" r:id="rId5"/>
    <p:sldLayoutId id="2147483743" r:id="rId6"/>
    <p:sldLayoutId id="2147483745" r:id="rId7"/>
    <p:sldLayoutId id="2147483744" r:id="rId8"/>
    <p:sldLayoutId id="2147483738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41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9" r:id="rId21"/>
    <p:sldLayoutId id="2147483758" r:id="rId22"/>
    <p:sldLayoutId id="2147483760" r:id="rId23"/>
    <p:sldLayoutId id="2147483761" r:id="rId24"/>
    <p:sldLayoutId id="2147483762" r:id="rId25"/>
    <p:sldLayoutId id="2147483764" r:id="rId26"/>
    <p:sldLayoutId id="2147483766" r:id="rId27"/>
    <p:sldLayoutId id="2147483765" r:id="rId28"/>
    <p:sldLayoutId id="2147483767" r:id="rId29"/>
    <p:sldLayoutId id="2147483773" r:id="rId30"/>
    <p:sldLayoutId id="2147483740" r:id="rId31"/>
    <p:sldLayoutId id="2147483774" r:id="rId3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raffaella.pinto@bancaditalia.it" TargetMode="Externa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7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63"/>
            <a:ext cx="12192000" cy="916463"/>
          </a:xfrm>
          <a:prstGeom prst="rect">
            <a:avLst/>
          </a:prstGeom>
        </p:spPr>
      </p:pic>
      <p:pic>
        <p:nvPicPr>
          <p:cNvPr id="6" name="Immagin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114" y="169414"/>
            <a:ext cx="2627122" cy="5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>
            <a:extLst>
              <a:ext uri="{FF2B5EF4-FFF2-40B4-BE49-F238E27FC236}">
                <a16:creationId xmlns:a16="http://schemas.microsoft.com/office/drawing/2014/main" id="{8E23E663-BB47-4CE4-81CA-DED570824683}"/>
              </a:ext>
            </a:extLst>
          </p:cNvPr>
          <p:cNvSpPr txBox="1"/>
          <p:nvPr/>
        </p:nvSpPr>
        <p:spPr>
          <a:xfrm>
            <a:off x="83122" y="5141982"/>
            <a:ext cx="4862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/>
              <a:t>Webinar</a:t>
            </a:r>
            <a:r>
              <a:rPr lang="it-IT" sz="2400" b="1" dirty="0"/>
              <a:t> – 23 febbraio 2021</a:t>
            </a:r>
            <a:r>
              <a:rPr lang="it-IT" sz="2400" dirty="0"/>
              <a:t> </a:t>
            </a:r>
            <a:endParaRPr lang="en-US" sz="2400" spc="-300" dirty="0">
              <a:latin typeface="Kaushan Script" panose="03060602040705080205" pitchFamily="66" charset="0"/>
              <a:cs typeface="Poppins" panose="00000500000000000000" pitchFamily="2" charset="0"/>
            </a:endParaRPr>
          </a:p>
          <a:p>
            <a:pPr algn="ctr"/>
            <a:r>
              <a:rPr lang="it-IT" sz="2400" b="1" dirty="0" smtClean="0"/>
              <a:t>Associazione ALUMNI </a:t>
            </a:r>
          </a:p>
          <a:p>
            <a:pPr algn="ctr"/>
            <a:r>
              <a:rPr lang="it-IT" sz="2400" b="1" dirty="0" smtClean="0"/>
              <a:t>Università degli Studi di Padova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387927" y="1969716"/>
            <a:ext cx="43364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/>
              <a:t>Educazione finanziaria </a:t>
            </a:r>
            <a:r>
              <a:rPr lang="it-IT" sz="3600" dirty="0" smtClean="0"/>
              <a:t>           </a:t>
            </a:r>
          </a:p>
          <a:p>
            <a:r>
              <a:rPr lang="it-IT" sz="3600" dirty="0"/>
              <a:t> </a:t>
            </a:r>
            <a:r>
              <a:rPr lang="it-IT" sz="3600" dirty="0" smtClean="0"/>
              <a:t>    all’investimento     </a:t>
            </a:r>
          </a:p>
          <a:p>
            <a:r>
              <a:rPr lang="it-IT" sz="3600" dirty="0"/>
              <a:t> </a:t>
            </a:r>
            <a:r>
              <a:rPr lang="it-IT" sz="3600" dirty="0" smtClean="0"/>
              <a:t>      consapevole</a:t>
            </a:r>
            <a:endParaRPr lang="it-IT" sz="3600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5846618" y="1967358"/>
            <a:ext cx="5697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smtClean="0">
                <a:solidFill>
                  <a:schemeClr val="bg1"/>
                </a:solidFill>
              </a:rPr>
              <a:t>L’ ABF e la  tutela della clientela bancaria e finanziaria: visione d’insieme e linee di sviluppo </a:t>
            </a:r>
            <a:endParaRPr lang="it-IT" sz="3200" dirty="0">
              <a:solidFill>
                <a:schemeClr val="bg1"/>
              </a:solidFill>
            </a:endParaRPr>
          </a:p>
        </p:txBody>
      </p:sp>
      <p:cxnSp>
        <p:nvCxnSpPr>
          <p:cNvPr id="20" name="Connettore diritto 19"/>
          <p:cNvCxnSpPr/>
          <p:nvPr/>
        </p:nvCxnSpPr>
        <p:spPr>
          <a:xfrm>
            <a:off x="7453745" y="4247899"/>
            <a:ext cx="2382982" cy="13854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5985163" y="5278578"/>
            <a:ext cx="56942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</a:rPr>
              <a:t>                               Raffaella Pinto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                                Banca d’Italia </a:t>
            </a:r>
          </a:p>
          <a:p>
            <a:r>
              <a:rPr lang="it-IT" sz="2000" dirty="0" smtClean="0">
                <a:solidFill>
                  <a:schemeClr val="bg1"/>
                </a:solidFill>
              </a:rPr>
              <a:t>           Servizio Tutela individuale della clientela  </a:t>
            </a:r>
            <a:endParaRPr lang="it-IT" sz="2000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96796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F993C262-3A99-49B1-9D02-2F2742BFAD89}"/>
              </a:ext>
            </a:extLst>
          </p:cNvPr>
          <p:cNvSpPr/>
          <p:nvPr/>
        </p:nvSpPr>
        <p:spPr>
          <a:xfrm>
            <a:off x="5514420" y="978235"/>
            <a:ext cx="886254" cy="886253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E830F-09EC-4433-945A-746E7DB29542}"/>
              </a:ext>
            </a:extLst>
          </p:cNvPr>
          <p:cNvSpPr txBox="1"/>
          <p:nvPr/>
        </p:nvSpPr>
        <p:spPr>
          <a:xfrm>
            <a:off x="4713504" y="2106211"/>
            <a:ext cx="247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62% </a:t>
            </a:r>
            <a:r>
              <a:rPr lang="en-US" sz="2400" spc="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uomini</a:t>
            </a:r>
            <a:endParaRPr lang="en-US" sz="2400" spc="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FFA23D-99C6-4773-985F-06DC3AD5CB30}"/>
              </a:ext>
            </a:extLst>
          </p:cNvPr>
          <p:cNvSpPr txBox="1"/>
          <p:nvPr/>
        </p:nvSpPr>
        <p:spPr>
          <a:xfrm>
            <a:off x="4730597" y="2532867"/>
            <a:ext cx="25526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quota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diminuzione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8CB798-EE87-4316-B08F-193ADC283A87}"/>
              </a:ext>
            </a:extLst>
          </p:cNvPr>
          <p:cNvSpPr txBox="1"/>
          <p:nvPr/>
        </p:nvSpPr>
        <p:spPr>
          <a:xfrm>
            <a:off x="4730598" y="4552600"/>
            <a:ext cx="2470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55 </a:t>
            </a:r>
            <a:r>
              <a:rPr lang="en-US" sz="2400" spc="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anni</a:t>
            </a:r>
            <a:endParaRPr lang="en-US" sz="2400" spc="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9F7C804-CA32-401A-BC25-B04F64D3DA6E}"/>
              </a:ext>
            </a:extLst>
          </p:cNvPr>
          <p:cNvSpPr txBox="1"/>
          <p:nvPr/>
        </p:nvSpPr>
        <p:spPr>
          <a:xfrm>
            <a:off x="4787702" y="5070305"/>
            <a:ext cx="26976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Età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media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più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elevata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per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cqs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bfp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9CB62D8-8A80-4363-A56A-CF5C4530DFB8}"/>
              </a:ext>
            </a:extLst>
          </p:cNvPr>
          <p:cNvSpPr txBox="1"/>
          <p:nvPr/>
        </p:nvSpPr>
        <p:spPr>
          <a:xfrm>
            <a:off x="8193218" y="2044656"/>
            <a:ext cx="3565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50" dirty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96</a:t>
            </a:r>
            <a:r>
              <a:rPr lang="en-US" sz="2800" b="1" spc="50" dirty="0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% </a:t>
            </a:r>
            <a:r>
              <a:rPr lang="en-US" sz="2400" b="1" spc="50" dirty="0" err="1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consumatori</a:t>
            </a:r>
            <a:endParaRPr lang="en-US" sz="2400" b="1" spc="50" dirty="0">
              <a:solidFill>
                <a:srgbClr val="EA8B00"/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5EB0C0D-B0FA-429D-986D-455A46AB3185}"/>
              </a:ext>
            </a:extLst>
          </p:cNvPr>
          <p:cNvSpPr txBox="1"/>
          <p:nvPr/>
        </p:nvSpPr>
        <p:spPr>
          <a:xfrm>
            <a:off x="8002494" y="2476170"/>
            <a:ext cx="3302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non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consumatori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aumento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5EADD12-93D0-44A3-B6D6-A5697D2B4BFE}"/>
              </a:ext>
            </a:extLst>
          </p:cNvPr>
          <p:cNvSpPr txBox="1"/>
          <p:nvPr/>
        </p:nvSpPr>
        <p:spPr>
          <a:xfrm>
            <a:off x="7514376" y="4526385"/>
            <a:ext cx="41645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pc="50" dirty="0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59% </a:t>
            </a:r>
            <a:r>
              <a:rPr lang="en-US" sz="2400" b="1" spc="50" dirty="0" err="1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ricorsi</a:t>
            </a:r>
            <a:r>
              <a:rPr lang="en-US" sz="2400" b="1" spc="50" dirty="0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 </a:t>
            </a:r>
            <a:r>
              <a:rPr lang="en-US" sz="2400" b="1" spc="50" dirty="0" err="1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assistiti</a:t>
            </a:r>
            <a:r>
              <a:rPr lang="en-US" sz="2400" b="1" spc="50" dirty="0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 da </a:t>
            </a:r>
            <a:r>
              <a:rPr lang="en-US" sz="2400" b="1" spc="50" dirty="0" err="1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avv</a:t>
            </a:r>
            <a:r>
              <a:rPr lang="en-US" sz="2400" b="1" spc="50" dirty="0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./</a:t>
            </a:r>
            <a:r>
              <a:rPr lang="en-US" sz="2400" b="1" spc="50" dirty="0" err="1" smtClean="0">
                <a:solidFill>
                  <a:srgbClr val="EA8B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consulenti</a:t>
            </a:r>
            <a:endParaRPr lang="en-US" sz="2400" b="1" spc="50" dirty="0">
              <a:solidFill>
                <a:srgbClr val="EA8B00"/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0F9F1B4-3419-43E9-B66D-488B05ECD0B9}"/>
              </a:ext>
            </a:extLst>
          </p:cNvPr>
          <p:cNvSpPr txBox="1"/>
          <p:nvPr/>
        </p:nvSpPr>
        <p:spPr>
          <a:xfrm>
            <a:off x="8728364" y="5301987"/>
            <a:ext cx="192855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flessione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 …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C32A03-7F34-49FA-90A9-D21C32D7D9E0}"/>
              </a:ext>
            </a:extLst>
          </p:cNvPr>
          <p:cNvSpPr txBox="1"/>
          <p:nvPr/>
        </p:nvSpPr>
        <p:spPr>
          <a:xfrm>
            <a:off x="1116470" y="5317377"/>
            <a:ext cx="34689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Poppins SemiBold" panose="00000700000000000000" pitchFamily="2" charset="0"/>
              </a:rPr>
              <a:t>I RICORRENTI</a:t>
            </a:r>
          </a:p>
          <a:p>
            <a:endParaRPr lang="en-US" sz="2800" b="1" spc="200" dirty="0">
              <a:solidFill>
                <a:schemeClr val="tx1">
                  <a:lumMod val="85000"/>
                  <a:lumOff val="15000"/>
                </a:schemeClr>
              </a:solidFill>
              <a:cs typeface="Poppins SemiBold" panose="00000700000000000000" pitchFamily="2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C8248F6-C2B9-4E01-8C6A-312D509285CE}"/>
              </a:ext>
            </a:extLst>
          </p:cNvPr>
          <p:cNvSpPr/>
          <p:nvPr/>
        </p:nvSpPr>
        <p:spPr>
          <a:xfrm>
            <a:off x="9174531" y="998892"/>
            <a:ext cx="886254" cy="886253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027112D-068A-49BF-AFE4-CD77EE69AA46}"/>
              </a:ext>
            </a:extLst>
          </p:cNvPr>
          <p:cNvSpPr/>
          <p:nvPr/>
        </p:nvSpPr>
        <p:spPr>
          <a:xfrm>
            <a:off x="9174531" y="3563144"/>
            <a:ext cx="886254" cy="886253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A6592D0-E221-4B6D-BD60-9998E6128C24}"/>
              </a:ext>
            </a:extLst>
          </p:cNvPr>
          <p:cNvSpPr/>
          <p:nvPr/>
        </p:nvSpPr>
        <p:spPr>
          <a:xfrm>
            <a:off x="5540720" y="3558012"/>
            <a:ext cx="859953" cy="900979"/>
          </a:xfrm>
          <a:prstGeom prst="ellipse">
            <a:avLst/>
          </a:prstGeom>
          <a:noFill/>
          <a:ln w="254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Segnaposto immagine 1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4" r="29644"/>
          <a:stretch>
            <a:fillRect/>
          </a:stretch>
        </p:blipFill>
        <p:spPr/>
      </p:pic>
      <p:sp>
        <p:nvSpPr>
          <p:cNvPr id="30" name="Freeform 14"/>
          <p:cNvSpPr>
            <a:spLocks noEditPoints="1"/>
          </p:cNvSpPr>
          <p:nvPr/>
        </p:nvSpPr>
        <p:spPr bwMode="auto">
          <a:xfrm>
            <a:off x="5749395" y="1192278"/>
            <a:ext cx="433010" cy="415737"/>
          </a:xfrm>
          <a:custGeom>
            <a:avLst/>
            <a:gdLst>
              <a:gd name="T0" fmla="*/ 156 w 156"/>
              <a:gd name="T1" fmla="*/ 150 h 150"/>
              <a:gd name="T2" fmla="*/ 0 w 156"/>
              <a:gd name="T3" fmla="*/ 150 h 150"/>
              <a:gd name="T4" fmla="*/ 0 w 156"/>
              <a:gd name="T5" fmla="*/ 146 h 150"/>
              <a:gd name="T6" fmla="*/ 58 w 156"/>
              <a:gd name="T7" fmla="*/ 100 h 150"/>
              <a:gd name="T8" fmla="*/ 59 w 156"/>
              <a:gd name="T9" fmla="*/ 95 h 150"/>
              <a:gd name="T10" fmla="*/ 47 w 156"/>
              <a:gd name="T11" fmla="*/ 72 h 150"/>
              <a:gd name="T12" fmla="*/ 41 w 156"/>
              <a:gd name="T13" fmla="*/ 64 h 150"/>
              <a:gd name="T14" fmla="*/ 42 w 156"/>
              <a:gd name="T15" fmla="*/ 46 h 150"/>
              <a:gd name="T16" fmla="*/ 42 w 156"/>
              <a:gd name="T17" fmla="*/ 46 h 150"/>
              <a:gd name="T18" fmla="*/ 50 w 156"/>
              <a:gd name="T19" fmla="*/ 10 h 150"/>
              <a:gd name="T20" fmla="*/ 78 w 156"/>
              <a:gd name="T21" fmla="*/ 0 h 150"/>
              <a:gd name="T22" fmla="*/ 106 w 156"/>
              <a:gd name="T23" fmla="*/ 10 h 150"/>
              <a:gd name="T24" fmla="*/ 114 w 156"/>
              <a:gd name="T25" fmla="*/ 46 h 150"/>
              <a:gd name="T26" fmla="*/ 114 w 156"/>
              <a:gd name="T27" fmla="*/ 46 h 150"/>
              <a:gd name="T28" fmla="*/ 115 w 156"/>
              <a:gd name="T29" fmla="*/ 64 h 150"/>
              <a:gd name="T30" fmla="*/ 109 w 156"/>
              <a:gd name="T31" fmla="*/ 72 h 150"/>
              <a:gd name="T32" fmla="*/ 97 w 156"/>
              <a:gd name="T33" fmla="*/ 95 h 150"/>
              <a:gd name="T34" fmla="*/ 98 w 156"/>
              <a:gd name="T35" fmla="*/ 100 h 150"/>
              <a:gd name="T36" fmla="*/ 156 w 156"/>
              <a:gd name="T37" fmla="*/ 146 h 150"/>
              <a:gd name="T38" fmla="*/ 156 w 156"/>
              <a:gd name="T39" fmla="*/ 150 h 150"/>
              <a:gd name="T40" fmla="*/ 9 w 156"/>
              <a:gd name="T41" fmla="*/ 142 h 150"/>
              <a:gd name="T42" fmla="*/ 147 w 156"/>
              <a:gd name="T43" fmla="*/ 142 h 150"/>
              <a:gd name="T44" fmla="*/ 126 w 156"/>
              <a:gd name="T45" fmla="*/ 121 h 150"/>
              <a:gd name="T46" fmla="*/ 96 w 156"/>
              <a:gd name="T47" fmla="*/ 108 h 150"/>
              <a:gd name="T48" fmla="*/ 89 w 156"/>
              <a:gd name="T49" fmla="*/ 93 h 150"/>
              <a:gd name="T50" fmla="*/ 89 w 156"/>
              <a:gd name="T51" fmla="*/ 92 h 150"/>
              <a:gd name="T52" fmla="*/ 90 w 156"/>
              <a:gd name="T53" fmla="*/ 90 h 150"/>
              <a:gd name="T54" fmla="*/ 102 w 156"/>
              <a:gd name="T55" fmla="*/ 68 h 150"/>
              <a:gd name="T56" fmla="*/ 102 w 156"/>
              <a:gd name="T57" fmla="*/ 64 h 150"/>
              <a:gd name="T58" fmla="*/ 106 w 156"/>
              <a:gd name="T59" fmla="*/ 64 h 150"/>
              <a:gd name="T60" fmla="*/ 108 w 156"/>
              <a:gd name="T61" fmla="*/ 60 h 150"/>
              <a:gd name="T62" fmla="*/ 107 w 156"/>
              <a:gd name="T63" fmla="*/ 51 h 150"/>
              <a:gd name="T64" fmla="*/ 105 w 156"/>
              <a:gd name="T65" fmla="*/ 50 h 150"/>
              <a:gd name="T66" fmla="*/ 106 w 156"/>
              <a:gd name="T67" fmla="*/ 48 h 150"/>
              <a:gd name="T68" fmla="*/ 106 w 156"/>
              <a:gd name="T69" fmla="*/ 45 h 150"/>
              <a:gd name="T70" fmla="*/ 100 w 156"/>
              <a:gd name="T71" fmla="*/ 15 h 150"/>
              <a:gd name="T72" fmla="*/ 78 w 156"/>
              <a:gd name="T73" fmla="*/ 8 h 150"/>
              <a:gd name="T74" fmla="*/ 56 w 156"/>
              <a:gd name="T75" fmla="*/ 15 h 150"/>
              <a:gd name="T76" fmla="*/ 50 w 156"/>
              <a:gd name="T77" fmla="*/ 45 h 150"/>
              <a:gd name="T78" fmla="*/ 50 w 156"/>
              <a:gd name="T79" fmla="*/ 48 h 150"/>
              <a:gd name="T80" fmla="*/ 51 w 156"/>
              <a:gd name="T81" fmla="*/ 50 h 150"/>
              <a:gd name="T82" fmla="*/ 49 w 156"/>
              <a:gd name="T83" fmla="*/ 51 h 150"/>
              <a:gd name="T84" fmla="*/ 48 w 156"/>
              <a:gd name="T85" fmla="*/ 60 h 150"/>
              <a:gd name="T86" fmla="*/ 50 w 156"/>
              <a:gd name="T87" fmla="*/ 64 h 150"/>
              <a:gd name="T88" fmla="*/ 54 w 156"/>
              <a:gd name="T89" fmla="*/ 64 h 150"/>
              <a:gd name="T90" fmla="*/ 54 w 156"/>
              <a:gd name="T91" fmla="*/ 68 h 150"/>
              <a:gd name="T92" fmla="*/ 66 w 156"/>
              <a:gd name="T93" fmla="*/ 90 h 150"/>
              <a:gd name="T94" fmla="*/ 67 w 156"/>
              <a:gd name="T95" fmla="*/ 92 h 150"/>
              <a:gd name="T96" fmla="*/ 67 w 156"/>
              <a:gd name="T97" fmla="*/ 93 h 150"/>
              <a:gd name="T98" fmla="*/ 60 w 156"/>
              <a:gd name="T99" fmla="*/ 108 h 150"/>
              <a:gd name="T100" fmla="*/ 30 w 156"/>
              <a:gd name="T101" fmla="*/ 121 h 150"/>
              <a:gd name="T102" fmla="*/ 9 w 156"/>
              <a:gd name="T103" fmla="*/ 142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56" h="150">
                <a:moveTo>
                  <a:pt x="156" y="150"/>
                </a:moveTo>
                <a:cubicBezTo>
                  <a:pt x="0" y="150"/>
                  <a:pt x="0" y="150"/>
                  <a:pt x="0" y="150"/>
                </a:cubicBezTo>
                <a:cubicBezTo>
                  <a:pt x="0" y="146"/>
                  <a:pt x="0" y="146"/>
                  <a:pt x="0" y="146"/>
                </a:cubicBezTo>
                <a:cubicBezTo>
                  <a:pt x="0" y="122"/>
                  <a:pt x="46" y="103"/>
                  <a:pt x="58" y="100"/>
                </a:cubicBezTo>
                <a:cubicBezTo>
                  <a:pt x="59" y="99"/>
                  <a:pt x="59" y="97"/>
                  <a:pt x="59" y="95"/>
                </a:cubicBezTo>
                <a:cubicBezTo>
                  <a:pt x="56" y="92"/>
                  <a:pt x="50" y="83"/>
                  <a:pt x="47" y="72"/>
                </a:cubicBezTo>
                <a:cubicBezTo>
                  <a:pt x="44" y="70"/>
                  <a:pt x="42" y="68"/>
                  <a:pt x="41" y="64"/>
                </a:cubicBezTo>
                <a:cubicBezTo>
                  <a:pt x="39" y="58"/>
                  <a:pt x="39" y="51"/>
                  <a:pt x="42" y="46"/>
                </a:cubicBezTo>
                <a:cubicBezTo>
                  <a:pt x="42" y="46"/>
                  <a:pt x="42" y="46"/>
                  <a:pt x="42" y="46"/>
                </a:cubicBezTo>
                <a:cubicBezTo>
                  <a:pt x="42" y="39"/>
                  <a:pt x="40" y="22"/>
                  <a:pt x="50" y="10"/>
                </a:cubicBezTo>
                <a:cubicBezTo>
                  <a:pt x="56" y="3"/>
                  <a:pt x="66" y="0"/>
                  <a:pt x="78" y="0"/>
                </a:cubicBezTo>
                <a:cubicBezTo>
                  <a:pt x="90" y="0"/>
                  <a:pt x="100" y="3"/>
                  <a:pt x="106" y="10"/>
                </a:cubicBezTo>
                <a:cubicBezTo>
                  <a:pt x="116" y="22"/>
                  <a:pt x="114" y="39"/>
                  <a:pt x="114" y="46"/>
                </a:cubicBezTo>
                <a:cubicBezTo>
                  <a:pt x="114" y="46"/>
                  <a:pt x="114" y="46"/>
                  <a:pt x="114" y="46"/>
                </a:cubicBezTo>
                <a:cubicBezTo>
                  <a:pt x="117" y="51"/>
                  <a:pt x="117" y="58"/>
                  <a:pt x="115" y="64"/>
                </a:cubicBezTo>
                <a:cubicBezTo>
                  <a:pt x="114" y="68"/>
                  <a:pt x="112" y="70"/>
                  <a:pt x="109" y="72"/>
                </a:cubicBezTo>
                <a:cubicBezTo>
                  <a:pt x="106" y="83"/>
                  <a:pt x="100" y="92"/>
                  <a:pt x="97" y="95"/>
                </a:cubicBezTo>
                <a:cubicBezTo>
                  <a:pt x="97" y="97"/>
                  <a:pt x="97" y="99"/>
                  <a:pt x="98" y="100"/>
                </a:cubicBezTo>
                <a:cubicBezTo>
                  <a:pt x="110" y="103"/>
                  <a:pt x="156" y="122"/>
                  <a:pt x="156" y="146"/>
                </a:cubicBezTo>
                <a:lnTo>
                  <a:pt x="156" y="150"/>
                </a:lnTo>
                <a:close/>
                <a:moveTo>
                  <a:pt x="9" y="142"/>
                </a:moveTo>
                <a:cubicBezTo>
                  <a:pt x="147" y="142"/>
                  <a:pt x="147" y="142"/>
                  <a:pt x="147" y="142"/>
                </a:cubicBezTo>
                <a:cubicBezTo>
                  <a:pt x="145" y="136"/>
                  <a:pt x="138" y="128"/>
                  <a:pt x="126" y="121"/>
                </a:cubicBezTo>
                <a:cubicBezTo>
                  <a:pt x="114" y="114"/>
                  <a:pt x="101" y="109"/>
                  <a:pt x="96" y="108"/>
                </a:cubicBezTo>
                <a:cubicBezTo>
                  <a:pt x="89" y="107"/>
                  <a:pt x="89" y="97"/>
                  <a:pt x="89" y="93"/>
                </a:cubicBezTo>
                <a:cubicBezTo>
                  <a:pt x="89" y="92"/>
                  <a:pt x="89" y="92"/>
                  <a:pt x="89" y="92"/>
                </a:cubicBezTo>
                <a:cubicBezTo>
                  <a:pt x="90" y="90"/>
                  <a:pt x="90" y="90"/>
                  <a:pt x="90" y="90"/>
                </a:cubicBezTo>
                <a:cubicBezTo>
                  <a:pt x="90" y="90"/>
                  <a:pt x="100" y="80"/>
                  <a:pt x="102" y="68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106" y="64"/>
                  <a:pt x="106" y="64"/>
                  <a:pt x="106" y="64"/>
                </a:cubicBezTo>
                <a:cubicBezTo>
                  <a:pt x="106" y="64"/>
                  <a:pt x="107" y="63"/>
                  <a:pt x="108" y="60"/>
                </a:cubicBezTo>
                <a:cubicBezTo>
                  <a:pt x="109" y="56"/>
                  <a:pt x="109" y="52"/>
                  <a:pt x="107" y="51"/>
                </a:cubicBezTo>
                <a:cubicBezTo>
                  <a:pt x="105" y="50"/>
                  <a:pt x="105" y="50"/>
                  <a:pt x="105" y="50"/>
                </a:cubicBezTo>
                <a:cubicBezTo>
                  <a:pt x="106" y="48"/>
                  <a:pt x="106" y="48"/>
                  <a:pt x="106" y="48"/>
                </a:cubicBezTo>
                <a:cubicBezTo>
                  <a:pt x="106" y="47"/>
                  <a:pt x="106" y="46"/>
                  <a:pt x="106" y="45"/>
                </a:cubicBezTo>
                <a:cubicBezTo>
                  <a:pt x="106" y="39"/>
                  <a:pt x="108" y="24"/>
                  <a:pt x="100" y="15"/>
                </a:cubicBezTo>
                <a:cubicBezTo>
                  <a:pt x="95" y="10"/>
                  <a:pt x="88" y="8"/>
                  <a:pt x="78" y="8"/>
                </a:cubicBezTo>
                <a:cubicBezTo>
                  <a:pt x="68" y="8"/>
                  <a:pt x="61" y="10"/>
                  <a:pt x="56" y="15"/>
                </a:cubicBezTo>
                <a:cubicBezTo>
                  <a:pt x="48" y="24"/>
                  <a:pt x="50" y="39"/>
                  <a:pt x="50" y="45"/>
                </a:cubicBezTo>
                <a:cubicBezTo>
                  <a:pt x="50" y="46"/>
                  <a:pt x="50" y="47"/>
                  <a:pt x="50" y="48"/>
                </a:cubicBezTo>
                <a:cubicBezTo>
                  <a:pt x="51" y="50"/>
                  <a:pt x="51" y="50"/>
                  <a:pt x="51" y="50"/>
                </a:cubicBezTo>
                <a:cubicBezTo>
                  <a:pt x="49" y="51"/>
                  <a:pt x="49" y="51"/>
                  <a:pt x="49" y="51"/>
                </a:cubicBezTo>
                <a:cubicBezTo>
                  <a:pt x="47" y="52"/>
                  <a:pt x="47" y="56"/>
                  <a:pt x="48" y="60"/>
                </a:cubicBezTo>
                <a:cubicBezTo>
                  <a:pt x="49" y="63"/>
                  <a:pt x="50" y="64"/>
                  <a:pt x="50" y="64"/>
                </a:cubicBezTo>
                <a:cubicBezTo>
                  <a:pt x="54" y="64"/>
                  <a:pt x="54" y="64"/>
                  <a:pt x="54" y="64"/>
                </a:cubicBezTo>
                <a:cubicBezTo>
                  <a:pt x="54" y="68"/>
                  <a:pt x="54" y="68"/>
                  <a:pt x="54" y="68"/>
                </a:cubicBezTo>
                <a:cubicBezTo>
                  <a:pt x="56" y="80"/>
                  <a:pt x="66" y="90"/>
                  <a:pt x="66" y="90"/>
                </a:cubicBezTo>
                <a:cubicBezTo>
                  <a:pt x="67" y="92"/>
                  <a:pt x="67" y="92"/>
                  <a:pt x="67" y="92"/>
                </a:cubicBezTo>
                <a:cubicBezTo>
                  <a:pt x="67" y="93"/>
                  <a:pt x="67" y="93"/>
                  <a:pt x="67" y="93"/>
                </a:cubicBezTo>
                <a:cubicBezTo>
                  <a:pt x="67" y="97"/>
                  <a:pt x="67" y="107"/>
                  <a:pt x="60" y="108"/>
                </a:cubicBezTo>
                <a:cubicBezTo>
                  <a:pt x="55" y="109"/>
                  <a:pt x="42" y="114"/>
                  <a:pt x="30" y="121"/>
                </a:cubicBezTo>
                <a:cubicBezTo>
                  <a:pt x="18" y="128"/>
                  <a:pt x="11" y="136"/>
                  <a:pt x="9" y="14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sp>
        <p:nvSpPr>
          <p:cNvPr id="32" name="Freeform 29"/>
          <p:cNvSpPr>
            <a:spLocks noEditPoints="1"/>
          </p:cNvSpPr>
          <p:nvPr/>
        </p:nvSpPr>
        <p:spPr bwMode="auto">
          <a:xfrm>
            <a:off x="9383348" y="1252514"/>
            <a:ext cx="386019" cy="295263"/>
          </a:xfrm>
          <a:custGeom>
            <a:avLst/>
            <a:gdLst>
              <a:gd name="T0" fmla="*/ 114 w 128"/>
              <a:gd name="T1" fmla="*/ 29 h 128"/>
              <a:gd name="T2" fmla="*/ 112 w 128"/>
              <a:gd name="T3" fmla="*/ 8 h 128"/>
              <a:gd name="T4" fmla="*/ 24 w 128"/>
              <a:gd name="T5" fmla="*/ 0 h 128"/>
              <a:gd name="T6" fmla="*/ 16 w 128"/>
              <a:gd name="T7" fmla="*/ 27 h 128"/>
              <a:gd name="T8" fmla="*/ 2 w 128"/>
              <a:gd name="T9" fmla="*/ 45 h 128"/>
              <a:gd name="T10" fmla="*/ 0 w 128"/>
              <a:gd name="T11" fmla="*/ 56 h 128"/>
              <a:gd name="T12" fmla="*/ 12 w 128"/>
              <a:gd name="T13" fmla="*/ 68 h 128"/>
              <a:gd name="T14" fmla="*/ 20 w 128"/>
              <a:gd name="T15" fmla="*/ 128 h 128"/>
              <a:gd name="T16" fmla="*/ 116 w 128"/>
              <a:gd name="T17" fmla="*/ 120 h 128"/>
              <a:gd name="T18" fmla="*/ 116 w 128"/>
              <a:gd name="T19" fmla="*/ 68 h 128"/>
              <a:gd name="T20" fmla="*/ 128 w 128"/>
              <a:gd name="T21" fmla="*/ 52 h 128"/>
              <a:gd name="T22" fmla="*/ 104 w 128"/>
              <a:gd name="T23" fmla="*/ 8 h 128"/>
              <a:gd name="T24" fmla="*/ 24 w 128"/>
              <a:gd name="T25" fmla="*/ 24 h 128"/>
              <a:gd name="T26" fmla="*/ 24 w 128"/>
              <a:gd name="T27" fmla="*/ 8 h 128"/>
              <a:gd name="T28" fmla="*/ 41 w 128"/>
              <a:gd name="T29" fmla="*/ 60 h 128"/>
              <a:gd name="T30" fmla="*/ 40 w 128"/>
              <a:gd name="T31" fmla="*/ 32 h 128"/>
              <a:gd name="T32" fmla="*/ 41 w 128"/>
              <a:gd name="T33" fmla="*/ 60 h 128"/>
              <a:gd name="T34" fmla="*/ 62 w 128"/>
              <a:gd name="T35" fmla="*/ 32 h 128"/>
              <a:gd name="T36" fmla="*/ 45 w 128"/>
              <a:gd name="T37" fmla="*/ 60 h 128"/>
              <a:gd name="T38" fmla="*/ 66 w 128"/>
              <a:gd name="T39" fmla="*/ 32 h 128"/>
              <a:gd name="T40" fmla="*/ 83 w 128"/>
              <a:gd name="T41" fmla="*/ 60 h 128"/>
              <a:gd name="T42" fmla="*/ 66 w 128"/>
              <a:gd name="T43" fmla="*/ 32 h 128"/>
              <a:gd name="T44" fmla="*/ 88 w 128"/>
              <a:gd name="T45" fmla="*/ 32 h 128"/>
              <a:gd name="T46" fmla="*/ 87 w 128"/>
              <a:gd name="T47" fmla="*/ 60 h 128"/>
              <a:gd name="T48" fmla="*/ 8 w 128"/>
              <a:gd name="T49" fmla="*/ 56 h 128"/>
              <a:gd name="T50" fmla="*/ 9 w 128"/>
              <a:gd name="T51" fmla="*/ 50 h 128"/>
              <a:gd name="T52" fmla="*/ 24 w 128"/>
              <a:gd name="T53" fmla="*/ 32 h 128"/>
              <a:gd name="T54" fmla="*/ 19 w 128"/>
              <a:gd name="T55" fmla="*/ 60 h 128"/>
              <a:gd name="T56" fmla="*/ 8 w 128"/>
              <a:gd name="T57" fmla="*/ 56 h 128"/>
              <a:gd name="T58" fmla="*/ 50 w 128"/>
              <a:gd name="T59" fmla="*/ 120 h 128"/>
              <a:gd name="T60" fmla="*/ 80 w 128"/>
              <a:gd name="T61" fmla="*/ 80 h 128"/>
              <a:gd name="T62" fmla="*/ 108 w 128"/>
              <a:gd name="T63" fmla="*/ 120 h 128"/>
              <a:gd name="T64" fmla="*/ 84 w 128"/>
              <a:gd name="T65" fmla="*/ 80 h 128"/>
              <a:gd name="T66" fmla="*/ 50 w 128"/>
              <a:gd name="T67" fmla="*/ 76 h 128"/>
              <a:gd name="T68" fmla="*/ 46 w 128"/>
              <a:gd name="T69" fmla="*/ 120 h 128"/>
              <a:gd name="T70" fmla="*/ 20 w 128"/>
              <a:gd name="T71" fmla="*/ 68 h 128"/>
              <a:gd name="T72" fmla="*/ 108 w 128"/>
              <a:gd name="T73" fmla="*/ 120 h 128"/>
              <a:gd name="T74" fmla="*/ 116 w 128"/>
              <a:gd name="T75" fmla="*/ 60 h 128"/>
              <a:gd name="T76" fmla="*/ 93 w 128"/>
              <a:gd name="T77" fmla="*/ 32 h 128"/>
              <a:gd name="T78" fmla="*/ 104 w 128"/>
              <a:gd name="T79" fmla="*/ 32 h 128"/>
              <a:gd name="T80" fmla="*/ 119 w 128"/>
              <a:gd name="T81" fmla="*/ 50 h 128"/>
              <a:gd name="T82" fmla="*/ 120 w 128"/>
              <a:gd name="T83" fmla="*/ 56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rgbClr val="3B3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grpSp>
        <p:nvGrpSpPr>
          <p:cNvPr id="35" name="Group 281"/>
          <p:cNvGrpSpPr/>
          <p:nvPr/>
        </p:nvGrpSpPr>
        <p:grpSpPr>
          <a:xfrm>
            <a:off x="5726138" y="3775534"/>
            <a:ext cx="462818" cy="527354"/>
            <a:chOff x="8196263" y="4981575"/>
            <a:chExt cx="796925" cy="908050"/>
          </a:xfrm>
          <a:solidFill>
            <a:schemeClr val="tx1"/>
          </a:solidFill>
        </p:grpSpPr>
        <p:sp>
          <p:nvSpPr>
            <p:cNvPr id="37" name="Freeform 5"/>
            <p:cNvSpPr>
              <a:spLocks noEditPoints="1"/>
            </p:cNvSpPr>
            <p:nvPr/>
          </p:nvSpPr>
          <p:spPr bwMode="auto">
            <a:xfrm>
              <a:off x="8196263" y="4981575"/>
              <a:ext cx="796925" cy="908050"/>
            </a:xfrm>
            <a:custGeom>
              <a:avLst/>
              <a:gdLst>
                <a:gd name="T0" fmla="*/ 666 w 907"/>
                <a:gd name="T1" fmla="*/ 33 h 1034"/>
                <a:gd name="T2" fmla="*/ 236 w 907"/>
                <a:gd name="T3" fmla="*/ 68 h 1034"/>
                <a:gd name="T4" fmla="*/ 77 w 907"/>
                <a:gd name="T5" fmla="*/ 272 h 1034"/>
                <a:gd name="T6" fmla="*/ 78 w 907"/>
                <a:gd name="T7" fmla="*/ 399 h 1034"/>
                <a:gd name="T8" fmla="*/ 81 w 907"/>
                <a:gd name="T9" fmla="*/ 411 h 1034"/>
                <a:gd name="T10" fmla="*/ 44 w 907"/>
                <a:gd name="T11" fmla="*/ 468 h 1034"/>
                <a:gd name="T12" fmla="*/ 16 w 907"/>
                <a:gd name="T13" fmla="*/ 509 h 1034"/>
                <a:gd name="T14" fmla="*/ 16 w 907"/>
                <a:gd name="T15" fmla="*/ 510 h 1034"/>
                <a:gd name="T16" fmla="*/ 42 w 907"/>
                <a:gd name="T17" fmla="*/ 624 h 1034"/>
                <a:gd name="T18" fmla="*/ 57 w 907"/>
                <a:gd name="T19" fmla="*/ 677 h 1034"/>
                <a:gd name="T20" fmla="*/ 86 w 907"/>
                <a:gd name="T21" fmla="*/ 749 h 1034"/>
                <a:gd name="T22" fmla="*/ 85 w 907"/>
                <a:gd name="T23" fmla="*/ 800 h 1034"/>
                <a:gd name="T24" fmla="*/ 195 w 907"/>
                <a:gd name="T25" fmla="*/ 892 h 1034"/>
                <a:gd name="T26" fmla="*/ 281 w 907"/>
                <a:gd name="T27" fmla="*/ 958 h 1034"/>
                <a:gd name="T28" fmla="*/ 713 w 907"/>
                <a:gd name="T29" fmla="*/ 1034 h 1034"/>
                <a:gd name="T30" fmla="*/ 791 w 907"/>
                <a:gd name="T31" fmla="*/ 940 h 1034"/>
                <a:gd name="T32" fmla="*/ 766 w 907"/>
                <a:gd name="T33" fmla="*/ 735 h 1034"/>
                <a:gd name="T34" fmla="*/ 896 w 907"/>
                <a:gd name="T35" fmla="*/ 481 h 1034"/>
                <a:gd name="T36" fmla="*/ 814 w 907"/>
                <a:gd name="T37" fmla="*/ 136 h 1034"/>
                <a:gd name="T38" fmla="*/ 723 w 907"/>
                <a:gd name="T39" fmla="*/ 699 h 1034"/>
                <a:gd name="T40" fmla="*/ 736 w 907"/>
                <a:gd name="T41" fmla="*/ 949 h 1034"/>
                <a:gd name="T42" fmla="*/ 713 w 907"/>
                <a:gd name="T43" fmla="*/ 978 h 1034"/>
                <a:gd name="T44" fmla="*/ 337 w 907"/>
                <a:gd name="T45" fmla="*/ 955 h 1034"/>
                <a:gd name="T46" fmla="*/ 300 w 907"/>
                <a:gd name="T47" fmla="*/ 814 h 1034"/>
                <a:gd name="T48" fmla="*/ 195 w 907"/>
                <a:gd name="T49" fmla="*/ 837 h 1034"/>
                <a:gd name="T50" fmla="*/ 116 w 907"/>
                <a:gd name="T51" fmla="*/ 697 h 1034"/>
                <a:gd name="T52" fmla="*/ 126 w 907"/>
                <a:gd name="T53" fmla="*/ 655 h 1034"/>
                <a:gd name="T54" fmla="*/ 99 w 907"/>
                <a:gd name="T55" fmla="*/ 640 h 1034"/>
                <a:gd name="T56" fmla="*/ 108 w 907"/>
                <a:gd name="T57" fmla="*/ 598 h 1034"/>
                <a:gd name="T58" fmla="*/ 75 w 907"/>
                <a:gd name="T59" fmla="*/ 579 h 1034"/>
                <a:gd name="T60" fmla="*/ 63 w 907"/>
                <a:gd name="T61" fmla="*/ 539 h 1034"/>
                <a:gd name="T62" fmla="*/ 128 w 907"/>
                <a:gd name="T63" fmla="*/ 440 h 1034"/>
                <a:gd name="T64" fmla="*/ 132 w 907"/>
                <a:gd name="T65" fmla="*/ 387 h 1034"/>
                <a:gd name="T66" fmla="*/ 131 w 907"/>
                <a:gd name="T67" fmla="*/ 286 h 1034"/>
                <a:gd name="T68" fmla="*/ 841 w 907"/>
                <a:gd name="T69" fmla="*/ 473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7" h="1034">
                  <a:moveTo>
                    <a:pt x="814" y="136"/>
                  </a:moveTo>
                  <a:cubicBezTo>
                    <a:pt x="775" y="91"/>
                    <a:pt x="726" y="56"/>
                    <a:pt x="666" y="33"/>
                  </a:cubicBezTo>
                  <a:cubicBezTo>
                    <a:pt x="613" y="11"/>
                    <a:pt x="552" y="0"/>
                    <a:pt x="490" y="0"/>
                  </a:cubicBezTo>
                  <a:cubicBezTo>
                    <a:pt x="399" y="0"/>
                    <a:pt x="308" y="24"/>
                    <a:pt x="236" y="68"/>
                  </a:cubicBezTo>
                  <a:cubicBezTo>
                    <a:pt x="196" y="92"/>
                    <a:pt x="163" y="120"/>
                    <a:pt x="137" y="153"/>
                  </a:cubicBezTo>
                  <a:cubicBezTo>
                    <a:pt x="108" y="189"/>
                    <a:pt x="88" y="229"/>
                    <a:pt x="77" y="272"/>
                  </a:cubicBezTo>
                  <a:cubicBezTo>
                    <a:pt x="68" y="310"/>
                    <a:pt x="67" y="352"/>
                    <a:pt x="75" y="387"/>
                  </a:cubicBezTo>
                  <a:cubicBezTo>
                    <a:pt x="78" y="399"/>
                    <a:pt x="78" y="399"/>
                    <a:pt x="78" y="399"/>
                  </a:cubicBezTo>
                  <a:cubicBezTo>
                    <a:pt x="78" y="403"/>
                    <a:pt x="79" y="406"/>
                    <a:pt x="80" y="409"/>
                  </a:cubicBezTo>
                  <a:cubicBezTo>
                    <a:pt x="80" y="410"/>
                    <a:pt x="80" y="410"/>
                    <a:pt x="81" y="411"/>
                  </a:cubicBezTo>
                  <a:cubicBezTo>
                    <a:pt x="78" y="416"/>
                    <a:pt x="78" y="416"/>
                    <a:pt x="78" y="416"/>
                  </a:cubicBezTo>
                  <a:cubicBezTo>
                    <a:pt x="70" y="433"/>
                    <a:pt x="58" y="450"/>
                    <a:pt x="44" y="468"/>
                  </a:cubicBezTo>
                  <a:cubicBezTo>
                    <a:pt x="35" y="481"/>
                    <a:pt x="25" y="494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09"/>
                    <a:pt x="16" y="509"/>
                    <a:pt x="16" y="509"/>
                  </a:cubicBezTo>
                  <a:cubicBezTo>
                    <a:pt x="16" y="510"/>
                    <a:pt x="16" y="510"/>
                    <a:pt x="16" y="510"/>
                  </a:cubicBezTo>
                  <a:cubicBezTo>
                    <a:pt x="3" y="530"/>
                    <a:pt x="0" y="555"/>
                    <a:pt x="7" y="578"/>
                  </a:cubicBezTo>
                  <a:cubicBezTo>
                    <a:pt x="12" y="597"/>
                    <a:pt x="25" y="613"/>
                    <a:pt x="42" y="624"/>
                  </a:cubicBezTo>
                  <a:cubicBezTo>
                    <a:pt x="40" y="638"/>
                    <a:pt x="43" y="652"/>
                    <a:pt x="49" y="665"/>
                  </a:cubicBezTo>
                  <a:cubicBezTo>
                    <a:pt x="51" y="669"/>
                    <a:pt x="54" y="674"/>
                    <a:pt x="57" y="677"/>
                  </a:cubicBezTo>
                  <a:cubicBezTo>
                    <a:pt x="55" y="696"/>
                    <a:pt x="60" y="714"/>
                    <a:pt x="71" y="730"/>
                  </a:cubicBezTo>
                  <a:cubicBezTo>
                    <a:pt x="86" y="749"/>
                    <a:pt x="86" y="749"/>
                    <a:pt x="86" y="749"/>
                  </a:cubicBezTo>
                  <a:cubicBezTo>
                    <a:pt x="86" y="752"/>
                    <a:pt x="86" y="755"/>
                    <a:pt x="85" y="758"/>
                  </a:cubicBezTo>
                  <a:cubicBezTo>
                    <a:pt x="85" y="770"/>
                    <a:pt x="84" y="785"/>
                    <a:pt x="85" y="800"/>
                  </a:cubicBezTo>
                  <a:cubicBezTo>
                    <a:pt x="88" y="825"/>
                    <a:pt x="97" y="845"/>
                    <a:pt x="112" y="860"/>
                  </a:cubicBezTo>
                  <a:cubicBezTo>
                    <a:pt x="132" y="881"/>
                    <a:pt x="160" y="892"/>
                    <a:pt x="195" y="892"/>
                  </a:cubicBezTo>
                  <a:cubicBezTo>
                    <a:pt x="218" y="892"/>
                    <a:pt x="244" y="888"/>
                    <a:pt x="276" y="879"/>
                  </a:cubicBezTo>
                  <a:cubicBezTo>
                    <a:pt x="278" y="899"/>
                    <a:pt x="280" y="925"/>
                    <a:pt x="281" y="958"/>
                  </a:cubicBezTo>
                  <a:cubicBezTo>
                    <a:pt x="283" y="1000"/>
                    <a:pt x="318" y="1034"/>
                    <a:pt x="361" y="1034"/>
                  </a:cubicBezTo>
                  <a:cubicBezTo>
                    <a:pt x="713" y="1034"/>
                    <a:pt x="713" y="1034"/>
                    <a:pt x="713" y="1034"/>
                  </a:cubicBezTo>
                  <a:cubicBezTo>
                    <a:pt x="736" y="1034"/>
                    <a:pt x="759" y="1023"/>
                    <a:pt x="774" y="1005"/>
                  </a:cubicBezTo>
                  <a:cubicBezTo>
                    <a:pt x="789" y="987"/>
                    <a:pt x="795" y="963"/>
                    <a:pt x="791" y="940"/>
                  </a:cubicBezTo>
                  <a:cubicBezTo>
                    <a:pt x="759" y="759"/>
                    <a:pt x="759" y="759"/>
                    <a:pt x="759" y="759"/>
                  </a:cubicBezTo>
                  <a:cubicBezTo>
                    <a:pt x="758" y="751"/>
                    <a:pt x="760" y="742"/>
                    <a:pt x="766" y="735"/>
                  </a:cubicBezTo>
                  <a:cubicBezTo>
                    <a:pt x="792" y="704"/>
                    <a:pt x="821" y="668"/>
                    <a:pt x="845" y="625"/>
                  </a:cubicBezTo>
                  <a:cubicBezTo>
                    <a:pt x="872" y="578"/>
                    <a:pt x="888" y="531"/>
                    <a:pt x="896" y="481"/>
                  </a:cubicBezTo>
                  <a:cubicBezTo>
                    <a:pt x="907" y="410"/>
                    <a:pt x="905" y="344"/>
                    <a:pt x="890" y="285"/>
                  </a:cubicBezTo>
                  <a:cubicBezTo>
                    <a:pt x="876" y="228"/>
                    <a:pt x="850" y="178"/>
                    <a:pt x="814" y="136"/>
                  </a:cubicBezTo>
                  <a:close/>
                  <a:moveTo>
                    <a:pt x="841" y="473"/>
                  </a:moveTo>
                  <a:cubicBezTo>
                    <a:pt x="826" y="567"/>
                    <a:pt x="777" y="635"/>
                    <a:pt x="723" y="699"/>
                  </a:cubicBezTo>
                  <a:cubicBezTo>
                    <a:pt x="707" y="718"/>
                    <a:pt x="700" y="744"/>
                    <a:pt x="704" y="769"/>
                  </a:cubicBezTo>
                  <a:cubicBezTo>
                    <a:pt x="736" y="949"/>
                    <a:pt x="736" y="949"/>
                    <a:pt x="736" y="949"/>
                  </a:cubicBezTo>
                  <a:cubicBezTo>
                    <a:pt x="738" y="956"/>
                    <a:pt x="736" y="964"/>
                    <a:pt x="731" y="969"/>
                  </a:cubicBezTo>
                  <a:cubicBezTo>
                    <a:pt x="727" y="975"/>
                    <a:pt x="720" y="978"/>
                    <a:pt x="713" y="978"/>
                  </a:cubicBezTo>
                  <a:cubicBezTo>
                    <a:pt x="361" y="978"/>
                    <a:pt x="361" y="978"/>
                    <a:pt x="361" y="978"/>
                  </a:cubicBezTo>
                  <a:cubicBezTo>
                    <a:pt x="348" y="978"/>
                    <a:pt x="337" y="968"/>
                    <a:pt x="337" y="955"/>
                  </a:cubicBezTo>
                  <a:cubicBezTo>
                    <a:pt x="334" y="894"/>
                    <a:pt x="330" y="856"/>
                    <a:pt x="328" y="835"/>
                  </a:cubicBezTo>
                  <a:cubicBezTo>
                    <a:pt x="327" y="825"/>
                    <a:pt x="314" y="814"/>
                    <a:pt x="300" y="814"/>
                  </a:cubicBezTo>
                  <a:cubicBezTo>
                    <a:pt x="297" y="814"/>
                    <a:pt x="295" y="815"/>
                    <a:pt x="292" y="816"/>
                  </a:cubicBezTo>
                  <a:cubicBezTo>
                    <a:pt x="249" y="830"/>
                    <a:pt x="217" y="837"/>
                    <a:pt x="195" y="837"/>
                  </a:cubicBezTo>
                  <a:cubicBezTo>
                    <a:pt x="109" y="837"/>
                    <a:pt x="154" y="748"/>
                    <a:pt x="137" y="725"/>
                  </a:cubicBezTo>
                  <a:cubicBezTo>
                    <a:pt x="116" y="697"/>
                    <a:pt x="116" y="697"/>
                    <a:pt x="116" y="697"/>
                  </a:cubicBezTo>
                  <a:cubicBezTo>
                    <a:pt x="111" y="689"/>
                    <a:pt x="111" y="680"/>
                    <a:pt x="115" y="672"/>
                  </a:cubicBezTo>
                  <a:cubicBezTo>
                    <a:pt x="126" y="655"/>
                    <a:pt x="126" y="655"/>
                    <a:pt x="126" y="655"/>
                  </a:cubicBezTo>
                  <a:cubicBezTo>
                    <a:pt x="112" y="652"/>
                    <a:pt x="112" y="652"/>
                    <a:pt x="112" y="652"/>
                  </a:cubicBezTo>
                  <a:cubicBezTo>
                    <a:pt x="107" y="650"/>
                    <a:pt x="102" y="646"/>
                    <a:pt x="99" y="640"/>
                  </a:cubicBezTo>
                  <a:cubicBezTo>
                    <a:pt x="96" y="635"/>
                    <a:pt x="96" y="629"/>
                    <a:pt x="98" y="623"/>
                  </a:cubicBezTo>
                  <a:cubicBezTo>
                    <a:pt x="108" y="598"/>
                    <a:pt x="108" y="598"/>
                    <a:pt x="108" y="598"/>
                  </a:cubicBezTo>
                  <a:cubicBezTo>
                    <a:pt x="109" y="596"/>
                    <a:pt x="108" y="593"/>
                    <a:pt x="106" y="592"/>
                  </a:cubicBezTo>
                  <a:cubicBezTo>
                    <a:pt x="75" y="579"/>
                    <a:pt x="75" y="579"/>
                    <a:pt x="75" y="579"/>
                  </a:cubicBezTo>
                  <a:cubicBezTo>
                    <a:pt x="68" y="575"/>
                    <a:pt x="62" y="569"/>
                    <a:pt x="60" y="562"/>
                  </a:cubicBezTo>
                  <a:cubicBezTo>
                    <a:pt x="58" y="554"/>
                    <a:pt x="59" y="546"/>
                    <a:pt x="63" y="539"/>
                  </a:cubicBezTo>
                  <a:cubicBezTo>
                    <a:pt x="63" y="538"/>
                    <a:pt x="63" y="538"/>
                    <a:pt x="63" y="538"/>
                  </a:cubicBezTo>
                  <a:cubicBezTo>
                    <a:pt x="84" y="505"/>
                    <a:pt x="111" y="475"/>
                    <a:pt x="128" y="440"/>
                  </a:cubicBezTo>
                  <a:cubicBezTo>
                    <a:pt x="136" y="425"/>
                    <a:pt x="136" y="425"/>
                    <a:pt x="136" y="425"/>
                  </a:cubicBezTo>
                  <a:cubicBezTo>
                    <a:pt x="141" y="415"/>
                    <a:pt x="134" y="398"/>
                    <a:pt x="132" y="387"/>
                  </a:cubicBezTo>
                  <a:cubicBezTo>
                    <a:pt x="129" y="375"/>
                    <a:pt x="129" y="375"/>
                    <a:pt x="129" y="375"/>
                  </a:cubicBezTo>
                  <a:cubicBezTo>
                    <a:pt x="123" y="347"/>
                    <a:pt x="124" y="313"/>
                    <a:pt x="131" y="286"/>
                  </a:cubicBezTo>
                  <a:cubicBezTo>
                    <a:pt x="168" y="139"/>
                    <a:pt x="330" y="56"/>
                    <a:pt x="490" y="56"/>
                  </a:cubicBezTo>
                  <a:cubicBezTo>
                    <a:pt x="689" y="56"/>
                    <a:pt x="885" y="183"/>
                    <a:pt x="841" y="4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0" name="Freeform 6"/>
            <p:cNvSpPr>
              <a:spLocks noEditPoints="1"/>
            </p:cNvSpPr>
            <p:nvPr/>
          </p:nvSpPr>
          <p:spPr bwMode="auto">
            <a:xfrm>
              <a:off x="8596313" y="5100638"/>
              <a:ext cx="296863" cy="295275"/>
            </a:xfrm>
            <a:custGeom>
              <a:avLst/>
              <a:gdLst>
                <a:gd name="T0" fmla="*/ 192 w 337"/>
                <a:gd name="T1" fmla="*/ 36 h 336"/>
                <a:gd name="T2" fmla="*/ 234 w 337"/>
                <a:gd name="T3" fmla="*/ 68 h 336"/>
                <a:gd name="T4" fmla="*/ 253 w 337"/>
                <a:gd name="T5" fmla="*/ 54 h 336"/>
                <a:gd name="T6" fmla="*/ 279 w 337"/>
                <a:gd name="T7" fmla="*/ 74 h 336"/>
                <a:gd name="T8" fmla="*/ 268 w 337"/>
                <a:gd name="T9" fmla="*/ 102 h 336"/>
                <a:gd name="T10" fmla="*/ 301 w 337"/>
                <a:gd name="T11" fmla="*/ 144 h 336"/>
                <a:gd name="T12" fmla="*/ 313 w 337"/>
                <a:gd name="T13" fmla="*/ 180 h 336"/>
                <a:gd name="T14" fmla="*/ 286 w 337"/>
                <a:gd name="T15" fmla="*/ 192 h 336"/>
                <a:gd name="T16" fmla="*/ 279 w 337"/>
                <a:gd name="T17" fmla="*/ 244 h 336"/>
                <a:gd name="T18" fmla="*/ 262 w 337"/>
                <a:gd name="T19" fmla="*/ 278 h 336"/>
                <a:gd name="T20" fmla="*/ 245 w 337"/>
                <a:gd name="T21" fmla="*/ 278 h 336"/>
                <a:gd name="T22" fmla="*/ 192 w 337"/>
                <a:gd name="T23" fmla="*/ 286 h 336"/>
                <a:gd name="T24" fmla="*/ 180 w 337"/>
                <a:gd name="T25" fmla="*/ 312 h 336"/>
                <a:gd name="T26" fmla="*/ 144 w 337"/>
                <a:gd name="T27" fmla="*/ 300 h 336"/>
                <a:gd name="T28" fmla="*/ 102 w 337"/>
                <a:gd name="T29" fmla="*/ 268 h 336"/>
                <a:gd name="T30" fmla="*/ 84 w 337"/>
                <a:gd name="T31" fmla="*/ 282 h 336"/>
                <a:gd name="T32" fmla="*/ 58 w 337"/>
                <a:gd name="T33" fmla="*/ 261 h 336"/>
                <a:gd name="T34" fmla="*/ 69 w 337"/>
                <a:gd name="T35" fmla="*/ 234 h 336"/>
                <a:gd name="T36" fmla="*/ 36 w 337"/>
                <a:gd name="T37" fmla="*/ 192 h 336"/>
                <a:gd name="T38" fmla="*/ 24 w 337"/>
                <a:gd name="T39" fmla="*/ 156 h 336"/>
                <a:gd name="T40" fmla="*/ 51 w 337"/>
                <a:gd name="T41" fmla="*/ 144 h 336"/>
                <a:gd name="T42" fmla="*/ 58 w 337"/>
                <a:gd name="T43" fmla="*/ 91 h 336"/>
                <a:gd name="T44" fmla="*/ 75 w 337"/>
                <a:gd name="T45" fmla="*/ 57 h 336"/>
                <a:gd name="T46" fmla="*/ 92 w 337"/>
                <a:gd name="T47" fmla="*/ 57 h 336"/>
                <a:gd name="T48" fmla="*/ 144 w 337"/>
                <a:gd name="T49" fmla="*/ 50 h 336"/>
                <a:gd name="T50" fmla="*/ 156 w 337"/>
                <a:gd name="T51" fmla="*/ 24 h 336"/>
                <a:gd name="T52" fmla="*/ 180 w 337"/>
                <a:gd name="T53" fmla="*/ 0 h 336"/>
                <a:gd name="T54" fmla="*/ 121 w 337"/>
                <a:gd name="T55" fmla="*/ 32 h 336"/>
                <a:gd name="T56" fmla="*/ 84 w 337"/>
                <a:gd name="T57" fmla="*/ 30 h 336"/>
                <a:gd name="T58" fmla="*/ 41 w 337"/>
                <a:gd name="T59" fmla="*/ 57 h 336"/>
                <a:gd name="T60" fmla="*/ 39 w 337"/>
                <a:gd name="T61" fmla="*/ 106 h 336"/>
                <a:gd name="T62" fmla="*/ 0 w 337"/>
                <a:gd name="T63" fmla="*/ 156 h 336"/>
                <a:gd name="T64" fmla="*/ 33 w 337"/>
                <a:gd name="T65" fmla="*/ 216 h 336"/>
                <a:gd name="T66" fmla="*/ 31 w 337"/>
                <a:gd name="T67" fmla="*/ 253 h 336"/>
                <a:gd name="T68" fmla="*/ 58 w 337"/>
                <a:gd name="T69" fmla="*/ 295 h 336"/>
                <a:gd name="T70" fmla="*/ 106 w 337"/>
                <a:gd name="T71" fmla="*/ 298 h 336"/>
                <a:gd name="T72" fmla="*/ 156 w 337"/>
                <a:gd name="T73" fmla="*/ 336 h 336"/>
                <a:gd name="T74" fmla="*/ 216 w 337"/>
                <a:gd name="T75" fmla="*/ 304 h 336"/>
                <a:gd name="T76" fmla="*/ 253 w 337"/>
                <a:gd name="T77" fmla="*/ 306 h 336"/>
                <a:gd name="T78" fmla="*/ 296 w 337"/>
                <a:gd name="T79" fmla="*/ 278 h 336"/>
                <a:gd name="T80" fmla="*/ 298 w 337"/>
                <a:gd name="T81" fmla="*/ 230 h 336"/>
                <a:gd name="T82" fmla="*/ 337 w 337"/>
                <a:gd name="T83" fmla="*/ 180 h 336"/>
                <a:gd name="T84" fmla="*/ 304 w 337"/>
                <a:gd name="T85" fmla="*/ 120 h 336"/>
                <a:gd name="T86" fmla="*/ 306 w 337"/>
                <a:gd name="T87" fmla="*/ 83 h 336"/>
                <a:gd name="T88" fmla="*/ 279 w 337"/>
                <a:gd name="T89" fmla="*/ 40 h 336"/>
                <a:gd name="T90" fmla="*/ 231 w 337"/>
                <a:gd name="T91" fmla="*/ 38 h 336"/>
                <a:gd name="T92" fmla="*/ 180 w 337"/>
                <a:gd name="T93" fmla="*/ 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37" h="336">
                  <a:moveTo>
                    <a:pt x="180" y="24"/>
                  </a:moveTo>
                  <a:cubicBezTo>
                    <a:pt x="187" y="24"/>
                    <a:pt x="192" y="29"/>
                    <a:pt x="192" y="36"/>
                  </a:cubicBezTo>
                  <a:cubicBezTo>
                    <a:pt x="192" y="50"/>
                    <a:pt x="192" y="50"/>
                    <a:pt x="192" y="50"/>
                  </a:cubicBezTo>
                  <a:cubicBezTo>
                    <a:pt x="208" y="53"/>
                    <a:pt x="222" y="60"/>
                    <a:pt x="234" y="68"/>
                  </a:cubicBezTo>
                  <a:cubicBezTo>
                    <a:pt x="245" y="57"/>
                    <a:pt x="245" y="57"/>
                    <a:pt x="245" y="57"/>
                  </a:cubicBezTo>
                  <a:cubicBezTo>
                    <a:pt x="247" y="55"/>
                    <a:pt x="250" y="54"/>
                    <a:pt x="253" y="54"/>
                  </a:cubicBezTo>
                  <a:cubicBezTo>
                    <a:pt x="256" y="54"/>
                    <a:pt x="260" y="55"/>
                    <a:pt x="262" y="57"/>
                  </a:cubicBezTo>
                  <a:cubicBezTo>
                    <a:pt x="279" y="74"/>
                    <a:pt x="279" y="74"/>
                    <a:pt x="279" y="74"/>
                  </a:cubicBezTo>
                  <a:cubicBezTo>
                    <a:pt x="284" y="79"/>
                    <a:pt x="284" y="87"/>
                    <a:pt x="279" y="91"/>
                  </a:cubicBezTo>
                  <a:cubicBezTo>
                    <a:pt x="268" y="102"/>
                    <a:pt x="268" y="102"/>
                    <a:pt x="268" y="102"/>
                  </a:cubicBezTo>
                  <a:cubicBezTo>
                    <a:pt x="277" y="114"/>
                    <a:pt x="283" y="129"/>
                    <a:pt x="286" y="144"/>
                  </a:cubicBezTo>
                  <a:cubicBezTo>
                    <a:pt x="301" y="144"/>
                    <a:pt x="301" y="144"/>
                    <a:pt x="301" y="144"/>
                  </a:cubicBezTo>
                  <a:cubicBezTo>
                    <a:pt x="307" y="144"/>
                    <a:pt x="313" y="149"/>
                    <a:pt x="313" y="156"/>
                  </a:cubicBezTo>
                  <a:cubicBezTo>
                    <a:pt x="313" y="180"/>
                    <a:pt x="313" y="180"/>
                    <a:pt x="313" y="180"/>
                  </a:cubicBezTo>
                  <a:cubicBezTo>
                    <a:pt x="313" y="187"/>
                    <a:pt x="307" y="192"/>
                    <a:pt x="301" y="192"/>
                  </a:cubicBezTo>
                  <a:cubicBezTo>
                    <a:pt x="286" y="192"/>
                    <a:pt x="286" y="192"/>
                    <a:pt x="286" y="192"/>
                  </a:cubicBezTo>
                  <a:cubicBezTo>
                    <a:pt x="283" y="207"/>
                    <a:pt x="277" y="221"/>
                    <a:pt x="268" y="234"/>
                  </a:cubicBezTo>
                  <a:cubicBezTo>
                    <a:pt x="279" y="244"/>
                    <a:pt x="279" y="244"/>
                    <a:pt x="279" y="244"/>
                  </a:cubicBezTo>
                  <a:cubicBezTo>
                    <a:pt x="284" y="249"/>
                    <a:pt x="284" y="257"/>
                    <a:pt x="279" y="261"/>
                  </a:cubicBezTo>
                  <a:cubicBezTo>
                    <a:pt x="262" y="278"/>
                    <a:pt x="262" y="278"/>
                    <a:pt x="262" y="278"/>
                  </a:cubicBezTo>
                  <a:cubicBezTo>
                    <a:pt x="260" y="281"/>
                    <a:pt x="256" y="282"/>
                    <a:pt x="253" y="282"/>
                  </a:cubicBezTo>
                  <a:cubicBezTo>
                    <a:pt x="250" y="282"/>
                    <a:pt x="247" y="281"/>
                    <a:pt x="245" y="278"/>
                  </a:cubicBezTo>
                  <a:cubicBezTo>
                    <a:pt x="234" y="268"/>
                    <a:pt x="234" y="268"/>
                    <a:pt x="234" y="268"/>
                  </a:cubicBezTo>
                  <a:cubicBezTo>
                    <a:pt x="222" y="276"/>
                    <a:pt x="208" y="282"/>
                    <a:pt x="192" y="286"/>
                  </a:cubicBezTo>
                  <a:cubicBezTo>
                    <a:pt x="192" y="300"/>
                    <a:pt x="192" y="300"/>
                    <a:pt x="192" y="300"/>
                  </a:cubicBezTo>
                  <a:cubicBezTo>
                    <a:pt x="192" y="307"/>
                    <a:pt x="187" y="312"/>
                    <a:pt x="180" y="312"/>
                  </a:cubicBezTo>
                  <a:cubicBezTo>
                    <a:pt x="156" y="312"/>
                    <a:pt x="156" y="312"/>
                    <a:pt x="156" y="312"/>
                  </a:cubicBezTo>
                  <a:cubicBezTo>
                    <a:pt x="150" y="312"/>
                    <a:pt x="144" y="307"/>
                    <a:pt x="144" y="300"/>
                  </a:cubicBezTo>
                  <a:cubicBezTo>
                    <a:pt x="144" y="286"/>
                    <a:pt x="144" y="286"/>
                    <a:pt x="144" y="286"/>
                  </a:cubicBezTo>
                  <a:cubicBezTo>
                    <a:pt x="129" y="282"/>
                    <a:pt x="115" y="276"/>
                    <a:pt x="102" y="268"/>
                  </a:cubicBezTo>
                  <a:cubicBezTo>
                    <a:pt x="92" y="278"/>
                    <a:pt x="92" y="278"/>
                    <a:pt x="92" y="278"/>
                  </a:cubicBezTo>
                  <a:cubicBezTo>
                    <a:pt x="90" y="281"/>
                    <a:pt x="87" y="282"/>
                    <a:pt x="84" y="282"/>
                  </a:cubicBezTo>
                  <a:cubicBezTo>
                    <a:pt x="80" y="282"/>
                    <a:pt x="77" y="281"/>
                    <a:pt x="75" y="278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53" y="257"/>
                    <a:pt x="53" y="249"/>
                    <a:pt x="58" y="244"/>
                  </a:cubicBezTo>
                  <a:cubicBezTo>
                    <a:pt x="69" y="234"/>
                    <a:pt x="69" y="234"/>
                    <a:pt x="69" y="234"/>
                  </a:cubicBezTo>
                  <a:cubicBezTo>
                    <a:pt x="60" y="221"/>
                    <a:pt x="54" y="207"/>
                    <a:pt x="51" y="192"/>
                  </a:cubicBezTo>
                  <a:cubicBezTo>
                    <a:pt x="36" y="192"/>
                    <a:pt x="36" y="192"/>
                    <a:pt x="36" y="192"/>
                  </a:cubicBezTo>
                  <a:cubicBezTo>
                    <a:pt x="30" y="192"/>
                    <a:pt x="24" y="187"/>
                    <a:pt x="24" y="180"/>
                  </a:cubicBezTo>
                  <a:cubicBezTo>
                    <a:pt x="24" y="156"/>
                    <a:pt x="24" y="156"/>
                    <a:pt x="24" y="156"/>
                  </a:cubicBezTo>
                  <a:cubicBezTo>
                    <a:pt x="24" y="149"/>
                    <a:pt x="30" y="144"/>
                    <a:pt x="36" y="144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4" y="129"/>
                    <a:pt x="60" y="114"/>
                    <a:pt x="69" y="102"/>
                  </a:cubicBezTo>
                  <a:cubicBezTo>
                    <a:pt x="58" y="91"/>
                    <a:pt x="58" y="91"/>
                    <a:pt x="58" y="91"/>
                  </a:cubicBezTo>
                  <a:cubicBezTo>
                    <a:pt x="53" y="87"/>
                    <a:pt x="53" y="79"/>
                    <a:pt x="58" y="74"/>
                  </a:cubicBezTo>
                  <a:cubicBezTo>
                    <a:pt x="75" y="57"/>
                    <a:pt x="75" y="57"/>
                    <a:pt x="75" y="57"/>
                  </a:cubicBezTo>
                  <a:cubicBezTo>
                    <a:pt x="77" y="55"/>
                    <a:pt x="80" y="54"/>
                    <a:pt x="84" y="54"/>
                  </a:cubicBezTo>
                  <a:cubicBezTo>
                    <a:pt x="87" y="54"/>
                    <a:pt x="90" y="55"/>
                    <a:pt x="92" y="57"/>
                  </a:cubicBezTo>
                  <a:cubicBezTo>
                    <a:pt x="102" y="68"/>
                    <a:pt x="102" y="68"/>
                    <a:pt x="102" y="68"/>
                  </a:cubicBezTo>
                  <a:cubicBezTo>
                    <a:pt x="115" y="60"/>
                    <a:pt x="129" y="53"/>
                    <a:pt x="144" y="50"/>
                  </a:cubicBezTo>
                  <a:cubicBezTo>
                    <a:pt x="144" y="36"/>
                    <a:pt x="144" y="36"/>
                    <a:pt x="144" y="36"/>
                  </a:cubicBezTo>
                  <a:cubicBezTo>
                    <a:pt x="144" y="29"/>
                    <a:pt x="150" y="24"/>
                    <a:pt x="156" y="24"/>
                  </a:cubicBezTo>
                  <a:cubicBezTo>
                    <a:pt x="180" y="24"/>
                    <a:pt x="180" y="24"/>
                    <a:pt x="180" y="24"/>
                  </a:cubicBezTo>
                  <a:moveTo>
                    <a:pt x="180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38" y="0"/>
                    <a:pt x="123" y="14"/>
                    <a:pt x="121" y="32"/>
                  </a:cubicBezTo>
                  <a:cubicBezTo>
                    <a:pt x="116" y="34"/>
                    <a:pt x="111" y="36"/>
                    <a:pt x="106" y="38"/>
                  </a:cubicBezTo>
                  <a:cubicBezTo>
                    <a:pt x="100" y="33"/>
                    <a:pt x="92" y="30"/>
                    <a:pt x="84" y="30"/>
                  </a:cubicBezTo>
                  <a:cubicBezTo>
                    <a:pt x="74" y="30"/>
                    <a:pt x="65" y="34"/>
                    <a:pt x="58" y="40"/>
                  </a:cubicBezTo>
                  <a:cubicBezTo>
                    <a:pt x="41" y="57"/>
                    <a:pt x="41" y="57"/>
                    <a:pt x="41" y="57"/>
                  </a:cubicBezTo>
                  <a:cubicBezTo>
                    <a:pt x="34" y="64"/>
                    <a:pt x="31" y="73"/>
                    <a:pt x="31" y="83"/>
                  </a:cubicBezTo>
                  <a:cubicBezTo>
                    <a:pt x="31" y="91"/>
                    <a:pt x="33" y="99"/>
                    <a:pt x="39" y="106"/>
                  </a:cubicBezTo>
                  <a:cubicBezTo>
                    <a:pt x="36" y="110"/>
                    <a:pt x="34" y="115"/>
                    <a:pt x="33" y="120"/>
                  </a:cubicBezTo>
                  <a:cubicBezTo>
                    <a:pt x="15" y="122"/>
                    <a:pt x="0" y="137"/>
                    <a:pt x="0" y="156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199"/>
                    <a:pt x="15" y="214"/>
                    <a:pt x="33" y="216"/>
                  </a:cubicBezTo>
                  <a:cubicBezTo>
                    <a:pt x="34" y="221"/>
                    <a:pt x="36" y="225"/>
                    <a:pt x="39" y="230"/>
                  </a:cubicBezTo>
                  <a:cubicBezTo>
                    <a:pt x="33" y="236"/>
                    <a:pt x="31" y="244"/>
                    <a:pt x="31" y="253"/>
                  </a:cubicBezTo>
                  <a:cubicBezTo>
                    <a:pt x="31" y="262"/>
                    <a:pt x="34" y="271"/>
                    <a:pt x="41" y="278"/>
                  </a:cubicBezTo>
                  <a:cubicBezTo>
                    <a:pt x="58" y="295"/>
                    <a:pt x="58" y="295"/>
                    <a:pt x="58" y="295"/>
                  </a:cubicBezTo>
                  <a:cubicBezTo>
                    <a:pt x="65" y="302"/>
                    <a:pt x="74" y="306"/>
                    <a:pt x="84" y="306"/>
                  </a:cubicBezTo>
                  <a:cubicBezTo>
                    <a:pt x="92" y="306"/>
                    <a:pt x="100" y="303"/>
                    <a:pt x="106" y="298"/>
                  </a:cubicBezTo>
                  <a:cubicBezTo>
                    <a:pt x="111" y="300"/>
                    <a:pt x="116" y="302"/>
                    <a:pt x="121" y="304"/>
                  </a:cubicBezTo>
                  <a:cubicBezTo>
                    <a:pt x="123" y="322"/>
                    <a:pt x="138" y="336"/>
                    <a:pt x="156" y="336"/>
                  </a:cubicBezTo>
                  <a:cubicBezTo>
                    <a:pt x="180" y="336"/>
                    <a:pt x="180" y="336"/>
                    <a:pt x="180" y="336"/>
                  </a:cubicBezTo>
                  <a:cubicBezTo>
                    <a:pt x="199" y="336"/>
                    <a:pt x="214" y="322"/>
                    <a:pt x="216" y="304"/>
                  </a:cubicBezTo>
                  <a:cubicBezTo>
                    <a:pt x="221" y="302"/>
                    <a:pt x="226" y="300"/>
                    <a:pt x="231" y="298"/>
                  </a:cubicBezTo>
                  <a:cubicBezTo>
                    <a:pt x="237" y="303"/>
                    <a:pt x="245" y="306"/>
                    <a:pt x="253" y="306"/>
                  </a:cubicBezTo>
                  <a:cubicBezTo>
                    <a:pt x="263" y="306"/>
                    <a:pt x="272" y="302"/>
                    <a:pt x="279" y="295"/>
                  </a:cubicBezTo>
                  <a:cubicBezTo>
                    <a:pt x="296" y="278"/>
                    <a:pt x="296" y="278"/>
                    <a:pt x="296" y="278"/>
                  </a:cubicBezTo>
                  <a:cubicBezTo>
                    <a:pt x="303" y="271"/>
                    <a:pt x="306" y="262"/>
                    <a:pt x="306" y="253"/>
                  </a:cubicBezTo>
                  <a:cubicBezTo>
                    <a:pt x="306" y="244"/>
                    <a:pt x="304" y="236"/>
                    <a:pt x="298" y="230"/>
                  </a:cubicBezTo>
                  <a:cubicBezTo>
                    <a:pt x="301" y="225"/>
                    <a:pt x="303" y="221"/>
                    <a:pt x="304" y="216"/>
                  </a:cubicBezTo>
                  <a:cubicBezTo>
                    <a:pt x="322" y="214"/>
                    <a:pt x="337" y="199"/>
                    <a:pt x="337" y="180"/>
                  </a:cubicBezTo>
                  <a:cubicBezTo>
                    <a:pt x="337" y="156"/>
                    <a:pt x="337" y="156"/>
                    <a:pt x="337" y="156"/>
                  </a:cubicBezTo>
                  <a:cubicBezTo>
                    <a:pt x="337" y="137"/>
                    <a:pt x="322" y="122"/>
                    <a:pt x="304" y="120"/>
                  </a:cubicBezTo>
                  <a:cubicBezTo>
                    <a:pt x="303" y="115"/>
                    <a:pt x="301" y="110"/>
                    <a:pt x="298" y="106"/>
                  </a:cubicBezTo>
                  <a:cubicBezTo>
                    <a:pt x="304" y="99"/>
                    <a:pt x="306" y="91"/>
                    <a:pt x="306" y="83"/>
                  </a:cubicBezTo>
                  <a:cubicBezTo>
                    <a:pt x="306" y="73"/>
                    <a:pt x="303" y="64"/>
                    <a:pt x="296" y="57"/>
                  </a:cubicBezTo>
                  <a:cubicBezTo>
                    <a:pt x="279" y="40"/>
                    <a:pt x="279" y="40"/>
                    <a:pt x="279" y="40"/>
                  </a:cubicBezTo>
                  <a:cubicBezTo>
                    <a:pt x="272" y="34"/>
                    <a:pt x="263" y="30"/>
                    <a:pt x="253" y="30"/>
                  </a:cubicBezTo>
                  <a:cubicBezTo>
                    <a:pt x="245" y="30"/>
                    <a:pt x="237" y="33"/>
                    <a:pt x="231" y="38"/>
                  </a:cubicBezTo>
                  <a:cubicBezTo>
                    <a:pt x="226" y="36"/>
                    <a:pt x="221" y="34"/>
                    <a:pt x="216" y="32"/>
                  </a:cubicBezTo>
                  <a:cubicBezTo>
                    <a:pt x="214" y="14"/>
                    <a:pt x="199" y="0"/>
                    <a:pt x="18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1" name="Freeform 7"/>
            <p:cNvSpPr>
              <a:spLocks noEditPoints="1"/>
            </p:cNvSpPr>
            <p:nvPr/>
          </p:nvSpPr>
          <p:spPr bwMode="auto">
            <a:xfrm>
              <a:off x="8675688" y="5180013"/>
              <a:ext cx="138113" cy="136525"/>
            </a:xfrm>
            <a:custGeom>
              <a:avLst/>
              <a:gdLst>
                <a:gd name="T0" fmla="*/ 78 w 157"/>
                <a:gd name="T1" fmla="*/ 156 h 156"/>
                <a:gd name="T2" fmla="*/ 0 w 157"/>
                <a:gd name="T3" fmla="*/ 78 h 156"/>
                <a:gd name="T4" fmla="*/ 78 w 157"/>
                <a:gd name="T5" fmla="*/ 0 h 156"/>
                <a:gd name="T6" fmla="*/ 157 w 157"/>
                <a:gd name="T7" fmla="*/ 78 h 156"/>
                <a:gd name="T8" fmla="*/ 78 w 157"/>
                <a:gd name="T9" fmla="*/ 156 h 156"/>
                <a:gd name="T10" fmla="*/ 78 w 157"/>
                <a:gd name="T11" fmla="*/ 12 h 156"/>
                <a:gd name="T12" fmla="*/ 12 w 157"/>
                <a:gd name="T13" fmla="*/ 78 h 156"/>
                <a:gd name="T14" fmla="*/ 78 w 157"/>
                <a:gd name="T15" fmla="*/ 144 h 156"/>
                <a:gd name="T16" fmla="*/ 145 w 157"/>
                <a:gd name="T17" fmla="*/ 78 h 156"/>
                <a:gd name="T18" fmla="*/ 78 w 157"/>
                <a:gd name="T19" fmla="*/ 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7" h="156">
                  <a:moveTo>
                    <a:pt x="78" y="156"/>
                  </a:moveTo>
                  <a:cubicBezTo>
                    <a:pt x="35" y="156"/>
                    <a:pt x="0" y="121"/>
                    <a:pt x="0" y="78"/>
                  </a:cubicBezTo>
                  <a:cubicBezTo>
                    <a:pt x="0" y="35"/>
                    <a:pt x="35" y="0"/>
                    <a:pt x="78" y="0"/>
                  </a:cubicBezTo>
                  <a:cubicBezTo>
                    <a:pt x="122" y="0"/>
                    <a:pt x="157" y="35"/>
                    <a:pt x="157" y="78"/>
                  </a:cubicBezTo>
                  <a:cubicBezTo>
                    <a:pt x="157" y="121"/>
                    <a:pt x="122" y="156"/>
                    <a:pt x="78" y="156"/>
                  </a:cubicBezTo>
                  <a:close/>
                  <a:moveTo>
                    <a:pt x="78" y="12"/>
                  </a:moveTo>
                  <a:cubicBezTo>
                    <a:pt x="42" y="12"/>
                    <a:pt x="12" y="41"/>
                    <a:pt x="12" y="78"/>
                  </a:cubicBezTo>
                  <a:cubicBezTo>
                    <a:pt x="12" y="114"/>
                    <a:pt x="42" y="144"/>
                    <a:pt x="78" y="144"/>
                  </a:cubicBezTo>
                  <a:cubicBezTo>
                    <a:pt x="115" y="144"/>
                    <a:pt x="145" y="114"/>
                    <a:pt x="145" y="78"/>
                  </a:cubicBezTo>
                  <a:cubicBezTo>
                    <a:pt x="145" y="41"/>
                    <a:pt x="115" y="12"/>
                    <a:pt x="78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2" name="Freeform 8"/>
            <p:cNvSpPr>
              <a:spLocks noEditPoints="1"/>
            </p:cNvSpPr>
            <p:nvPr/>
          </p:nvSpPr>
          <p:spPr bwMode="auto">
            <a:xfrm>
              <a:off x="8707438" y="5211763"/>
              <a:ext cx="74613" cy="73025"/>
            </a:xfrm>
            <a:custGeom>
              <a:avLst/>
              <a:gdLst>
                <a:gd name="T0" fmla="*/ 42 w 85"/>
                <a:gd name="T1" fmla="*/ 84 h 84"/>
                <a:gd name="T2" fmla="*/ 0 w 85"/>
                <a:gd name="T3" fmla="*/ 42 h 84"/>
                <a:gd name="T4" fmla="*/ 42 w 85"/>
                <a:gd name="T5" fmla="*/ 0 h 84"/>
                <a:gd name="T6" fmla="*/ 85 w 85"/>
                <a:gd name="T7" fmla="*/ 42 h 84"/>
                <a:gd name="T8" fmla="*/ 42 w 85"/>
                <a:gd name="T9" fmla="*/ 84 h 84"/>
                <a:gd name="T10" fmla="*/ 42 w 85"/>
                <a:gd name="T11" fmla="*/ 12 h 84"/>
                <a:gd name="T12" fmla="*/ 12 w 85"/>
                <a:gd name="T13" fmla="*/ 42 h 84"/>
                <a:gd name="T14" fmla="*/ 42 w 85"/>
                <a:gd name="T15" fmla="*/ 72 h 84"/>
                <a:gd name="T16" fmla="*/ 73 w 85"/>
                <a:gd name="T17" fmla="*/ 42 h 84"/>
                <a:gd name="T18" fmla="*/ 42 w 85"/>
                <a:gd name="T19" fmla="*/ 1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4">
                  <a:moveTo>
                    <a:pt x="42" y="84"/>
                  </a:moveTo>
                  <a:cubicBezTo>
                    <a:pt x="19" y="84"/>
                    <a:pt x="0" y="65"/>
                    <a:pt x="0" y="42"/>
                  </a:cubicBezTo>
                  <a:cubicBezTo>
                    <a:pt x="0" y="19"/>
                    <a:pt x="19" y="0"/>
                    <a:pt x="42" y="0"/>
                  </a:cubicBezTo>
                  <a:cubicBezTo>
                    <a:pt x="66" y="0"/>
                    <a:pt x="85" y="19"/>
                    <a:pt x="85" y="42"/>
                  </a:cubicBezTo>
                  <a:cubicBezTo>
                    <a:pt x="85" y="65"/>
                    <a:pt x="66" y="84"/>
                    <a:pt x="42" y="84"/>
                  </a:cubicBezTo>
                  <a:close/>
                  <a:moveTo>
                    <a:pt x="42" y="12"/>
                  </a:moveTo>
                  <a:cubicBezTo>
                    <a:pt x="26" y="12"/>
                    <a:pt x="12" y="25"/>
                    <a:pt x="12" y="42"/>
                  </a:cubicBezTo>
                  <a:cubicBezTo>
                    <a:pt x="12" y="58"/>
                    <a:pt x="26" y="72"/>
                    <a:pt x="42" y="72"/>
                  </a:cubicBezTo>
                  <a:cubicBezTo>
                    <a:pt x="59" y="72"/>
                    <a:pt x="73" y="58"/>
                    <a:pt x="73" y="42"/>
                  </a:cubicBezTo>
                  <a:cubicBezTo>
                    <a:pt x="73" y="25"/>
                    <a:pt x="59" y="12"/>
                    <a:pt x="4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3" name="Freeform 9"/>
            <p:cNvSpPr>
              <a:spLocks noEditPoints="1"/>
            </p:cNvSpPr>
            <p:nvPr/>
          </p:nvSpPr>
          <p:spPr bwMode="auto">
            <a:xfrm>
              <a:off x="8416926" y="5081588"/>
              <a:ext cx="187325" cy="187325"/>
            </a:xfrm>
            <a:custGeom>
              <a:avLst/>
              <a:gdLst>
                <a:gd name="T0" fmla="*/ 121 w 213"/>
                <a:gd name="T1" fmla="*/ 23 h 213"/>
                <a:gd name="T2" fmla="*/ 148 w 213"/>
                <a:gd name="T3" fmla="*/ 44 h 213"/>
                <a:gd name="T4" fmla="*/ 160 w 213"/>
                <a:gd name="T5" fmla="*/ 35 h 213"/>
                <a:gd name="T6" fmla="*/ 176 w 213"/>
                <a:gd name="T7" fmla="*/ 48 h 213"/>
                <a:gd name="T8" fmla="*/ 170 w 213"/>
                <a:gd name="T9" fmla="*/ 65 h 213"/>
                <a:gd name="T10" fmla="*/ 190 w 213"/>
                <a:gd name="T11" fmla="*/ 92 h 213"/>
                <a:gd name="T12" fmla="*/ 198 w 213"/>
                <a:gd name="T13" fmla="*/ 115 h 213"/>
                <a:gd name="T14" fmla="*/ 181 w 213"/>
                <a:gd name="T15" fmla="*/ 122 h 213"/>
                <a:gd name="T16" fmla="*/ 176 w 213"/>
                <a:gd name="T17" fmla="*/ 155 h 213"/>
                <a:gd name="T18" fmla="*/ 165 w 213"/>
                <a:gd name="T19" fmla="*/ 177 h 213"/>
                <a:gd name="T20" fmla="*/ 155 w 213"/>
                <a:gd name="T21" fmla="*/ 177 h 213"/>
                <a:gd name="T22" fmla="*/ 121 w 213"/>
                <a:gd name="T23" fmla="*/ 182 h 213"/>
                <a:gd name="T24" fmla="*/ 114 w 213"/>
                <a:gd name="T25" fmla="*/ 198 h 213"/>
                <a:gd name="T26" fmla="*/ 91 w 213"/>
                <a:gd name="T27" fmla="*/ 191 h 213"/>
                <a:gd name="T28" fmla="*/ 64 w 213"/>
                <a:gd name="T29" fmla="*/ 170 h 213"/>
                <a:gd name="T30" fmla="*/ 52 w 213"/>
                <a:gd name="T31" fmla="*/ 179 h 213"/>
                <a:gd name="T32" fmla="*/ 36 w 213"/>
                <a:gd name="T33" fmla="*/ 166 h 213"/>
                <a:gd name="T34" fmla="*/ 43 w 213"/>
                <a:gd name="T35" fmla="*/ 149 h 213"/>
                <a:gd name="T36" fmla="*/ 22 w 213"/>
                <a:gd name="T37" fmla="*/ 122 h 213"/>
                <a:gd name="T38" fmla="*/ 15 w 213"/>
                <a:gd name="T39" fmla="*/ 99 h 213"/>
                <a:gd name="T40" fmla="*/ 32 w 213"/>
                <a:gd name="T41" fmla="*/ 92 h 213"/>
                <a:gd name="T42" fmla="*/ 36 w 213"/>
                <a:gd name="T43" fmla="*/ 59 h 213"/>
                <a:gd name="T44" fmla="*/ 47 w 213"/>
                <a:gd name="T45" fmla="*/ 37 h 213"/>
                <a:gd name="T46" fmla="*/ 58 w 213"/>
                <a:gd name="T47" fmla="*/ 37 h 213"/>
                <a:gd name="T48" fmla="*/ 91 w 213"/>
                <a:gd name="T49" fmla="*/ 32 h 213"/>
                <a:gd name="T50" fmla="*/ 99 w 213"/>
                <a:gd name="T51" fmla="*/ 16 h 213"/>
                <a:gd name="T52" fmla="*/ 114 w 213"/>
                <a:gd name="T53" fmla="*/ 0 h 213"/>
                <a:gd name="T54" fmla="*/ 76 w 213"/>
                <a:gd name="T55" fmla="*/ 21 h 213"/>
                <a:gd name="T56" fmla="*/ 52 w 213"/>
                <a:gd name="T57" fmla="*/ 20 h 213"/>
                <a:gd name="T58" fmla="*/ 25 w 213"/>
                <a:gd name="T59" fmla="*/ 37 h 213"/>
                <a:gd name="T60" fmla="*/ 24 w 213"/>
                <a:gd name="T61" fmla="*/ 68 h 213"/>
                <a:gd name="T62" fmla="*/ 0 w 213"/>
                <a:gd name="T63" fmla="*/ 99 h 213"/>
                <a:gd name="T64" fmla="*/ 20 w 213"/>
                <a:gd name="T65" fmla="*/ 137 h 213"/>
                <a:gd name="T66" fmla="*/ 19 w 213"/>
                <a:gd name="T67" fmla="*/ 161 h 213"/>
                <a:gd name="T68" fmla="*/ 36 w 213"/>
                <a:gd name="T69" fmla="*/ 188 h 213"/>
                <a:gd name="T70" fmla="*/ 67 w 213"/>
                <a:gd name="T71" fmla="*/ 189 h 213"/>
                <a:gd name="T72" fmla="*/ 99 w 213"/>
                <a:gd name="T73" fmla="*/ 213 h 213"/>
                <a:gd name="T74" fmla="*/ 137 w 213"/>
                <a:gd name="T75" fmla="*/ 193 h 213"/>
                <a:gd name="T76" fmla="*/ 160 w 213"/>
                <a:gd name="T77" fmla="*/ 194 h 213"/>
                <a:gd name="T78" fmla="*/ 187 w 213"/>
                <a:gd name="T79" fmla="*/ 177 h 213"/>
                <a:gd name="T80" fmla="*/ 188 w 213"/>
                <a:gd name="T81" fmla="*/ 146 h 213"/>
                <a:gd name="T82" fmla="*/ 213 w 213"/>
                <a:gd name="T83" fmla="*/ 115 h 213"/>
                <a:gd name="T84" fmla="*/ 192 w 213"/>
                <a:gd name="T85" fmla="*/ 77 h 213"/>
                <a:gd name="T86" fmla="*/ 194 w 213"/>
                <a:gd name="T87" fmla="*/ 53 h 213"/>
                <a:gd name="T88" fmla="*/ 176 w 213"/>
                <a:gd name="T89" fmla="*/ 26 h 213"/>
                <a:gd name="T90" fmla="*/ 146 w 213"/>
                <a:gd name="T91" fmla="*/ 25 h 213"/>
                <a:gd name="T92" fmla="*/ 114 w 213"/>
                <a:gd name="T93" fmla="*/ 0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13" h="213">
                  <a:moveTo>
                    <a:pt x="114" y="16"/>
                  </a:moveTo>
                  <a:cubicBezTo>
                    <a:pt x="118" y="16"/>
                    <a:pt x="121" y="19"/>
                    <a:pt x="121" y="23"/>
                  </a:cubicBezTo>
                  <a:cubicBezTo>
                    <a:pt x="121" y="32"/>
                    <a:pt x="121" y="32"/>
                    <a:pt x="121" y="32"/>
                  </a:cubicBezTo>
                  <a:cubicBezTo>
                    <a:pt x="131" y="34"/>
                    <a:pt x="140" y="38"/>
                    <a:pt x="148" y="44"/>
                  </a:cubicBezTo>
                  <a:cubicBezTo>
                    <a:pt x="155" y="37"/>
                    <a:pt x="155" y="37"/>
                    <a:pt x="155" y="37"/>
                  </a:cubicBezTo>
                  <a:cubicBezTo>
                    <a:pt x="156" y="35"/>
                    <a:pt x="158" y="35"/>
                    <a:pt x="160" y="35"/>
                  </a:cubicBezTo>
                  <a:cubicBezTo>
                    <a:pt x="162" y="35"/>
                    <a:pt x="164" y="35"/>
                    <a:pt x="165" y="37"/>
                  </a:cubicBezTo>
                  <a:cubicBezTo>
                    <a:pt x="176" y="48"/>
                    <a:pt x="176" y="48"/>
                    <a:pt x="176" y="48"/>
                  </a:cubicBezTo>
                  <a:cubicBezTo>
                    <a:pt x="179" y="51"/>
                    <a:pt x="179" y="56"/>
                    <a:pt x="176" y="59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5" y="73"/>
                    <a:pt x="179" y="82"/>
                    <a:pt x="181" y="92"/>
                  </a:cubicBezTo>
                  <a:cubicBezTo>
                    <a:pt x="190" y="92"/>
                    <a:pt x="190" y="92"/>
                    <a:pt x="190" y="92"/>
                  </a:cubicBezTo>
                  <a:cubicBezTo>
                    <a:pt x="194" y="92"/>
                    <a:pt x="198" y="95"/>
                    <a:pt x="198" y="99"/>
                  </a:cubicBezTo>
                  <a:cubicBezTo>
                    <a:pt x="198" y="115"/>
                    <a:pt x="198" y="115"/>
                    <a:pt x="198" y="115"/>
                  </a:cubicBezTo>
                  <a:cubicBezTo>
                    <a:pt x="198" y="119"/>
                    <a:pt x="194" y="122"/>
                    <a:pt x="190" y="122"/>
                  </a:cubicBezTo>
                  <a:cubicBezTo>
                    <a:pt x="181" y="122"/>
                    <a:pt x="181" y="122"/>
                    <a:pt x="181" y="122"/>
                  </a:cubicBezTo>
                  <a:cubicBezTo>
                    <a:pt x="179" y="132"/>
                    <a:pt x="175" y="141"/>
                    <a:pt x="170" y="149"/>
                  </a:cubicBezTo>
                  <a:cubicBezTo>
                    <a:pt x="176" y="155"/>
                    <a:pt x="176" y="155"/>
                    <a:pt x="176" y="155"/>
                  </a:cubicBezTo>
                  <a:cubicBezTo>
                    <a:pt x="179" y="158"/>
                    <a:pt x="179" y="163"/>
                    <a:pt x="176" y="166"/>
                  </a:cubicBezTo>
                  <a:cubicBezTo>
                    <a:pt x="165" y="177"/>
                    <a:pt x="165" y="177"/>
                    <a:pt x="165" y="177"/>
                  </a:cubicBezTo>
                  <a:cubicBezTo>
                    <a:pt x="164" y="178"/>
                    <a:pt x="162" y="179"/>
                    <a:pt x="160" y="179"/>
                  </a:cubicBezTo>
                  <a:cubicBezTo>
                    <a:pt x="158" y="179"/>
                    <a:pt x="156" y="178"/>
                    <a:pt x="155" y="177"/>
                  </a:cubicBezTo>
                  <a:cubicBezTo>
                    <a:pt x="148" y="170"/>
                    <a:pt x="148" y="170"/>
                    <a:pt x="148" y="170"/>
                  </a:cubicBezTo>
                  <a:cubicBezTo>
                    <a:pt x="140" y="176"/>
                    <a:pt x="131" y="180"/>
                    <a:pt x="121" y="182"/>
                  </a:cubicBezTo>
                  <a:cubicBezTo>
                    <a:pt x="121" y="191"/>
                    <a:pt x="121" y="191"/>
                    <a:pt x="121" y="191"/>
                  </a:cubicBezTo>
                  <a:cubicBezTo>
                    <a:pt x="121" y="195"/>
                    <a:pt x="118" y="198"/>
                    <a:pt x="114" y="198"/>
                  </a:cubicBezTo>
                  <a:cubicBezTo>
                    <a:pt x="99" y="198"/>
                    <a:pt x="99" y="198"/>
                    <a:pt x="99" y="198"/>
                  </a:cubicBezTo>
                  <a:cubicBezTo>
                    <a:pt x="94" y="198"/>
                    <a:pt x="91" y="195"/>
                    <a:pt x="91" y="191"/>
                  </a:cubicBezTo>
                  <a:cubicBezTo>
                    <a:pt x="91" y="182"/>
                    <a:pt x="91" y="182"/>
                    <a:pt x="91" y="182"/>
                  </a:cubicBezTo>
                  <a:cubicBezTo>
                    <a:pt x="81" y="180"/>
                    <a:pt x="72" y="176"/>
                    <a:pt x="64" y="170"/>
                  </a:cubicBezTo>
                  <a:cubicBezTo>
                    <a:pt x="58" y="177"/>
                    <a:pt x="58" y="177"/>
                    <a:pt x="58" y="177"/>
                  </a:cubicBezTo>
                  <a:cubicBezTo>
                    <a:pt x="56" y="178"/>
                    <a:pt x="54" y="179"/>
                    <a:pt x="52" y="179"/>
                  </a:cubicBezTo>
                  <a:cubicBezTo>
                    <a:pt x="50" y="179"/>
                    <a:pt x="48" y="178"/>
                    <a:pt x="47" y="177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3" y="163"/>
                    <a:pt x="33" y="158"/>
                    <a:pt x="36" y="155"/>
                  </a:cubicBezTo>
                  <a:cubicBezTo>
                    <a:pt x="43" y="149"/>
                    <a:pt x="43" y="149"/>
                    <a:pt x="43" y="149"/>
                  </a:cubicBezTo>
                  <a:cubicBezTo>
                    <a:pt x="38" y="141"/>
                    <a:pt x="34" y="132"/>
                    <a:pt x="32" y="122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18" y="122"/>
                    <a:pt x="15" y="119"/>
                    <a:pt x="15" y="115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5" y="95"/>
                    <a:pt x="18" y="92"/>
                    <a:pt x="22" y="92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4" y="82"/>
                    <a:pt x="38" y="73"/>
                    <a:pt x="43" y="65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33" y="56"/>
                    <a:pt x="33" y="51"/>
                    <a:pt x="36" y="48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8" y="35"/>
                    <a:pt x="50" y="35"/>
                    <a:pt x="52" y="35"/>
                  </a:cubicBezTo>
                  <a:cubicBezTo>
                    <a:pt x="54" y="35"/>
                    <a:pt x="56" y="35"/>
                    <a:pt x="58" y="37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72" y="38"/>
                    <a:pt x="81" y="34"/>
                    <a:pt x="91" y="32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19"/>
                    <a:pt x="94" y="16"/>
                    <a:pt x="99" y="16"/>
                  </a:cubicBezTo>
                  <a:cubicBezTo>
                    <a:pt x="114" y="16"/>
                    <a:pt x="114" y="16"/>
                    <a:pt x="114" y="16"/>
                  </a:cubicBezTo>
                  <a:moveTo>
                    <a:pt x="114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87" y="0"/>
                    <a:pt x="77" y="9"/>
                    <a:pt x="76" y="21"/>
                  </a:cubicBezTo>
                  <a:cubicBezTo>
                    <a:pt x="73" y="22"/>
                    <a:pt x="70" y="23"/>
                    <a:pt x="67" y="25"/>
                  </a:cubicBezTo>
                  <a:cubicBezTo>
                    <a:pt x="63" y="21"/>
                    <a:pt x="58" y="20"/>
                    <a:pt x="52" y="20"/>
                  </a:cubicBezTo>
                  <a:cubicBezTo>
                    <a:pt x="46" y="20"/>
                    <a:pt x="41" y="22"/>
                    <a:pt x="36" y="26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1" y="41"/>
                    <a:pt x="19" y="47"/>
                    <a:pt x="19" y="53"/>
                  </a:cubicBezTo>
                  <a:cubicBezTo>
                    <a:pt x="19" y="58"/>
                    <a:pt x="21" y="64"/>
                    <a:pt x="24" y="68"/>
                  </a:cubicBezTo>
                  <a:cubicBezTo>
                    <a:pt x="23" y="71"/>
                    <a:pt x="21" y="74"/>
                    <a:pt x="20" y="77"/>
                  </a:cubicBezTo>
                  <a:cubicBezTo>
                    <a:pt x="9" y="78"/>
                    <a:pt x="0" y="88"/>
                    <a:pt x="0" y="99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26"/>
                    <a:pt x="9" y="136"/>
                    <a:pt x="20" y="137"/>
                  </a:cubicBezTo>
                  <a:cubicBezTo>
                    <a:pt x="21" y="140"/>
                    <a:pt x="23" y="143"/>
                    <a:pt x="24" y="146"/>
                  </a:cubicBezTo>
                  <a:cubicBezTo>
                    <a:pt x="21" y="150"/>
                    <a:pt x="19" y="155"/>
                    <a:pt x="19" y="161"/>
                  </a:cubicBezTo>
                  <a:cubicBezTo>
                    <a:pt x="19" y="167"/>
                    <a:pt x="21" y="173"/>
                    <a:pt x="25" y="177"/>
                  </a:cubicBezTo>
                  <a:cubicBezTo>
                    <a:pt x="36" y="188"/>
                    <a:pt x="36" y="188"/>
                    <a:pt x="36" y="188"/>
                  </a:cubicBezTo>
                  <a:cubicBezTo>
                    <a:pt x="41" y="192"/>
                    <a:pt x="46" y="194"/>
                    <a:pt x="52" y="194"/>
                  </a:cubicBezTo>
                  <a:cubicBezTo>
                    <a:pt x="58" y="194"/>
                    <a:pt x="63" y="193"/>
                    <a:pt x="67" y="189"/>
                  </a:cubicBezTo>
                  <a:cubicBezTo>
                    <a:pt x="70" y="191"/>
                    <a:pt x="73" y="192"/>
                    <a:pt x="76" y="193"/>
                  </a:cubicBezTo>
                  <a:cubicBezTo>
                    <a:pt x="77" y="205"/>
                    <a:pt x="87" y="213"/>
                    <a:pt x="99" y="213"/>
                  </a:cubicBezTo>
                  <a:cubicBezTo>
                    <a:pt x="114" y="213"/>
                    <a:pt x="114" y="213"/>
                    <a:pt x="114" y="213"/>
                  </a:cubicBezTo>
                  <a:cubicBezTo>
                    <a:pt x="126" y="213"/>
                    <a:pt x="135" y="205"/>
                    <a:pt x="137" y="193"/>
                  </a:cubicBezTo>
                  <a:cubicBezTo>
                    <a:pt x="140" y="192"/>
                    <a:pt x="143" y="191"/>
                    <a:pt x="146" y="189"/>
                  </a:cubicBezTo>
                  <a:cubicBezTo>
                    <a:pt x="150" y="193"/>
                    <a:pt x="155" y="194"/>
                    <a:pt x="160" y="194"/>
                  </a:cubicBezTo>
                  <a:cubicBezTo>
                    <a:pt x="166" y="194"/>
                    <a:pt x="172" y="192"/>
                    <a:pt x="176" y="188"/>
                  </a:cubicBezTo>
                  <a:cubicBezTo>
                    <a:pt x="187" y="177"/>
                    <a:pt x="187" y="177"/>
                    <a:pt x="187" y="177"/>
                  </a:cubicBezTo>
                  <a:cubicBezTo>
                    <a:pt x="191" y="173"/>
                    <a:pt x="194" y="167"/>
                    <a:pt x="194" y="161"/>
                  </a:cubicBezTo>
                  <a:cubicBezTo>
                    <a:pt x="194" y="155"/>
                    <a:pt x="192" y="150"/>
                    <a:pt x="188" y="146"/>
                  </a:cubicBezTo>
                  <a:cubicBezTo>
                    <a:pt x="190" y="143"/>
                    <a:pt x="191" y="140"/>
                    <a:pt x="192" y="137"/>
                  </a:cubicBezTo>
                  <a:cubicBezTo>
                    <a:pt x="204" y="136"/>
                    <a:pt x="213" y="126"/>
                    <a:pt x="213" y="115"/>
                  </a:cubicBezTo>
                  <a:cubicBezTo>
                    <a:pt x="213" y="99"/>
                    <a:pt x="213" y="99"/>
                    <a:pt x="213" y="99"/>
                  </a:cubicBezTo>
                  <a:cubicBezTo>
                    <a:pt x="213" y="88"/>
                    <a:pt x="204" y="78"/>
                    <a:pt x="192" y="77"/>
                  </a:cubicBezTo>
                  <a:cubicBezTo>
                    <a:pt x="191" y="74"/>
                    <a:pt x="190" y="71"/>
                    <a:pt x="188" y="68"/>
                  </a:cubicBezTo>
                  <a:cubicBezTo>
                    <a:pt x="192" y="64"/>
                    <a:pt x="194" y="58"/>
                    <a:pt x="194" y="53"/>
                  </a:cubicBezTo>
                  <a:cubicBezTo>
                    <a:pt x="194" y="47"/>
                    <a:pt x="191" y="41"/>
                    <a:pt x="187" y="37"/>
                  </a:cubicBezTo>
                  <a:cubicBezTo>
                    <a:pt x="176" y="26"/>
                    <a:pt x="176" y="26"/>
                    <a:pt x="176" y="26"/>
                  </a:cubicBezTo>
                  <a:cubicBezTo>
                    <a:pt x="172" y="22"/>
                    <a:pt x="166" y="20"/>
                    <a:pt x="160" y="20"/>
                  </a:cubicBezTo>
                  <a:cubicBezTo>
                    <a:pt x="155" y="20"/>
                    <a:pt x="150" y="21"/>
                    <a:pt x="146" y="25"/>
                  </a:cubicBezTo>
                  <a:cubicBezTo>
                    <a:pt x="143" y="23"/>
                    <a:pt x="140" y="22"/>
                    <a:pt x="137" y="21"/>
                  </a:cubicBezTo>
                  <a:cubicBezTo>
                    <a:pt x="135" y="9"/>
                    <a:pt x="126" y="0"/>
                    <a:pt x="1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8467726" y="5132388"/>
              <a:ext cx="87313" cy="85725"/>
            </a:xfrm>
            <a:custGeom>
              <a:avLst/>
              <a:gdLst>
                <a:gd name="T0" fmla="*/ 49 w 99"/>
                <a:gd name="T1" fmla="*/ 99 h 99"/>
                <a:gd name="T2" fmla="*/ 0 w 99"/>
                <a:gd name="T3" fmla="*/ 50 h 99"/>
                <a:gd name="T4" fmla="*/ 49 w 99"/>
                <a:gd name="T5" fmla="*/ 0 h 99"/>
                <a:gd name="T6" fmla="*/ 99 w 99"/>
                <a:gd name="T7" fmla="*/ 50 h 99"/>
                <a:gd name="T8" fmla="*/ 49 w 99"/>
                <a:gd name="T9" fmla="*/ 99 h 99"/>
                <a:gd name="T10" fmla="*/ 49 w 99"/>
                <a:gd name="T11" fmla="*/ 8 h 99"/>
                <a:gd name="T12" fmla="*/ 7 w 99"/>
                <a:gd name="T13" fmla="*/ 50 h 99"/>
                <a:gd name="T14" fmla="*/ 49 w 99"/>
                <a:gd name="T15" fmla="*/ 92 h 99"/>
                <a:gd name="T16" fmla="*/ 91 w 99"/>
                <a:gd name="T17" fmla="*/ 50 h 99"/>
                <a:gd name="T18" fmla="*/ 49 w 99"/>
                <a:gd name="T19" fmla="*/ 8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99">
                  <a:moveTo>
                    <a:pt x="49" y="99"/>
                  </a:moveTo>
                  <a:cubicBezTo>
                    <a:pt x="22" y="99"/>
                    <a:pt x="0" y="77"/>
                    <a:pt x="0" y="50"/>
                  </a:cubicBezTo>
                  <a:cubicBezTo>
                    <a:pt x="0" y="23"/>
                    <a:pt x="22" y="0"/>
                    <a:pt x="49" y="0"/>
                  </a:cubicBezTo>
                  <a:cubicBezTo>
                    <a:pt x="76" y="0"/>
                    <a:pt x="99" y="23"/>
                    <a:pt x="99" y="50"/>
                  </a:cubicBezTo>
                  <a:cubicBezTo>
                    <a:pt x="99" y="77"/>
                    <a:pt x="76" y="99"/>
                    <a:pt x="49" y="99"/>
                  </a:cubicBezTo>
                  <a:close/>
                  <a:moveTo>
                    <a:pt x="49" y="8"/>
                  </a:moveTo>
                  <a:cubicBezTo>
                    <a:pt x="26" y="8"/>
                    <a:pt x="7" y="27"/>
                    <a:pt x="7" y="50"/>
                  </a:cubicBezTo>
                  <a:cubicBezTo>
                    <a:pt x="7" y="73"/>
                    <a:pt x="26" y="92"/>
                    <a:pt x="49" y="92"/>
                  </a:cubicBezTo>
                  <a:cubicBezTo>
                    <a:pt x="72" y="92"/>
                    <a:pt x="91" y="73"/>
                    <a:pt x="91" y="50"/>
                  </a:cubicBezTo>
                  <a:cubicBezTo>
                    <a:pt x="91" y="27"/>
                    <a:pt x="72" y="8"/>
                    <a:pt x="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5" name="Freeform 11"/>
            <p:cNvSpPr>
              <a:spLocks noEditPoints="1"/>
            </p:cNvSpPr>
            <p:nvPr/>
          </p:nvSpPr>
          <p:spPr bwMode="auto">
            <a:xfrm>
              <a:off x="8488363" y="5151438"/>
              <a:ext cx="46038" cy="47625"/>
            </a:xfrm>
            <a:custGeom>
              <a:avLst/>
              <a:gdLst>
                <a:gd name="T0" fmla="*/ 26 w 53"/>
                <a:gd name="T1" fmla="*/ 54 h 54"/>
                <a:gd name="T2" fmla="*/ 0 w 53"/>
                <a:gd name="T3" fmla="*/ 27 h 54"/>
                <a:gd name="T4" fmla="*/ 26 w 53"/>
                <a:gd name="T5" fmla="*/ 0 h 54"/>
                <a:gd name="T6" fmla="*/ 53 w 53"/>
                <a:gd name="T7" fmla="*/ 27 h 54"/>
                <a:gd name="T8" fmla="*/ 26 w 53"/>
                <a:gd name="T9" fmla="*/ 54 h 54"/>
                <a:gd name="T10" fmla="*/ 26 w 53"/>
                <a:gd name="T11" fmla="*/ 8 h 54"/>
                <a:gd name="T12" fmla="*/ 7 w 53"/>
                <a:gd name="T13" fmla="*/ 27 h 54"/>
                <a:gd name="T14" fmla="*/ 26 w 53"/>
                <a:gd name="T15" fmla="*/ 46 h 54"/>
                <a:gd name="T16" fmla="*/ 45 w 53"/>
                <a:gd name="T17" fmla="*/ 27 h 54"/>
                <a:gd name="T18" fmla="*/ 26 w 53"/>
                <a:gd name="T19" fmla="*/ 8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54">
                  <a:moveTo>
                    <a:pt x="26" y="54"/>
                  </a:moveTo>
                  <a:cubicBezTo>
                    <a:pt x="12" y="54"/>
                    <a:pt x="0" y="42"/>
                    <a:pt x="0" y="27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41" y="0"/>
                    <a:pt x="53" y="12"/>
                    <a:pt x="53" y="27"/>
                  </a:cubicBezTo>
                  <a:cubicBezTo>
                    <a:pt x="53" y="42"/>
                    <a:pt x="41" y="54"/>
                    <a:pt x="26" y="54"/>
                  </a:cubicBezTo>
                  <a:close/>
                  <a:moveTo>
                    <a:pt x="26" y="8"/>
                  </a:moveTo>
                  <a:cubicBezTo>
                    <a:pt x="16" y="8"/>
                    <a:pt x="7" y="16"/>
                    <a:pt x="7" y="27"/>
                  </a:cubicBezTo>
                  <a:cubicBezTo>
                    <a:pt x="7" y="37"/>
                    <a:pt x="16" y="46"/>
                    <a:pt x="26" y="46"/>
                  </a:cubicBezTo>
                  <a:cubicBezTo>
                    <a:pt x="37" y="46"/>
                    <a:pt x="45" y="37"/>
                    <a:pt x="45" y="27"/>
                  </a:cubicBezTo>
                  <a:cubicBezTo>
                    <a:pt x="45" y="16"/>
                    <a:pt x="37" y="8"/>
                    <a:pt x="2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grpSp>
        <p:nvGrpSpPr>
          <p:cNvPr id="46" name="Group 332"/>
          <p:cNvGrpSpPr/>
          <p:nvPr/>
        </p:nvGrpSpPr>
        <p:grpSpPr>
          <a:xfrm>
            <a:off x="9385123" y="3781965"/>
            <a:ext cx="384244" cy="448610"/>
            <a:chOff x="3254375" y="804863"/>
            <a:chExt cx="625475" cy="730250"/>
          </a:xfrm>
          <a:solidFill>
            <a:schemeClr val="tx1"/>
          </a:solidFill>
        </p:grpSpPr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3254375" y="1208088"/>
              <a:ext cx="625475" cy="327025"/>
            </a:xfrm>
            <a:custGeom>
              <a:avLst/>
              <a:gdLst>
                <a:gd name="T0" fmla="*/ 124 w 164"/>
                <a:gd name="T1" fmla="*/ 0 h 86"/>
                <a:gd name="T2" fmla="*/ 108 w 164"/>
                <a:gd name="T3" fmla="*/ 0 h 86"/>
                <a:gd name="T4" fmla="*/ 95 w 164"/>
                <a:gd name="T5" fmla="*/ 44 h 86"/>
                <a:gd name="T6" fmla="*/ 84 w 164"/>
                <a:gd name="T7" fmla="*/ 21 h 86"/>
                <a:gd name="T8" fmla="*/ 95 w 164"/>
                <a:gd name="T9" fmla="*/ 8 h 86"/>
                <a:gd name="T10" fmla="*/ 94 w 164"/>
                <a:gd name="T11" fmla="*/ 6 h 86"/>
                <a:gd name="T12" fmla="*/ 81 w 164"/>
                <a:gd name="T13" fmla="*/ 7 h 86"/>
                <a:gd name="T14" fmla="*/ 69 w 164"/>
                <a:gd name="T15" fmla="*/ 6 h 86"/>
                <a:gd name="T16" fmla="*/ 68 w 164"/>
                <a:gd name="T17" fmla="*/ 7 h 86"/>
                <a:gd name="T18" fmla="*/ 80 w 164"/>
                <a:gd name="T19" fmla="*/ 22 h 86"/>
                <a:gd name="T20" fmla="*/ 70 w 164"/>
                <a:gd name="T21" fmla="*/ 45 h 86"/>
                <a:gd name="T22" fmla="*/ 57 w 164"/>
                <a:gd name="T23" fmla="*/ 0 h 86"/>
                <a:gd name="T24" fmla="*/ 40 w 164"/>
                <a:gd name="T25" fmla="*/ 0 h 86"/>
                <a:gd name="T26" fmla="*/ 0 w 164"/>
                <a:gd name="T27" fmla="*/ 40 h 86"/>
                <a:gd name="T28" fmla="*/ 0 w 164"/>
                <a:gd name="T29" fmla="*/ 86 h 86"/>
                <a:gd name="T30" fmla="*/ 164 w 164"/>
                <a:gd name="T31" fmla="*/ 86 h 86"/>
                <a:gd name="T32" fmla="*/ 164 w 164"/>
                <a:gd name="T33" fmla="*/ 40 h 86"/>
                <a:gd name="T34" fmla="*/ 124 w 164"/>
                <a:gd name="T35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4" h="86">
                  <a:moveTo>
                    <a:pt x="124" y="0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84" y="21"/>
                    <a:pt x="84" y="21"/>
                    <a:pt x="84" y="21"/>
                  </a:cubicBezTo>
                  <a:cubicBezTo>
                    <a:pt x="95" y="8"/>
                    <a:pt x="95" y="8"/>
                    <a:pt x="95" y="8"/>
                  </a:cubicBezTo>
                  <a:cubicBezTo>
                    <a:pt x="94" y="6"/>
                    <a:pt x="94" y="6"/>
                    <a:pt x="94" y="6"/>
                  </a:cubicBezTo>
                  <a:cubicBezTo>
                    <a:pt x="90" y="7"/>
                    <a:pt x="86" y="7"/>
                    <a:pt x="81" y="7"/>
                  </a:cubicBezTo>
                  <a:cubicBezTo>
                    <a:pt x="77" y="7"/>
                    <a:pt x="73" y="7"/>
                    <a:pt x="69" y="6"/>
                  </a:cubicBezTo>
                  <a:cubicBezTo>
                    <a:pt x="68" y="7"/>
                    <a:pt x="68" y="7"/>
                    <a:pt x="68" y="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0" y="45"/>
                    <a:pt x="70" y="45"/>
                    <a:pt x="70" y="45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18" y="0"/>
                    <a:pt x="0" y="18"/>
                    <a:pt x="0" y="40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64" y="86"/>
                    <a:pt x="164" y="86"/>
                    <a:pt x="164" y="86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64" y="18"/>
                    <a:pt x="147" y="0"/>
                    <a:pt x="12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8" name="Freeform 31"/>
            <p:cNvSpPr>
              <a:spLocks noEditPoints="1"/>
            </p:cNvSpPr>
            <p:nvPr/>
          </p:nvSpPr>
          <p:spPr bwMode="auto">
            <a:xfrm>
              <a:off x="3379788" y="804863"/>
              <a:ext cx="377825" cy="403225"/>
            </a:xfrm>
            <a:custGeom>
              <a:avLst/>
              <a:gdLst>
                <a:gd name="T0" fmla="*/ 91 w 99"/>
                <a:gd name="T1" fmla="*/ 38 h 106"/>
                <a:gd name="T2" fmla="*/ 49 w 99"/>
                <a:gd name="T3" fmla="*/ 0 h 106"/>
                <a:gd name="T4" fmla="*/ 8 w 99"/>
                <a:gd name="T5" fmla="*/ 38 h 106"/>
                <a:gd name="T6" fmla="*/ 0 w 99"/>
                <a:gd name="T7" fmla="*/ 53 h 106"/>
                <a:gd name="T8" fmla="*/ 11 w 99"/>
                <a:gd name="T9" fmla="*/ 68 h 106"/>
                <a:gd name="T10" fmla="*/ 12 w 99"/>
                <a:gd name="T11" fmla="*/ 68 h 106"/>
                <a:gd name="T12" fmla="*/ 49 w 99"/>
                <a:gd name="T13" fmla="*/ 106 h 106"/>
                <a:gd name="T14" fmla="*/ 87 w 99"/>
                <a:gd name="T15" fmla="*/ 68 h 106"/>
                <a:gd name="T16" fmla="*/ 88 w 99"/>
                <a:gd name="T17" fmla="*/ 68 h 106"/>
                <a:gd name="T18" fmla="*/ 99 w 99"/>
                <a:gd name="T19" fmla="*/ 53 h 106"/>
                <a:gd name="T20" fmla="*/ 91 w 99"/>
                <a:gd name="T21" fmla="*/ 38 h 106"/>
                <a:gd name="T22" fmla="*/ 76 w 99"/>
                <a:gd name="T23" fmla="*/ 44 h 106"/>
                <a:gd name="T24" fmla="*/ 71 w 99"/>
                <a:gd name="T25" fmla="*/ 44 h 106"/>
                <a:gd name="T26" fmla="*/ 71 w 99"/>
                <a:gd name="T27" fmla="*/ 49 h 106"/>
                <a:gd name="T28" fmla="*/ 75 w 99"/>
                <a:gd name="T29" fmla="*/ 51 h 106"/>
                <a:gd name="T30" fmla="*/ 76 w 99"/>
                <a:gd name="T31" fmla="*/ 53 h 106"/>
                <a:gd name="T32" fmla="*/ 71 w 99"/>
                <a:gd name="T33" fmla="*/ 62 h 106"/>
                <a:gd name="T34" fmla="*/ 68 w 99"/>
                <a:gd name="T35" fmla="*/ 62 h 106"/>
                <a:gd name="T36" fmla="*/ 65 w 99"/>
                <a:gd name="T37" fmla="*/ 59 h 106"/>
                <a:gd name="T38" fmla="*/ 60 w 99"/>
                <a:gd name="T39" fmla="*/ 63 h 106"/>
                <a:gd name="T40" fmla="*/ 62 w 99"/>
                <a:gd name="T41" fmla="*/ 67 h 106"/>
                <a:gd name="T42" fmla="*/ 61 w 99"/>
                <a:gd name="T43" fmla="*/ 69 h 106"/>
                <a:gd name="T44" fmla="*/ 52 w 99"/>
                <a:gd name="T45" fmla="*/ 72 h 106"/>
                <a:gd name="T46" fmla="*/ 49 w 99"/>
                <a:gd name="T47" fmla="*/ 70 h 106"/>
                <a:gd name="T48" fmla="*/ 49 w 99"/>
                <a:gd name="T49" fmla="*/ 66 h 106"/>
                <a:gd name="T50" fmla="*/ 43 w 99"/>
                <a:gd name="T51" fmla="*/ 65 h 106"/>
                <a:gd name="T52" fmla="*/ 42 w 99"/>
                <a:gd name="T53" fmla="*/ 69 h 106"/>
                <a:gd name="T54" fmla="*/ 40 w 99"/>
                <a:gd name="T55" fmla="*/ 70 h 106"/>
                <a:gd name="T56" fmla="*/ 31 w 99"/>
                <a:gd name="T57" fmla="*/ 65 h 106"/>
                <a:gd name="T58" fmla="*/ 31 w 99"/>
                <a:gd name="T59" fmla="*/ 62 h 106"/>
                <a:gd name="T60" fmla="*/ 34 w 99"/>
                <a:gd name="T61" fmla="*/ 59 h 106"/>
                <a:gd name="T62" fmla="*/ 30 w 99"/>
                <a:gd name="T63" fmla="*/ 55 h 106"/>
                <a:gd name="T64" fmla="*/ 26 w 99"/>
                <a:gd name="T65" fmla="*/ 57 h 106"/>
                <a:gd name="T66" fmla="*/ 24 w 99"/>
                <a:gd name="T67" fmla="*/ 55 h 106"/>
                <a:gd name="T68" fmla="*/ 21 w 99"/>
                <a:gd name="T69" fmla="*/ 46 h 106"/>
                <a:gd name="T70" fmla="*/ 23 w 99"/>
                <a:gd name="T71" fmla="*/ 44 h 106"/>
                <a:gd name="T72" fmla="*/ 27 w 99"/>
                <a:gd name="T73" fmla="*/ 44 h 106"/>
                <a:gd name="T74" fmla="*/ 28 w 99"/>
                <a:gd name="T75" fmla="*/ 38 h 106"/>
                <a:gd name="T76" fmla="*/ 24 w 99"/>
                <a:gd name="T77" fmla="*/ 37 h 106"/>
                <a:gd name="T78" fmla="*/ 23 w 99"/>
                <a:gd name="T79" fmla="*/ 34 h 106"/>
                <a:gd name="T80" fmla="*/ 28 w 99"/>
                <a:gd name="T81" fmla="*/ 26 h 106"/>
                <a:gd name="T82" fmla="*/ 31 w 99"/>
                <a:gd name="T83" fmla="*/ 25 h 106"/>
                <a:gd name="T84" fmla="*/ 34 w 99"/>
                <a:gd name="T85" fmla="*/ 28 h 106"/>
                <a:gd name="T86" fmla="*/ 38 w 99"/>
                <a:gd name="T87" fmla="*/ 25 h 106"/>
                <a:gd name="T88" fmla="*/ 36 w 99"/>
                <a:gd name="T89" fmla="*/ 21 h 106"/>
                <a:gd name="T90" fmla="*/ 37 w 99"/>
                <a:gd name="T91" fmla="*/ 18 h 106"/>
                <a:gd name="T92" fmla="*/ 47 w 99"/>
                <a:gd name="T93" fmla="*/ 16 h 106"/>
                <a:gd name="T94" fmla="*/ 49 w 99"/>
                <a:gd name="T95" fmla="*/ 17 h 106"/>
                <a:gd name="T96" fmla="*/ 49 w 99"/>
                <a:gd name="T97" fmla="*/ 22 h 106"/>
                <a:gd name="T98" fmla="*/ 55 w 99"/>
                <a:gd name="T99" fmla="*/ 22 h 106"/>
                <a:gd name="T100" fmla="*/ 56 w 99"/>
                <a:gd name="T101" fmla="*/ 18 h 106"/>
                <a:gd name="T102" fmla="*/ 59 w 99"/>
                <a:gd name="T103" fmla="*/ 17 h 106"/>
                <a:gd name="T104" fmla="*/ 67 w 99"/>
                <a:gd name="T105" fmla="*/ 22 h 106"/>
                <a:gd name="T106" fmla="*/ 68 w 99"/>
                <a:gd name="T107" fmla="*/ 25 h 106"/>
                <a:gd name="T108" fmla="*/ 65 w 99"/>
                <a:gd name="T109" fmla="*/ 28 h 106"/>
                <a:gd name="T110" fmla="*/ 68 w 99"/>
                <a:gd name="T111" fmla="*/ 33 h 106"/>
                <a:gd name="T112" fmla="*/ 72 w 99"/>
                <a:gd name="T113" fmla="*/ 31 h 106"/>
                <a:gd name="T114" fmla="*/ 75 w 99"/>
                <a:gd name="T115" fmla="*/ 32 h 106"/>
                <a:gd name="T116" fmla="*/ 77 w 99"/>
                <a:gd name="T117" fmla="*/ 41 h 106"/>
                <a:gd name="T118" fmla="*/ 76 w 99"/>
                <a:gd name="T119" fmla="*/ 44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9" h="106">
                  <a:moveTo>
                    <a:pt x="91" y="38"/>
                  </a:moveTo>
                  <a:cubicBezTo>
                    <a:pt x="89" y="12"/>
                    <a:pt x="71" y="0"/>
                    <a:pt x="49" y="0"/>
                  </a:cubicBezTo>
                  <a:cubicBezTo>
                    <a:pt x="27" y="0"/>
                    <a:pt x="10" y="12"/>
                    <a:pt x="8" y="38"/>
                  </a:cubicBezTo>
                  <a:cubicBezTo>
                    <a:pt x="3" y="40"/>
                    <a:pt x="0" y="46"/>
                    <a:pt x="0" y="53"/>
                  </a:cubicBezTo>
                  <a:cubicBezTo>
                    <a:pt x="0" y="61"/>
                    <a:pt x="5" y="68"/>
                    <a:pt x="11" y="68"/>
                  </a:cubicBezTo>
                  <a:cubicBezTo>
                    <a:pt x="11" y="68"/>
                    <a:pt x="12" y="68"/>
                    <a:pt x="12" y="68"/>
                  </a:cubicBezTo>
                  <a:cubicBezTo>
                    <a:pt x="19" y="88"/>
                    <a:pt x="33" y="106"/>
                    <a:pt x="49" y="106"/>
                  </a:cubicBezTo>
                  <a:cubicBezTo>
                    <a:pt x="66" y="106"/>
                    <a:pt x="80" y="88"/>
                    <a:pt x="87" y="68"/>
                  </a:cubicBezTo>
                  <a:cubicBezTo>
                    <a:pt x="87" y="68"/>
                    <a:pt x="87" y="68"/>
                    <a:pt x="88" y="68"/>
                  </a:cubicBezTo>
                  <a:cubicBezTo>
                    <a:pt x="94" y="68"/>
                    <a:pt x="99" y="61"/>
                    <a:pt x="99" y="53"/>
                  </a:cubicBezTo>
                  <a:cubicBezTo>
                    <a:pt x="99" y="46"/>
                    <a:pt x="95" y="40"/>
                    <a:pt x="91" y="38"/>
                  </a:cubicBezTo>
                  <a:close/>
                  <a:moveTo>
                    <a:pt x="76" y="44"/>
                  </a:moveTo>
                  <a:cubicBezTo>
                    <a:pt x="71" y="44"/>
                    <a:pt x="71" y="44"/>
                    <a:pt x="71" y="44"/>
                  </a:cubicBezTo>
                  <a:cubicBezTo>
                    <a:pt x="71" y="46"/>
                    <a:pt x="71" y="48"/>
                    <a:pt x="71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6" y="52"/>
                    <a:pt x="76" y="53"/>
                  </a:cubicBezTo>
                  <a:cubicBezTo>
                    <a:pt x="74" y="56"/>
                    <a:pt x="73" y="59"/>
                    <a:pt x="71" y="62"/>
                  </a:cubicBezTo>
                  <a:cubicBezTo>
                    <a:pt x="70" y="63"/>
                    <a:pt x="69" y="63"/>
                    <a:pt x="68" y="62"/>
                  </a:cubicBezTo>
                  <a:cubicBezTo>
                    <a:pt x="65" y="59"/>
                    <a:pt x="65" y="59"/>
                    <a:pt x="65" y="59"/>
                  </a:cubicBezTo>
                  <a:cubicBezTo>
                    <a:pt x="64" y="61"/>
                    <a:pt x="62" y="62"/>
                    <a:pt x="60" y="63"/>
                  </a:cubicBezTo>
                  <a:cubicBezTo>
                    <a:pt x="62" y="67"/>
                    <a:pt x="62" y="67"/>
                    <a:pt x="62" y="67"/>
                  </a:cubicBezTo>
                  <a:cubicBezTo>
                    <a:pt x="63" y="67"/>
                    <a:pt x="62" y="69"/>
                    <a:pt x="61" y="69"/>
                  </a:cubicBezTo>
                  <a:cubicBezTo>
                    <a:pt x="58" y="71"/>
                    <a:pt x="55" y="71"/>
                    <a:pt x="52" y="72"/>
                  </a:cubicBezTo>
                  <a:cubicBezTo>
                    <a:pt x="50" y="72"/>
                    <a:pt x="49" y="71"/>
                    <a:pt x="49" y="70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6"/>
                    <a:pt x="45" y="66"/>
                    <a:pt x="43" y="65"/>
                  </a:cubicBezTo>
                  <a:cubicBezTo>
                    <a:pt x="42" y="69"/>
                    <a:pt x="42" y="69"/>
                    <a:pt x="42" y="69"/>
                  </a:cubicBezTo>
                  <a:cubicBezTo>
                    <a:pt x="42" y="70"/>
                    <a:pt x="41" y="71"/>
                    <a:pt x="40" y="70"/>
                  </a:cubicBezTo>
                  <a:cubicBezTo>
                    <a:pt x="37" y="69"/>
                    <a:pt x="34" y="67"/>
                    <a:pt x="31" y="65"/>
                  </a:cubicBezTo>
                  <a:cubicBezTo>
                    <a:pt x="30" y="64"/>
                    <a:pt x="30" y="63"/>
                    <a:pt x="31" y="62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2" y="58"/>
                    <a:pt x="31" y="56"/>
                    <a:pt x="30" y="55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4" y="57"/>
                    <a:pt x="24" y="55"/>
                  </a:cubicBezTo>
                  <a:cubicBezTo>
                    <a:pt x="22" y="53"/>
                    <a:pt x="22" y="49"/>
                    <a:pt x="21" y="46"/>
                  </a:cubicBezTo>
                  <a:cubicBezTo>
                    <a:pt x="21" y="45"/>
                    <a:pt x="22" y="44"/>
                    <a:pt x="23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2"/>
                    <a:pt x="27" y="40"/>
                    <a:pt x="28" y="38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3" y="37"/>
                    <a:pt x="22" y="35"/>
                    <a:pt x="23" y="34"/>
                  </a:cubicBezTo>
                  <a:cubicBezTo>
                    <a:pt x="24" y="31"/>
                    <a:pt x="26" y="28"/>
                    <a:pt x="28" y="26"/>
                  </a:cubicBezTo>
                  <a:cubicBezTo>
                    <a:pt x="29" y="25"/>
                    <a:pt x="30" y="24"/>
                    <a:pt x="31" y="25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5" y="27"/>
                    <a:pt x="36" y="25"/>
                    <a:pt x="38" y="25"/>
                  </a:cubicBezTo>
                  <a:cubicBezTo>
                    <a:pt x="36" y="21"/>
                    <a:pt x="36" y="21"/>
                    <a:pt x="36" y="21"/>
                  </a:cubicBezTo>
                  <a:cubicBezTo>
                    <a:pt x="36" y="20"/>
                    <a:pt x="36" y="19"/>
                    <a:pt x="37" y="18"/>
                  </a:cubicBezTo>
                  <a:cubicBezTo>
                    <a:pt x="40" y="17"/>
                    <a:pt x="44" y="16"/>
                    <a:pt x="47" y="16"/>
                  </a:cubicBezTo>
                  <a:cubicBezTo>
                    <a:pt x="48" y="16"/>
                    <a:pt x="49" y="16"/>
                    <a:pt x="49" y="17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1" y="22"/>
                    <a:pt x="53" y="22"/>
                    <a:pt x="55" y="22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7"/>
                    <a:pt x="58" y="17"/>
                    <a:pt x="59" y="17"/>
                  </a:cubicBezTo>
                  <a:cubicBezTo>
                    <a:pt x="62" y="19"/>
                    <a:pt x="65" y="20"/>
                    <a:pt x="67" y="22"/>
                  </a:cubicBezTo>
                  <a:cubicBezTo>
                    <a:pt x="68" y="23"/>
                    <a:pt x="69" y="24"/>
                    <a:pt x="68" y="25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6" y="29"/>
                    <a:pt x="67" y="31"/>
                    <a:pt x="68" y="33"/>
                  </a:cubicBezTo>
                  <a:cubicBezTo>
                    <a:pt x="72" y="31"/>
                    <a:pt x="72" y="31"/>
                    <a:pt x="72" y="31"/>
                  </a:cubicBezTo>
                  <a:cubicBezTo>
                    <a:pt x="73" y="30"/>
                    <a:pt x="74" y="31"/>
                    <a:pt x="75" y="32"/>
                  </a:cubicBezTo>
                  <a:cubicBezTo>
                    <a:pt x="76" y="35"/>
                    <a:pt x="77" y="38"/>
                    <a:pt x="77" y="41"/>
                  </a:cubicBezTo>
                  <a:cubicBezTo>
                    <a:pt x="77" y="43"/>
                    <a:pt x="77" y="44"/>
                    <a:pt x="76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  <p:sp>
          <p:nvSpPr>
            <p:cNvPr id="49" name="Oval 32"/>
            <p:cNvSpPr>
              <a:spLocks noChangeArrowheads="1"/>
            </p:cNvSpPr>
            <p:nvPr/>
          </p:nvSpPr>
          <p:spPr bwMode="auto">
            <a:xfrm>
              <a:off x="3521075" y="927101"/>
              <a:ext cx="92075" cy="9207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/>
            </a:p>
          </p:txBody>
        </p:sp>
      </p:grpSp>
      <p:cxnSp>
        <p:nvCxnSpPr>
          <p:cNvPr id="50" name="Straight Connector 81">
            <a:extLst>
              <a:ext uri="{FF2B5EF4-FFF2-40B4-BE49-F238E27FC236}">
                <a16:creationId xmlns:a16="http://schemas.microsoft.com/office/drawing/2014/main" id="{34DB99E4-C102-43FE-9240-F8864F9D69F0}"/>
              </a:ext>
            </a:extLst>
          </p:cNvPr>
          <p:cNvCxnSpPr>
            <a:cxnSpLocks/>
          </p:cNvCxnSpPr>
          <p:nvPr/>
        </p:nvCxnSpPr>
        <p:spPr>
          <a:xfrm>
            <a:off x="2020609" y="5829909"/>
            <a:ext cx="92891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119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57C6A7A-AE19-41F9-AB1B-5D5BCAF9FA03}"/>
              </a:ext>
            </a:extLst>
          </p:cNvPr>
          <p:cNvSpPr/>
          <p:nvPr/>
        </p:nvSpPr>
        <p:spPr>
          <a:xfrm>
            <a:off x="9288578" y="3443494"/>
            <a:ext cx="1872343" cy="4571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1BE3116-1373-4CC6-AA01-E133CAE47499}"/>
              </a:ext>
            </a:extLst>
          </p:cNvPr>
          <p:cNvSpPr/>
          <p:nvPr/>
        </p:nvSpPr>
        <p:spPr>
          <a:xfrm flipV="1">
            <a:off x="7780485" y="3378472"/>
            <a:ext cx="2108408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E701A39-BC0F-4612-A61C-FD30A472B022}"/>
              </a:ext>
            </a:extLst>
          </p:cNvPr>
          <p:cNvSpPr txBox="1"/>
          <p:nvPr/>
        </p:nvSpPr>
        <p:spPr>
          <a:xfrm>
            <a:off x="7648853" y="1177773"/>
            <a:ext cx="276870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100" dirty="0" smtClean="0">
                <a:solidFill>
                  <a:srgbClr val="FF99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RICORSI ACCOLTI</a:t>
            </a:r>
            <a:endParaRPr lang="en-US" sz="2200" spc="100" dirty="0">
              <a:solidFill>
                <a:srgbClr val="FF9900"/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CDC3098-C7B5-42BA-86A2-F607DF7D9493}"/>
              </a:ext>
            </a:extLst>
          </p:cNvPr>
          <p:cNvSpPr txBox="1"/>
          <p:nvPr/>
        </p:nvSpPr>
        <p:spPr>
          <a:xfrm>
            <a:off x="11348361" y="1159326"/>
            <a:ext cx="892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pc="2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60%</a:t>
            </a:r>
            <a:endParaRPr lang="en-US" sz="2400" b="1" spc="200" dirty="0">
              <a:latin typeface="Century Gothic" panose="020B0502020202020204" pitchFamily="34" charset="0"/>
              <a:cs typeface="Poppins" panose="000005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995112C-A9EB-46BA-A283-558477BEC0E7}"/>
              </a:ext>
            </a:extLst>
          </p:cNvPr>
          <p:cNvSpPr txBox="1"/>
          <p:nvPr/>
        </p:nvSpPr>
        <p:spPr>
          <a:xfrm>
            <a:off x="7632523" y="2551069"/>
            <a:ext cx="37273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100" dirty="0" smtClean="0">
                <a:solidFill>
                  <a:srgbClr val="FF99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RICORSI CESSATI PER </a:t>
            </a:r>
          </a:p>
          <a:p>
            <a:r>
              <a:rPr lang="en-US" sz="2200" spc="100" dirty="0" smtClean="0">
                <a:solidFill>
                  <a:srgbClr val="FF99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ACCORDO TRA LE PARTI</a:t>
            </a:r>
            <a:endParaRPr lang="en-US" sz="2200" spc="100" dirty="0">
              <a:solidFill>
                <a:srgbClr val="FF9900"/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020F604-A5EA-499E-8A3B-77DB0C4520BB}"/>
              </a:ext>
            </a:extLst>
          </p:cNvPr>
          <p:cNvSpPr txBox="1"/>
          <p:nvPr/>
        </p:nvSpPr>
        <p:spPr>
          <a:xfrm>
            <a:off x="11355636" y="2496133"/>
            <a:ext cx="8723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b="1" spc="2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15%</a:t>
            </a:r>
            <a:endParaRPr lang="en-US" sz="2400" b="1" spc="200" dirty="0">
              <a:latin typeface="Century Gothic" panose="020B0502020202020204" pitchFamily="34" charset="0"/>
              <a:cs typeface="Poppins" panose="000005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33BE5A6-8220-4BBD-8631-56C47DF58EEA}"/>
              </a:ext>
            </a:extLst>
          </p:cNvPr>
          <p:cNvSpPr/>
          <p:nvPr/>
        </p:nvSpPr>
        <p:spPr>
          <a:xfrm>
            <a:off x="9279664" y="4848919"/>
            <a:ext cx="1881257" cy="483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1FCB43-90E5-4612-BDB8-DE49F7C0B728}"/>
              </a:ext>
            </a:extLst>
          </p:cNvPr>
          <p:cNvSpPr/>
          <p:nvPr/>
        </p:nvSpPr>
        <p:spPr>
          <a:xfrm>
            <a:off x="7829469" y="4783601"/>
            <a:ext cx="1928791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131F52-24AD-4324-92D2-4E38DDA737DB}"/>
              </a:ext>
            </a:extLst>
          </p:cNvPr>
          <p:cNvSpPr txBox="1"/>
          <p:nvPr/>
        </p:nvSpPr>
        <p:spPr>
          <a:xfrm>
            <a:off x="7695881" y="4284804"/>
            <a:ext cx="26420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spc="100" dirty="0" smtClean="0">
                <a:solidFill>
                  <a:srgbClr val="FF9900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RICORSI RESPINTI</a:t>
            </a:r>
            <a:endParaRPr lang="en-US" sz="2200" spc="100" dirty="0">
              <a:solidFill>
                <a:srgbClr val="FF9900"/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4BC53F1-7129-40DB-B2B7-6529AD5BDDE4}"/>
              </a:ext>
            </a:extLst>
          </p:cNvPr>
          <p:cNvSpPr txBox="1"/>
          <p:nvPr/>
        </p:nvSpPr>
        <p:spPr>
          <a:xfrm>
            <a:off x="11273991" y="4310744"/>
            <a:ext cx="950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spc="200" dirty="0" smtClean="0">
                <a:latin typeface="Century Gothic" panose="020B0502020202020204" pitchFamily="34" charset="0"/>
                <a:cs typeface="Poppins" panose="00000500000000000000" pitchFamily="2" charset="0"/>
              </a:rPr>
              <a:t>25%</a:t>
            </a:r>
            <a:endParaRPr lang="en-US" sz="2400" b="1" spc="200" dirty="0">
              <a:latin typeface="Century Gothic" panose="020B0502020202020204" pitchFamily="34" charset="0"/>
              <a:cs typeface="Poppins" panose="00000500000000000000" pitchFamily="2" charset="0"/>
            </a:endParaRP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7AE26BA6-6423-4DFA-A922-F977DA71D402}"/>
              </a:ext>
            </a:extLst>
          </p:cNvPr>
          <p:cNvSpPr txBox="1"/>
          <p:nvPr/>
        </p:nvSpPr>
        <p:spPr>
          <a:xfrm>
            <a:off x="685800" y="3252320"/>
            <a:ext cx="6319157" cy="2428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Nel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III°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trimestre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2020, </a:t>
            </a:r>
            <a:r>
              <a:rPr lang="en-US" sz="2400" b="1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durata</a:t>
            </a:r>
            <a:r>
              <a:rPr lang="en-US" sz="240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 media di </a:t>
            </a:r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105 </a:t>
            </a:r>
            <a:r>
              <a:rPr lang="en-US" sz="2400" b="1" dirty="0" err="1" smtClean="0">
                <a:solidFill>
                  <a:schemeClr val="accent2"/>
                </a:solidFill>
                <a:latin typeface="Century Gothic" panose="020B0502020202020204" pitchFamily="34" charset="0"/>
              </a:rPr>
              <a:t>giorni</a:t>
            </a:r>
            <a:r>
              <a:rPr lang="en-US" sz="2400" b="1" dirty="0" smtClean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al </a:t>
            </a:r>
            <a:r>
              <a:rPr lang="en-US" sz="24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netto</a:t>
            </a:r>
            <a:r>
              <a:rPr lang="en-U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delle</a:t>
            </a:r>
            <a:r>
              <a:rPr lang="en-U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sospensioni</a:t>
            </a:r>
            <a:r>
              <a:rPr lang="en-U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dei</a:t>
            </a:r>
            <a:r>
              <a:rPr lang="en-U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termini (</a:t>
            </a: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205 </a:t>
            </a:r>
            <a:r>
              <a:rPr lang="en-US" sz="24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nel</a:t>
            </a: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 III° </a:t>
            </a:r>
            <a:r>
              <a:rPr lang="en-US" sz="2400" dirty="0" err="1" smtClean="0">
                <a:solidFill>
                  <a:schemeClr val="accent1"/>
                </a:solidFill>
                <a:latin typeface="Century Gothic" panose="020B0502020202020204" pitchFamily="34" charset="0"/>
              </a:rPr>
              <a:t>trimestre</a:t>
            </a:r>
            <a:r>
              <a:rPr lang="en-US" sz="2400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en-US" sz="2400" dirty="0">
                <a:solidFill>
                  <a:schemeClr val="accent1"/>
                </a:solidFill>
                <a:latin typeface="Century Gothic" panose="020B0502020202020204" pitchFamily="34" charset="0"/>
              </a:rPr>
              <a:t>2019</a:t>
            </a:r>
            <a:r>
              <a:rPr lang="en-US" sz="2200" spc="2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2200" spc="200" dirty="0">
              <a:solidFill>
                <a:schemeClr val="accent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spc="200" dirty="0" smtClean="0">
              <a:solidFill>
                <a:schemeClr val="accent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  <a:p>
            <a:pPr marL="342900" indent="-3429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200" spc="200" dirty="0">
              <a:solidFill>
                <a:schemeClr val="accent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7800826" y="1793532"/>
            <a:ext cx="2109399" cy="45719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8661" y="1854487"/>
            <a:ext cx="1871634" cy="52674"/>
          </a:xfrm>
          <a:prstGeom prst="rect">
            <a:avLst/>
          </a:prstGeom>
        </p:spPr>
      </p:pic>
      <p:sp>
        <p:nvSpPr>
          <p:cNvPr id="23" name="Rettangolo 22"/>
          <p:cNvSpPr/>
          <p:nvPr/>
        </p:nvSpPr>
        <p:spPr>
          <a:xfrm>
            <a:off x="849086" y="1191982"/>
            <a:ext cx="5796647" cy="83276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it-IT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it-IT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it-IT" sz="24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endParaRPr lang="it-IT" sz="2400" b="1" dirty="0" smtClean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it-IT" sz="24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Nei primi nove mesi del 2020 oltre </a:t>
            </a:r>
            <a:r>
              <a:rPr lang="en-US" sz="2400" b="1" spc="200" dirty="0" smtClean="0">
                <a:solidFill>
                  <a:schemeClr val="accent1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19.000 </a:t>
            </a:r>
            <a:r>
              <a:rPr lang="en-US" sz="24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ricorsi</a:t>
            </a:r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decisi</a:t>
            </a:r>
            <a:r>
              <a:rPr lang="en-US" sz="2400" b="1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</a:p>
          <a:p>
            <a:pPr algn="ctr"/>
            <a:endParaRPr lang="en-US" sz="2400" b="1" spc="200" dirty="0">
              <a:solidFill>
                <a:schemeClr val="accent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  <a:p>
            <a:pPr algn="ctr"/>
            <a:endParaRPr lang="en-US" sz="2400" b="1" spc="200" dirty="0" smtClean="0">
              <a:solidFill>
                <a:schemeClr val="accent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  <a:p>
            <a:pPr algn="ctr"/>
            <a:endParaRPr lang="en-US" sz="2000" b="1" spc="200" dirty="0">
              <a:solidFill>
                <a:schemeClr val="accent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  <a:p>
            <a:pPr algn="ctr"/>
            <a:endParaRPr lang="en-US" sz="2000" b="1" spc="200" dirty="0" smtClean="0">
              <a:solidFill>
                <a:schemeClr val="accent1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  <a:p>
            <a:pPr algn="ctr"/>
            <a:r>
              <a:rPr lang="it-IT" sz="2000" b="1" dirty="0" smtClean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endParaRPr lang="it-IT" sz="200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" name="Immagine 3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2541738" y="2308876"/>
            <a:ext cx="2863020" cy="100671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1738" y="4681290"/>
            <a:ext cx="2732389" cy="1193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932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695400" y="12701"/>
            <a:ext cx="1022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it-IT" sz="32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Principali novità delle nuove Disposizioni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" y="-342900"/>
            <a:ext cx="1190352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algn="just"/>
            <a:endParaRPr lang="it-IT" sz="10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it-IT" sz="2800" b="1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si </a:t>
            </a:r>
            <a:r>
              <a:rPr lang="it-IT" sz="2800" b="1" dirty="0">
                <a:solidFill>
                  <a:schemeClr val="bg1"/>
                </a:solidFill>
                <a:cs typeface="Arial" panose="020B0604020202020204" pitchFamily="34" charset="0"/>
              </a:rPr>
              <a:t>applicano esclusivamente ai ricorsi presentati dal 1° ottobre </a:t>
            </a:r>
            <a:r>
              <a:rPr lang="it-IT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2020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EA8B00"/>
                </a:solidFill>
                <a:cs typeface="Arial" panose="020B0604020202020204" pitchFamily="34" charset="0"/>
              </a:rPr>
              <a:t>Competenza per </a:t>
            </a:r>
            <a:r>
              <a:rPr lang="it-IT" sz="2800" b="1" dirty="0">
                <a:solidFill>
                  <a:srgbClr val="EA8B00"/>
                </a:solidFill>
                <a:cs typeface="Arial" panose="020B0604020202020204" pitchFamily="34" charset="0"/>
              </a:rPr>
              <a:t>valore </a:t>
            </a:r>
            <a:r>
              <a:rPr lang="it-IT" sz="2800" b="1" dirty="0" smtClean="0">
                <a:solidFill>
                  <a:srgbClr val="EA8B00"/>
                </a:solidFill>
                <a:cs typeface="Arial" panose="020B0604020202020204" pitchFamily="34" charset="0"/>
              </a:rPr>
              <a:t> (sino a 200.000 </a:t>
            </a:r>
            <a:r>
              <a:rPr lang="it-IT" sz="2800" b="1" dirty="0">
                <a:solidFill>
                  <a:srgbClr val="EA8B00"/>
                </a:solidFill>
                <a:cs typeface="Arial" panose="020B0604020202020204" pitchFamily="34" charset="0"/>
              </a:rPr>
              <a:t>€ per tutti i </a:t>
            </a:r>
            <a:r>
              <a:rPr lang="it-IT" sz="2800" b="1" dirty="0" smtClean="0">
                <a:solidFill>
                  <a:srgbClr val="EA8B00"/>
                </a:solidFill>
                <a:cs typeface="Arial" panose="020B0604020202020204" pitchFamily="34" charset="0"/>
              </a:rPr>
              <a:t>clienti)</a:t>
            </a: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2800" b="1" dirty="0">
              <a:solidFill>
                <a:srgbClr val="EA8B00"/>
              </a:solidFill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solidFill>
                  <a:srgbClr val="EA8B00"/>
                </a:solidFill>
                <a:cs typeface="Arial" panose="020B0604020202020204" pitchFamily="34" charset="0"/>
              </a:rPr>
              <a:t>Competenza </a:t>
            </a:r>
            <a:r>
              <a:rPr lang="it-IT" sz="2800" b="1" dirty="0">
                <a:solidFill>
                  <a:srgbClr val="EA8B00"/>
                </a:solidFill>
                <a:cs typeface="Arial" panose="020B0604020202020204" pitchFamily="34" charset="0"/>
              </a:rPr>
              <a:t>temporale </a:t>
            </a:r>
            <a:r>
              <a:rPr lang="it-IT" sz="2800" b="1" dirty="0" smtClean="0">
                <a:solidFill>
                  <a:srgbClr val="EA8B00"/>
                </a:solidFill>
                <a:cs typeface="Arial" panose="020B0604020202020204" pitchFamily="34" charset="0"/>
              </a:rPr>
              <a:t> (fino a sei anni prima del </a:t>
            </a:r>
            <a:r>
              <a:rPr lang="it-IT" sz="2800" b="1" dirty="0">
                <a:solidFill>
                  <a:srgbClr val="EA8B00"/>
                </a:solidFill>
                <a:cs typeface="Arial" panose="020B0604020202020204" pitchFamily="34" charset="0"/>
              </a:rPr>
              <a:t>ricorso + 2 anni di periodo </a:t>
            </a:r>
            <a:r>
              <a:rPr lang="it-IT" sz="2800" b="1" dirty="0" smtClean="0">
                <a:solidFill>
                  <a:srgbClr val="EA8B00"/>
                </a:solidFill>
                <a:cs typeface="Arial" panose="020B0604020202020204" pitchFamily="34" charset="0"/>
              </a:rPr>
              <a:t>transitorio)</a:t>
            </a:r>
            <a:endParaRPr lang="it-IT" sz="2800" b="1" dirty="0">
              <a:solidFill>
                <a:srgbClr val="EA8B00"/>
              </a:solidFill>
              <a:cs typeface="Arial" panose="020B0604020202020204" pitchFamily="34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2800" b="1" dirty="0" smtClean="0">
              <a:solidFill>
                <a:srgbClr val="EA8B00"/>
              </a:solidFill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cs typeface="Arial" panose="020B0604020202020204" pitchFamily="34" charset="0"/>
              </a:rPr>
              <a:t> Nuovi </a:t>
            </a:r>
            <a:r>
              <a:rPr lang="it-IT" sz="2800" b="1" dirty="0">
                <a:cs typeface="Arial" panose="020B0604020202020204" pitchFamily="34" charset="0"/>
              </a:rPr>
              <a:t>poteri </a:t>
            </a:r>
            <a:r>
              <a:rPr lang="it-IT" sz="2800" b="1" dirty="0" smtClean="0">
                <a:cs typeface="Arial" panose="020B0604020202020204" pitchFamily="34" charset="0"/>
              </a:rPr>
              <a:t>presidenziali </a:t>
            </a:r>
          </a:p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2800" b="1" dirty="0" smtClean="0"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cs typeface="Arial" panose="020B0604020202020204" pitchFamily="34" charset="0"/>
              </a:rPr>
              <a:t>Compensi </a:t>
            </a:r>
            <a:r>
              <a:rPr lang="it-IT" sz="2800" b="1" dirty="0">
                <a:cs typeface="Arial" panose="020B0604020202020204" pitchFamily="34" charset="0"/>
              </a:rPr>
              <a:t>Collegi (componente </a:t>
            </a:r>
            <a:r>
              <a:rPr lang="it-IT" sz="2800" b="1" dirty="0" smtClean="0">
                <a:cs typeface="Arial" panose="020B0604020202020204" pitchFamily="34" charset="0"/>
              </a:rPr>
              <a:t>variabile)</a:t>
            </a:r>
          </a:p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2800" b="1" dirty="0">
              <a:cs typeface="Arial" panose="020B0604020202020204" pitchFamily="34" charset="0"/>
            </a:endParaRPr>
          </a:p>
          <a:p>
            <a:pPr marL="800100" lvl="1" indent="-3429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2800" b="1" dirty="0" smtClean="0">
                <a:cs typeface="Arial" panose="020B0604020202020204" pitchFamily="34" charset="0"/>
              </a:rPr>
              <a:t>Pubblicazione dell’inadempimento anche sul sito web dell’intermediario </a:t>
            </a:r>
            <a:endParaRPr lang="it-IT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6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C25FCE3-3513-4306-B4E3-9657BF8357C2}"/>
              </a:ext>
            </a:extLst>
          </p:cNvPr>
          <p:cNvSpPr/>
          <p:nvPr/>
        </p:nvSpPr>
        <p:spPr>
          <a:xfrm>
            <a:off x="3869871" y="2351314"/>
            <a:ext cx="4637310" cy="385187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3DC71F-949B-4863-89A4-E1EAC3D055C4}"/>
              </a:ext>
            </a:extLst>
          </p:cNvPr>
          <p:cNvSpPr txBox="1"/>
          <p:nvPr/>
        </p:nvSpPr>
        <p:spPr>
          <a:xfrm>
            <a:off x="4490357" y="3510648"/>
            <a:ext cx="3396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Poppins SemiBold" panose="00000700000000000000" pitchFamily="2" charset="0"/>
              </a:rPr>
              <a:t>AUMENTANO </a:t>
            </a:r>
          </a:p>
          <a:p>
            <a:pPr algn="ctr"/>
            <a:r>
              <a:rPr lang="en-US" sz="2200" b="1" spc="1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Open Sans" panose="020B0606030504020204" pitchFamily="34" charset="0"/>
                <a:cs typeface="Poppins SemiBold" panose="00000700000000000000" pitchFamily="2" charset="0"/>
              </a:rPr>
              <a:t>GLI INADEMPIMENTI</a:t>
            </a:r>
            <a:endParaRPr lang="en-US" sz="2200" b="1" spc="100" dirty="0">
              <a:solidFill>
                <a:schemeClr val="tx1">
                  <a:lumMod val="85000"/>
                  <a:lumOff val="15000"/>
                </a:schemeClr>
              </a:solidFill>
              <a:ea typeface="Open Sans" panose="020B0606030504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49D10DB-B0D7-4417-A472-FD531C57A786}"/>
              </a:ext>
            </a:extLst>
          </p:cNvPr>
          <p:cNvSpPr txBox="1"/>
          <p:nvPr/>
        </p:nvSpPr>
        <p:spPr>
          <a:xfrm>
            <a:off x="4898576" y="4199641"/>
            <a:ext cx="2598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9900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(</a:t>
            </a:r>
            <a:r>
              <a:rPr lang="en-US" sz="2400" b="1" dirty="0" err="1" smtClean="0">
                <a:solidFill>
                  <a:srgbClr val="FF9900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soprattutto</a:t>
            </a:r>
            <a:r>
              <a:rPr lang="en-US" sz="2400" b="1" dirty="0" smtClean="0">
                <a:solidFill>
                  <a:srgbClr val="FF9900"/>
                </a:solidFill>
                <a:ea typeface="Open Sans" panose="020B0606030504020204" pitchFamily="34" charset="0"/>
                <a:cs typeface="Poppins" panose="00000500000000000000" pitchFamily="2" charset="0"/>
              </a:rPr>
              <a:t> CQS)</a:t>
            </a:r>
            <a:endParaRPr lang="en-US" sz="2400" b="1" dirty="0">
              <a:solidFill>
                <a:srgbClr val="FF9900"/>
              </a:solidFill>
              <a:ea typeface="Open Sans" panose="020B0606030504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EFA6D3-CC2C-4088-9965-84C5EAE6EE81}"/>
              </a:ext>
            </a:extLst>
          </p:cNvPr>
          <p:cNvSpPr txBox="1"/>
          <p:nvPr/>
        </p:nvSpPr>
        <p:spPr>
          <a:xfrm>
            <a:off x="4649762" y="5012540"/>
            <a:ext cx="30736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Ricorso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all’AGO</a:t>
            </a:r>
            <a:endParaRPr lang="en-US" b="1" dirty="0" smtClean="0"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posizione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non 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consolidata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dei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giudici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civili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sulla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b="1" dirty="0" err="1" smtClean="0">
                <a:ea typeface="Lato" panose="020F0502020204030203" pitchFamily="34" charset="0"/>
                <a:cs typeface="Lato" panose="020F0502020204030203" pitchFamily="34" charset="0"/>
              </a:rPr>
              <a:t>materia</a:t>
            </a:r>
            <a:r>
              <a:rPr lang="en-US" b="1" dirty="0" smtClean="0">
                <a:ea typeface="Lato" panose="020F0502020204030203" pitchFamily="34" charset="0"/>
                <a:cs typeface="Lato" panose="020F0502020204030203" pitchFamily="34" charset="0"/>
              </a:rPr>
              <a:t>)</a:t>
            </a:r>
            <a:endParaRPr lang="en-US" b="1" dirty="0"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CAB5B6C-BA75-48F8-BB51-B5DCBAD8AE01}"/>
              </a:ext>
            </a:extLst>
          </p:cNvPr>
          <p:cNvSpPr txBox="1"/>
          <p:nvPr/>
        </p:nvSpPr>
        <p:spPr>
          <a:xfrm>
            <a:off x="3508403" y="553074"/>
            <a:ext cx="5175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200" dirty="0" err="1" smtClean="0">
                <a:solidFill>
                  <a:schemeClr val="bg1"/>
                </a:solidFill>
                <a:cs typeface="Poppins SemiBold" panose="00000700000000000000" pitchFamily="2" charset="0"/>
              </a:rPr>
              <a:t>Nel</a:t>
            </a:r>
            <a:r>
              <a:rPr lang="en-US" sz="3600" b="1" spc="2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2020</a:t>
            </a:r>
            <a:endParaRPr lang="en-US" sz="3600" b="1" spc="200" dirty="0">
              <a:solidFill>
                <a:schemeClr val="bg1"/>
              </a:solidFill>
              <a:cs typeface="Poppins SemiBold" panose="00000700000000000000" pitchFamily="2" charset="0"/>
            </a:endParaRP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C4C712D2-5776-44C0-88A0-BAC7392F3E5A}"/>
              </a:ext>
            </a:extLst>
          </p:cNvPr>
          <p:cNvCxnSpPr>
            <a:cxnSpLocks/>
          </p:cNvCxnSpPr>
          <p:nvPr/>
        </p:nvCxnSpPr>
        <p:spPr>
          <a:xfrm>
            <a:off x="5734164" y="1252737"/>
            <a:ext cx="82164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egnaposto immagine 3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1" r="16831"/>
          <a:stretch>
            <a:fillRect/>
          </a:stretch>
        </p:blipFill>
        <p:spPr/>
      </p:pic>
      <p:sp>
        <p:nvSpPr>
          <p:cNvPr id="11" name="Esplosione 1 10"/>
          <p:cNvSpPr/>
          <p:nvPr/>
        </p:nvSpPr>
        <p:spPr>
          <a:xfrm>
            <a:off x="7303838" y="553074"/>
            <a:ext cx="4816928" cy="6419226"/>
          </a:xfrm>
          <a:prstGeom prst="irregularSeal1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MA IL TASSO DI ADESIONE - al netto di CQS e BPF -  RESTA PROSSIMO AL 100% 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744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" r="1256"/>
          <a:stretch>
            <a:fillRect/>
          </a:stretch>
        </p:blipFill>
        <p:spPr/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2742D339-D70C-4E56-8C46-F5B0477871D3}"/>
              </a:ext>
            </a:extLst>
          </p:cNvPr>
          <p:cNvSpPr/>
          <p:nvPr/>
        </p:nvSpPr>
        <p:spPr>
          <a:xfrm>
            <a:off x="301450" y="344653"/>
            <a:ext cx="7798356" cy="6003688"/>
          </a:xfrm>
          <a:prstGeom prst="rect">
            <a:avLst/>
          </a:prstGeom>
          <a:solidFill>
            <a:schemeClr val="bg1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Sviluppo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EAA0918-21A9-4218-B024-E009726D5CE7}"/>
              </a:ext>
            </a:extLst>
          </p:cNvPr>
          <p:cNvSpPr txBox="1"/>
          <p:nvPr/>
        </p:nvSpPr>
        <p:spPr>
          <a:xfrm>
            <a:off x="562708" y="580528"/>
            <a:ext cx="75550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INIZIATIVE IN ATTO PER RAFFORZARE IL SISTEMA</a:t>
            </a:r>
            <a:endParaRPr lang="en-US" sz="2200" b="1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691D3F4-3F23-4B81-8623-02072124CA87}"/>
              </a:ext>
            </a:extLst>
          </p:cNvPr>
          <p:cNvCxnSpPr>
            <a:cxnSpLocks/>
          </p:cNvCxnSpPr>
          <p:nvPr/>
        </p:nvCxnSpPr>
        <p:spPr>
          <a:xfrm>
            <a:off x="3821895" y="1117398"/>
            <a:ext cx="82164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39AEA0B-D2D6-413B-9CB6-456546EFA5CD}"/>
              </a:ext>
            </a:extLst>
          </p:cNvPr>
          <p:cNvSpPr txBox="1"/>
          <p:nvPr/>
        </p:nvSpPr>
        <p:spPr>
          <a:xfrm>
            <a:off x="1726045" y="3526974"/>
            <a:ext cx="2351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PRIMA APPLICAZIONE POTERI PRESIDENZIALI </a:t>
            </a:r>
            <a:endParaRPr lang="en-US" sz="1400" b="1" spc="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BD39D-DCF9-4601-BD7D-8157955D5264}"/>
              </a:ext>
            </a:extLst>
          </p:cNvPr>
          <p:cNvSpPr txBox="1"/>
          <p:nvPr/>
        </p:nvSpPr>
        <p:spPr>
          <a:xfrm>
            <a:off x="1651704" y="4857630"/>
            <a:ext cx="2633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CAMPAGNA DI COMUNICAZIONE ESTERNA</a:t>
            </a:r>
            <a:endParaRPr lang="en-US" sz="1400" b="1" spc="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436333-8F4D-40A1-B081-42D1CD76C209}"/>
              </a:ext>
            </a:extLst>
          </p:cNvPr>
          <p:cNvSpPr txBox="1"/>
          <p:nvPr/>
        </p:nvSpPr>
        <p:spPr>
          <a:xfrm>
            <a:off x="5170219" y="4767672"/>
            <a:ext cx="256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CONFRONTO INTERNO ED ESTERNO AL SISTEMA</a:t>
            </a:r>
            <a:endParaRPr lang="en-US" sz="1400" b="1" spc="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EAB5B8-D2FA-4B07-9CF3-D2A5FE84003D}"/>
              </a:ext>
            </a:extLst>
          </p:cNvPr>
          <p:cNvSpPr txBox="1"/>
          <p:nvPr/>
        </p:nvSpPr>
        <p:spPr>
          <a:xfrm>
            <a:off x="5219313" y="5296396"/>
            <a:ext cx="241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su</a:t>
            </a:r>
            <a:r>
              <a:rPr lang="en-US" dirty="0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specifiche</a:t>
            </a:r>
            <a:r>
              <a:rPr lang="en-US" dirty="0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</a:t>
            </a:r>
            <a:r>
              <a:rPr lang="en-US" dirty="0" err="1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tipologie</a:t>
            </a:r>
            <a:r>
              <a:rPr lang="en-US" dirty="0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di </a:t>
            </a:r>
            <a:r>
              <a:rPr lang="en-US" dirty="0" err="1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contenzioso</a:t>
            </a:r>
            <a:r>
              <a:rPr lang="en-US" dirty="0" smtClean="0">
                <a:solidFill>
                  <a:srgbClr val="FF9900"/>
                </a:solidFill>
                <a:latin typeface="Calibri" panose="020F0502020204030204" pitchFamily="34" charset="0"/>
                <a:ea typeface="Lato" panose="020F0502020204030203" pitchFamily="34" charset="0"/>
                <a:cs typeface="Calibri" panose="020F0502020204030204" pitchFamily="34" charset="0"/>
              </a:rPr>
              <a:t> (CQS e BFP)</a:t>
            </a:r>
            <a:endParaRPr lang="en-US" dirty="0">
              <a:solidFill>
                <a:srgbClr val="FF9900"/>
              </a:solidFill>
              <a:latin typeface="Calibri" panose="020F0502020204030204" pitchFamily="34" charset="0"/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94DA12-03AF-453D-9002-B259FDC73C2B}"/>
              </a:ext>
            </a:extLst>
          </p:cNvPr>
          <p:cNvSpPr txBox="1"/>
          <p:nvPr/>
        </p:nvSpPr>
        <p:spPr>
          <a:xfrm>
            <a:off x="5286331" y="2131235"/>
            <a:ext cx="2277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COORDINAMENTO CON ACF – CONSOB E CON </a:t>
            </a:r>
            <a:r>
              <a:rPr lang="en-US" sz="1400" b="1" spc="5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l’ARBITRO</a:t>
            </a:r>
            <a:r>
              <a:rPr lang="en-US" sz="14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 ASS.VO</a:t>
            </a:r>
            <a:endParaRPr lang="en-US" sz="1400" b="1" spc="5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sp>
        <p:nvSpPr>
          <p:cNvPr id="19" name="Freeform 81">
            <a:extLst>
              <a:ext uri="{FF2B5EF4-FFF2-40B4-BE49-F238E27FC236}">
                <a16:creationId xmlns:a16="http://schemas.microsoft.com/office/drawing/2014/main" id="{840C9E51-B64C-4837-A9CB-5BD825BFDE8F}"/>
              </a:ext>
            </a:extLst>
          </p:cNvPr>
          <p:cNvSpPr>
            <a:spLocks/>
          </p:cNvSpPr>
          <p:nvPr/>
        </p:nvSpPr>
        <p:spPr bwMode="auto">
          <a:xfrm>
            <a:off x="4550427" y="2339230"/>
            <a:ext cx="451679" cy="438555"/>
          </a:xfrm>
          <a:custGeom>
            <a:avLst/>
            <a:gdLst>
              <a:gd name="T0" fmla="*/ 94 w 97"/>
              <a:gd name="T1" fmla="*/ 16 h 94"/>
              <a:gd name="T2" fmla="*/ 81 w 97"/>
              <a:gd name="T3" fmla="*/ 27 h 94"/>
              <a:gd name="T4" fmla="*/ 73 w 97"/>
              <a:gd name="T5" fmla="*/ 12 h 94"/>
              <a:gd name="T6" fmla="*/ 82 w 97"/>
              <a:gd name="T7" fmla="*/ 2 h 94"/>
              <a:gd name="T8" fmla="*/ 77 w 97"/>
              <a:gd name="T9" fmla="*/ 2 h 94"/>
              <a:gd name="T10" fmla="*/ 64 w 97"/>
              <a:gd name="T11" fmla="*/ 5 h 94"/>
              <a:gd name="T12" fmla="*/ 61 w 97"/>
              <a:gd name="T13" fmla="*/ 14 h 94"/>
              <a:gd name="T14" fmla="*/ 63 w 97"/>
              <a:gd name="T15" fmla="*/ 27 h 94"/>
              <a:gd name="T16" fmla="*/ 52 w 97"/>
              <a:gd name="T17" fmla="*/ 42 h 94"/>
              <a:gd name="T18" fmla="*/ 43 w 97"/>
              <a:gd name="T19" fmla="*/ 39 h 94"/>
              <a:gd name="T20" fmla="*/ 35 w 97"/>
              <a:gd name="T21" fmla="*/ 33 h 94"/>
              <a:gd name="T22" fmla="*/ 34 w 97"/>
              <a:gd name="T23" fmla="*/ 31 h 94"/>
              <a:gd name="T24" fmla="*/ 33 w 97"/>
              <a:gd name="T25" fmla="*/ 27 h 94"/>
              <a:gd name="T26" fmla="*/ 31 w 97"/>
              <a:gd name="T27" fmla="*/ 23 h 94"/>
              <a:gd name="T28" fmla="*/ 47 w 97"/>
              <a:gd name="T29" fmla="*/ 17 h 94"/>
              <a:gd name="T30" fmla="*/ 45 w 97"/>
              <a:gd name="T31" fmla="*/ 12 h 94"/>
              <a:gd name="T32" fmla="*/ 44 w 97"/>
              <a:gd name="T33" fmla="*/ 10 h 94"/>
              <a:gd name="T34" fmla="*/ 11 w 97"/>
              <a:gd name="T35" fmla="*/ 23 h 94"/>
              <a:gd name="T36" fmla="*/ 11 w 97"/>
              <a:gd name="T37" fmla="*/ 24 h 94"/>
              <a:gd name="T38" fmla="*/ 9 w 97"/>
              <a:gd name="T39" fmla="*/ 33 h 94"/>
              <a:gd name="T40" fmla="*/ 0 w 97"/>
              <a:gd name="T41" fmla="*/ 38 h 94"/>
              <a:gd name="T42" fmla="*/ 17 w 97"/>
              <a:gd name="T43" fmla="*/ 41 h 94"/>
              <a:gd name="T44" fmla="*/ 16 w 97"/>
              <a:gd name="T45" fmla="*/ 36 h 94"/>
              <a:gd name="T46" fmla="*/ 24 w 97"/>
              <a:gd name="T47" fmla="*/ 37 h 94"/>
              <a:gd name="T48" fmla="*/ 27 w 97"/>
              <a:gd name="T49" fmla="*/ 39 h 94"/>
              <a:gd name="T50" fmla="*/ 29 w 97"/>
              <a:gd name="T51" fmla="*/ 39 h 94"/>
              <a:gd name="T52" fmla="*/ 36 w 97"/>
              <a:gd name="T53" fmla="*/ 49 h 94"/>
              <a:gd name="T54" fmla="*/ 15 w 97"/>
              <a:gd name="T55" fmla="*/ 84 h 94"/>
              <a:gd name="T56" fmla="*/ 23 w 97"/>
              <a:gd name="T57" fmla="*/ 93 h 94"/>
              <a:gd name="T58" fmla="*/ 77 w 97"/>
              <a:gd name="T59" fmla="*/ 89 h 94"/>
              <a:gd name="T60" fmla="*/ 85 w 97"/>
              <a:gd name="T61" fmla="*/ 81 h 94"/>
              <a:gd name="T62" fmla="*/ 59 w 97"/>
              <a:gd name="T63" fmla="*/ 53 h 94"/>
              <a:gd name="T64" fmla="*/ 69 w 97"/>
              <a:gd name="T65" fmla="*/ 42 h 94"/>
              <a:gd name="T66" fmla="*/ 77 w 97"/>
              <a:gd name="T67" fmla="*/ 38 h 94"/>
              <a:gd name="T68" fmla="*/ 96 w 97"/>
              <a:gd name="T69" fmla="*/ 28 h 94"/>
              <a:gd name="T70" fmla="*/ 97 w 97"/>
              <a:gd name="T71" fmla="*/ 1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94">
                <a:moveTo>
                  <a:pt x="96" y="16"/>
                </a:moveTo>
                <a:cubicBezTo>
                  <a:pt x="95" y="16"/>
                  <a:pt x="94" y="16"/>
                  <a:pt x="94" y="16"/>
                </a:cubicBezTo>
                <a:cubicBezTo>
                  <a:pt x="94" y="16"/>
                  <a:pt x="94" y="16"/>
                  <a:pt x="87" y="27"/>
                </a:cubicBezTo>
                <a:cubicBezTo>
                  <a:pt x="87" y="27"/>
                  <a:pt x="87" y="27"/>
                  <a:pt x="81" y="27"/>
                </a:cubicBezTo>
                <a:cubicBezTo>
                  <a:pt x="81" y="27"/>
                  <a:pt x="81" y="27"/>
                  <a:pt x="73" y="19"/>
                </a:cubicBezTo>
                <a:cubicBezTo>
                  <a:pt x="73" y="19"/>
                  <a:pt x="73" y="19"/>
                  <a:pt x="73" y="12"/>
                </a:cubicBezTo>
                <a:cubicBezTo>
                  <a:pt x="73" y="12"/>
                  <a:pt x="73" y="12"/>
                  <a:pt x="83" y="4"/>
                </a:cubicBezTo>
                <a:cubicBezTo>
                  <a:pt x="83" y="3"/>
                  <a:pt x="83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79" y="2"/>
                  <a:pt x="77" y="2"/>
                </a:cubicBezTo>
                <a:cubicBezTo>
                  <a:pt x="77" y="1"/>
                  <a:pt x="76" y="1"/>
                  <a:pt x="75" y="1"/>
                </a:cubicBezTo>
                <a:cubicBezTo>
                  <a:pt x="69" y="0"/>
                  <a:pt x="66" y="3"/>
                  <a:pt x="64" y="5"/>
                </a:cubicBezTo>
                <a:cubicBezTo>
                  <a:pt x="62" y="8"/>
                  <a:pt x="61" y="10"/>
                  <a:pt x="61" y="10"/>
                </a:cubicBezTo>
                <a:cubicBezTo>
                  <a:pt x="61" y="10"/>
                  <a:pt x="61" y="11"/>
                  <a:pt x="61" y="14"/>
                </a:cubicBezTo>
                <a:cubicBezTo>
                  <a:pt x="61" y="18"/>
                  <a:pt x="61" y="23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30"/>
                  <a:pt x="59" y="35"/>
                  <a:pt x="59" y="35"/>
                </a:cubicBezTo>
                <a:cubicBezTo>
                  <a:pt x="59" y="35"/>
                  <a:pt x="59" y="35"/>
                  <a:pt x="52" y="42"/>
                </a:cubicBezTo>
                <a:cubicBezTo>
                  <a:pt x="52" y="42"/>
                  <a:pt x="52" y="42"/>
                  <a:pt x="50" y="45"/>
                </a:cubicBezTo>
                <a:cubicBezTo>
                  <a:pt x="50" y="45"/>
                  <a:pt x="50" y="45"/>
                  <a:pt x="43" y="39"/>
                </a:cubicBezTo>
                <a:cubicBezTo>
                  <a:pt x="43" y="40"/>
                  <a:pt x="42" y="41"/>
                  <a:pt x="42" y="41"/>
                </a:cubicBezTo>
                <a:cubicBezTo>
                  <a:pt x="42" y="41"/>
                  <a:pt x="42" y="41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4" y="31"/>
                </a:cubicBezTo>
                <a:cubicBezTo>
                  <a:pt x="34" y="31"/>
                  <a:pt x="34" y="31"/>
                  <a:pt x="31" y="29"/>
                </a:cubicBezTo>
                <a:cubicBezTo>
                  <a:pt x="31" y="29"/>
                  <a:pt x="31" y="29"/>
                  <a:pt x="33" y="27"/>
                </a:cubicBezTo>
                <a:cubicBezTo>
                  <a:pt x="33" y="27"/>
                  <a:pt x="33" y="27"/>
                  <a:pt x="31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2" y="22"/>
                  <a:pt x="39" y="20"/>
                  <a:pt x="45" y="18"/>
                </a:cubicBezTo>
                <a:cubicBezTo>
                  <a:pt x="45" y="18"/>
                  <a:pt x="45" y="18"/>
                  <a:pt x="47" y="17"/>
                </a:cubicBezTo>
                <a:cubicBezTo>
                  <a:pt x="47" y="17"/>
                  <a:pt x="47" y="17"/>
                  <a:pt x="46" y="15"/>
                </a:cubicBezTo>
                <a:cubicBezTo>
                  <a:pt x="46" y="15"/>
                  <a:pt x="46" y="15"/>
                  <a:pt x="45" y="12"/>
                </a:cubicBezTo>
                <a:cubicBezTo>
                  <a:pt x="45" y="12"/>
                  <a:pt x="45" y="12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10"/>
                  <a:pt x="38" y="10"/>
                  <a:pt x="32" y="11"/>
                </a:cubicBezTo>
                <a:cubicBezTo>
                  <a:pt x="23" y="13"/>
                  <a:pt x="17" y="17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7"/>
                  <a:pt x="11" y="29"/>
                  <a:pt x="11" y="30"/>
                </a:cubicBezTo>
                <a:cubicBezTo>
                  <a:pt x="11" y="31"/>
                  <a:pt x="11" y="33"/>
                  <a:pt x="9" y="33"/>
                </a:cubicBezTo>
                <a:cubicBezTo>
                  <a:pt x="9" y="33"/>
                  <a:pt x="9" y="33"/>
                  <a:pt x="6" y="31"/>
                </a:cubicBezTo>
                <a:cubicBezTo>
                  <a:pt x="6" y="31"/>
                  <a:pt x="6" y="31"/>
                  <a:pt x="0" y="38"/>
                </a:cubicBezTo>
                <a:cubicBezTo>
                  <a:pt x="0" y="38"/>
                  <a:pt x="0" y="38"/>
                  <a:pt x="10" y="48"/>
                </a:cubicBezTo>
                <a:cubicBezTo>
                  <a:pt x="10" y="48"/>
                  <a:pt x="10" y="48"/>
                  <a:pt x="17" y="41"/>
                </a:cubicBezTo>
                <a:cubicBezTo>
                  <a:pt x="17" y="41"/>
                  <a:pt x="17" y="41"/>
                  <a:pt x="13" y="37"/>
                </a:cubicBezTo>
                <a:cubicBezTo>
                  <a:pt x="14" y="37"/>
                  <a:pt x="15" y="37"/>
                  <a:pt x="16" y="36"/>
                </a:cubicBezTo>
                <a:cubicBezTo>
                  <a:pt x="17" y="35"/>
                  <a:pt x="21" y="35"/>
                  <a:pt x="23" y="36"/>
                </a:cubicBezTo>
                <a:cubicBezTo>
                  <a:pt x="23" y="36"/>
                  <a:pt x="23" y="36"/>
                  <a:pt x="24" y="37"/>
                </a:cubicBezTo>
                <a:cubicBezTo>
                  <a:pt x="24" y="37"/>
                  <a:pt x="24" y="37"/>
                  <a:pt x="25" y="36"/>
                </a:cubicBezTo>
                <a:cubicBezTo>
                  <a:pt x="25" y="36"/>
                  <a:pt x="25" y="36"/>
                  <a:pt x="27" y="39"/>
                </a:cubicBezTo>
                <a:cubicBezTo>
                  <a:pt x="27" y="39"/>
                  <a:pt x="27" y="39"/>
                  <a:pt x="29" y="40"/>
                </a:cubicBezTo>
                <a:cubicBezTo>
                  <a:pt x="29" y="40"/>
                  <a:pt x="29" y="40"/>
                  <a:pt x="29" y="39"/>
                </a:cubicBezTo>
                <a:cubicBezTo>
                  <a:pt x="29" y="39"/>
                  <a:pt x="29" y="39"/>
                  <a:pt x="37" y="47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42" y="55"/>
                </a:cubicBezTo>
                <a:cubicBezTo>
                  <a:pt x="42" y="55"/>
                  <a:pt x="42" y="55"/>
                  <a:pt x="15" y="84"/>
                </a:cubicBezTo>
                <a:cubicBezTo>
                  <a:pt x="13" y="86"/>
                  <a:pt x="14" y="89"/>
                  <a:pt x="17" y="91"/>
                </a:cubicBezTo>
                <a:cubicBezTo>
                  <a:pt x="19" y="93"/>
                  <a:pt x="22" y="94"/>
                  <a:pt x="23" y="93"/>
                </a:cubicBezTo>
                <a:cubicBezTo>
                  <a:pt x="23" y="93"/>
                  <a:pt x="23" y="93"/>
                  <a:pt x="50" y="63"/>
                </a:cubicBezTo>
                <a:cubicBezTo>
                  <a:pt x="50" y="63"/>
                  <a:pt x="50" y="63"/>
                  <a:pt x="77" y="89"/>
                </a:cubicBezTo>
                <a:cubicBezTo>
                  <a:pt x="79" y="91"/>
                  <a:pt x="82" y="90"/>
                  <a:pt x="84" y="88"/>
                </a:cubicBezTo>
                <a:cubicBezTo>
                  <a:pt x="86" y="85"/>
                  <a:pt x="87" y="82"/>
                  <a:pt x="85" y="81"/>
                </a:cubicBezTo>
                <a:cubicBezTo>
                  <a:pt x="85" y="81"/>
                  <a:pt x="85" y="81"/>
                  <a:pt x="58" y="54"/>
                </a:cubicBezTo>
                <a:cubicBezTo>
                  <a:pt x="58" y="54"/>
                  <a:pt x="58" y="54"/>
                  <a:pt x="59" y="53"/>
                </a:cubicBezTo>
                <a:cubicBezTo>
                  <a:pt x="59" y="53"/>
                  <a:pt x="59" y="53"/>
                  <a:pt x="59" y="52"/>
                </a:cubicBezTo>
                <a:cubicBezTo>
                  <a:pt x="59" y="52"/>
                  <a:pt x="65" y="45"/>
                  <a:pt x="69" y="42"/>
                </a:cubicBezTo>
                <a:cubicBezTo>
                  <a:pt x="71" y="40"/>
                  <a:pt x="73" y="39"/>
                  <a:pt x="74" y="38"/>
                </a:cubicBezTo>
                <a:cubicBezTo>
                  <a:pt x="75" y="38"/>
                  <a:pt x="77" y="38"/>
                  <a:pt x="77" y="38"/>
                </a:cubicBezTo>
                <a:cubicBezTo>
                  <a:pt x="77" y="38"/>
                  <a:pt x="83" y="39"/>
                  <a:pt x="83" y="39"/>
                </a:cubicBezTo>
                <a:cubicBezTo>
                  <a:pt x="92" y="39"/>
                  <a:pt x="96" y="28"/>
                  <a:pt x="96" y="28"/>
                </a:cubicBezTo>
                <a:cubicBezTo>
                  <a:pt x="96" y="28"/>
                  <a:pt x="96" y="27"/>
                  <a:pt x="97" y="21"/>
                </a:cubicBezTo>
                <a:cubicBezTo>
                  <a:pt x="97" y="19"/>
                  <a:pt x="97" y="18"/>
                  <a:pt x="97" y="17"/>
                </a:cubicBezTo>
                <a:cubicBezTo>
                  <a:pt x="96" y="16"/>
                  <a:pt x="96" y="16"/>
                  <a:pt x="96" y="16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700">
              <a:latin typeface="Century Gothic" panose="020B0502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1F14589-B035-46DB-A0C8-F30F54AC43C1}"/>
              </a:ext>
            </a:extLst>
          </p:cNvPr>
          <p:cNvGrpSpPr/>
          <p:nvPr/>
        </p:nvGrpSpPr>
        <p:grpSpPr>
          <a:xfrm>
            <a:off x="1002804" y="3611609"/>
            <a:ext cx="516147" cy="413082"/>
            <a:chOff x="10755313" y="4014788"/>
            <a:chExt cx="1001712" cy="801688"/>
          </a:xfrm>
          <a:solidFill>
            <a:srgbClr val="FFC000"/>
          </a:solidFill>
        </p:grpSpPr>
        <p:sp>
          <p:nvSpPr>
            <p:cNvPr id="21" name="Freeform 30">
              <a:extLst>
                <a:ext uri="{FF2B5EF4-FFF2-40B4-BE49-F238E27FC236}">
                  <a16:creationId xmlns:a16="http://schemas.microsoft.com/office/drawing/2014/main" id="{95A6B7AE-B359-4F82-9245-3D2072A14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55313" y="4014788"/>
              <a:ext cx="1001712" cy="669925"/>
            </a:xfrm>
            <a:custGeom>
              <a:avLst/>
              <a:gdLst>
                <a:gd name="T0" fmla="*/ 193 w 264"/>
                <a:gd name="T1" fmla="*/ 176 h 176"/>
                <a:gd name="T2" fmla="*/ 184 w 264"/>
                <a:gd name="T3" fmla="*/ 167 h 176"/>
                <a:gd name="T4" fmla="*/ 193 w 264"/>
                <a:gd name="T5" fmla="*/ 159 h 176"/>
                <a:gd name="T6" fmla="*/ 211 w 264"/>
                <a:gd name="T7" fmla="*/ 158 h 176"/>
                <a:gd name="T8" fmla="*/ 212 w 264"/>
                <a:gd name="T9" fmla="*/ 158 h 176"/>
                <a:gd name="T10" fmla="*/ 212 w 264"/>
                <a:gd name="T11" fmla="*/ 158 h 176"/>
                <a:gd name="T12" fmla="*/ 246 w 264"/>
                <a:gd name="T13" fmla="*/ 123 h 176"/>
                <a:gd name="T14" fmla="*/ 211 w 264"/>
                <a:gd name="T15" fmla="*/ 88 h 176"/>
                <a:gd name="T16" fmla="*/ 203 w 264"/>
                <a:gd name="T17" fmla="*/ 89 h 176"/>
                <a:gd name="T18" fmla="*/ 195 w 264"/>
                <a:gd name="T19" fmla="*/ 87 h 176"/>
                <a:gd name="T20" fmla="*/ 193 w 264"/>
                <a:gd name="T21" fmla="*/ 79 h 176"/>
                <a:gd name="T22" fmla="*/ 194 w 264"/>
                <a:gd name="T23" fmla="*/ 70 h 176"/>
                <a:gd name="T24" fmla="*/ 141 w 264"/>
                <a:gd name="T25" fmla="*/ 18 h 176"/>
                <a:gd name="T26" fmla="*/ 88 w 264"/>
                <a:gd name="T27" fmla="*/ 66 h 176"/>
                <a:gd name="T28" fmla="*/ 84 w 264"/>
                <a:gd name="T29" fmla="*/ 72 h 176"/>
                <a:gd name="T30" fmla="*/ 77 w 264"/>
                <a:gd name="T31" fmla="*/ 73 h 176"/>
                <a:gd name="T32" fmla="*/ 62 w 264"/>
                <a:gd name="T33" fmla="*/ 70 h 176"/>
                <a:gd name="T34" fmla="*/ 18 w 264"/>
                <a:gd name="T35" fmla="*/ 114 h 176"/>
                <a:gd name="T36" fmla="*/ 60 w 264"/>
                <a:gd name="T37" fmla="*/ 158 h 176"/>
                <a:gd name="T38" fmla="*/ 61 w 264"/>
                <a:gd name="T39" fmla="*/ 158 h 176"/>
                <a:gd name="T40" fmla="*/ 65 w 264"/>
                <a:gd name="T41" fmla="*/ 159 h 176"/>
                <a:gd name="T42" fmla="*/ 80 w 264"/>
                <a:gd name="T43" fmla="*/ 159 h 176"/>
                <a:gd name="T44" fmla="*/ 88 w 264"/>
                <a:gd name="T45" fmla="*/ 167 h 176"/>
                <a:gd name="T46" fmla="*/ 80 w 264"/>
                <a:gd name="T47" fmla="*/ 176 h 176"/>
                <a:gd name="T48" fmla="*/ 63 w 264"/>
                <a:gd name="T49" fmla="*/ 176 h 176"/>
                <a:gd name="T50" fmla="*/ 62 w 264"/>
                <a:gd name="T51" fmla="*/ 176 h 176"/>
                <a:gd name="T52" fmla="*/ 0 w 264"/>
                <a:gd name="T53" fmla="*/ 114 h 176"/>
                <a:gd name="T54" fmla="*/ 62 w 264"/>
                <a:gd name="T55" fmla="*/ 53 h 176"/>
                <a:gd name="T56" fmla="*/ 73 w 264"/>
                <a:gd name="T57" fmla="*/ 54 h 176"/>
                <a:gd name="T58" fmla="*/ 141 w 264"/>
                <a:gd name="T59" fmla="*/ 0 h 176"/>
                <a:gd name="T60" fmla="*/ 211 w 264"/>
                <a:gd name="T61" fmla="*/ 70 h 176"/>
                <a:gd name="T62" fmla="*/ 211 w 264"/>
                <a:gd name="T63" fmla="*/ 70 h 176"/>
                <a:gd name="T64" fmla="*/ 211 w 264"/>
                <a:gd name="T65" fmla="*/ 70 h 176"/>
                <a:gd name="T66" fmla="*/ 264 w 264"/>
                <a:gd name="T67" fmla="*/ 123 h 176"/>
                <a:gd name="T68" fmla="*/ 211 w 264"/>
                <a:gd name="T69" fmla="*/ 176 h 176"/>
                <a:gd name="T70" fmla="*/ 210 w 264"/>
                <a:gd name="T71" fmla="*/ 176 h 176"/>
                <a:gd name="T72" fmla="*/ 193 w 264"/>
                <a:gd name="T73" fmla="*/ 17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64" h="176">
                  <a:moveTo>
                    <a:pt x="193" y="176"/>
                  </a:moveTo>
                  <a:cubicBezTo>
                    <a:pt x="188" y="176"/>
                    <a:pt x="184" y="172"/>
                    <a:pt x="184" y="167"/>
                  </a:cubicBezTo>
                  <a:cubicBezTo>
                    <a:pt x="184" y="162"/>
                    <a:pt x="188" y="159"/>
                    <a:pt x="193" y="159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2" y="158"/>
                    <a:pt x="212" y="158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31" y="158"/>
                    <a:pt x="246" y="142"/>
                    <a:pt x="246" y="123"/>
                  </a:cubicBezTo>
                  <a:cubicBezTo>
                    <a:pt x="246" y="104"/>
                    <a:pt x="231" y="88"/>
                    <a:pt x="211" y="88"/>
                  </a:cubicBezTo>
                  <a:cubicBezTo>
                    <a:pt x="209" y="88"/>
                    <a:pt x="206" y="88"/>
                    <a:pt x="203" y="89"/>
                  </a:cubicBezTo>
                  <a:cubicBezTo>
                    <a:pt x="201" y="90"/>
                    <a:pt x="198" y="89"/>
                    <a:pt x="195" y="87"/>
                  </a:cubicBezTo>
                  <a:cubicBezTo>
                    <a:pt x="193" y="85"/>
                    <a:pt x="192" y="82"/>
                    <a:pt x="193" y="79"/>
                  </a:cubicBezTo>
                  <a:cubicBezTo>
                    <a:pt x="193" y="76"/>
                    <a:pt x="194" y="73"/>
                    <a:pt x="194" y="70"/>
                  </a:cubicBezTo>
                  <a:cubicBezTo>
                    <a:pt x="194" y="41"/>
                    <a:pt x="170" y="18"/>
                    <a:pt x="141" y="18"/>
                  </a:cubicBezTo>
                  <a:cubicBezTo>
                    <a:pt x="113" y="18"/>
                    <a:pt x="91" y="38"/>
                    <a:pt x="88" y="66"/>
                  </a:cubicBezTo>
                  <a:cubicBezTo>
                    <a:pt x="88" y="68"/>
                    <a:pt x="87" y="71"/>
                    <a:pt x="84" y="72"/>
                  </a:cubicBezTo>
                  <a:cubicBezTo>
                    <a:pt x="82" y="74"/>
                    <a:pt x="79" y="74"/>
                    <a:pt x="77" y="73"/>
                  </a:cubicBezTo>
                  <a:cubicBezTo>
                    <a:pt x="71" y="71"/>
                    <a:pt x="67" y="70"/>
                    <a:pt x="62" y="70"/>
                  </a:cubicBezTo>
                  <a:cubicBezTo>
                    <a:pt x="37" y="70"/>
                    <a:pt x="18" y="90"/>
                    <a:pt x="18" y="114"/>
                  </a:cubicBezTo>
                  <a:cubicBezTo>
                    <a:pt x="18" y="138"/>
                    <a:pt x="37" y="158"/>
                    <a:pt x="60" y="158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5" y="159"/>
                    <a:pt x="88" y="162"/>
                    <a:pt x="88" y="167"/>
                  </a:cubicBezTo>
                  <a:cubicBezTo>
                    <a:pt x="88" y="172"/>
                    <a:pt x="85" y="176"/>
                    <a:pt x="80" y="176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62" y="176"/>
                    <a:pt x="62" y="176"/>
                    <a:pt x="62" y="176"/>
                  </a:cubicBezTo>
                  <a:cubicBezTo>
                    <a:pt x="28" y="176"/>
                    <a:pt x="0" y="148"/>
                    <a:pt x="0" y="114"/>
                  </a:cubicBezTo>
                  <a:cubicBezTo>
                    <a:pt x="0" y="80"/>
                    <a:pt x="28" y="53"/>
                    <a:pt x="62" y="53"/>
                  </a:cubicBezTo>
                  <a:cubicBezTo>
                    <a:pt x="65" y="53"/>
                    <a:pt x="69" y="53"/>
                    <a:pt x="73" y="54"/>
                  </a:cubicBezTo>
                  <a:cubicBezTo>
                    <a:pt x="80" y="23"/>
                    <a:pt x="108" y="0"/>
                    <a:pt x="141" y="0"/>
                  </a:cubicBezTo>
                  <a:cubicBezTo>
                    <a:pt x="180" y="0"/>
                    <a:pt x="211" y="32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11" y="70"/>
                    <a:pt x="211" y="70"/>
                    <a:pt x="211" y="70"/>
                  </a:cubicBezTo>
                  <a:cubicBezTo>
                    <a:pt x="240" y="70"/>
                    <a:pt x="264" y="94"/>
                    <a:pt x="264" y="123"/>
                  </a:cubicBezTo>
                  <a:cubicBezTo>
                    <a:pt x="264" y="152"/>
                    <a:pt x="240" y="176"/>
                    <a:pt x="211" y="176"/>
                  </a:cubicBezTo>
                  <a:cubicBezTo>
                    <a:pt x="211" y="176"/>
                    <a:pt x="211" y="176"/>
                    <a:pt x="210" y="176"/>
                  </a:cubicBezTo>
                  <a:lnTo>
                    <a:pt x="193" y="1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>
                <a:latin typeface="Century Gothic" panose="020B0502020202020204" pitchFamily="34" charset="0"/>
              </a:endParaRPr>
            </a:p>
          </p:txBody>
        </p:sp>
        <p:sp>
          <p:nvSpPr>
            <p:cNvPr id="22" name="Freeform 31">
              <a:extLst>
                <a:ext uri="{FF2B5EF4-FFF2-40B4-BE49-F238E27FC236}">
                  <a16:creationId xmlns:a16="http://schemas.microsoft.com/office/drawing/2014/main" id="{40C3A52F-3708-43C6-9481-5EEF5F77B7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22025" y="4251326"/>
              <a:ext cx="334962" cy="565150"/>
            </a:xfrm>
            <a:custGeom>
              <a:avLst/>
              <a:gdLst>
                <a:gd name="T0" fmla="*/ 211 w 211"/>
                <a:gd name="T1" fmla="*/ 146 h 356"/>
                <a:gd name="T2" fmla="*/ 127 w 211"/>
                <a:gd name="T3" fmla="*/ 146 h 356"/>
                <a:gd name="T4" fmla="*/ 127 w 211"/>
                <a:gd name="T5" fmla="*/ 0 h 356"/>
                <a:gd name="T6" fmla="*/ 0 w 211"/>
                <a:gd name="T7" fmla="*/ 210 h 356"/>
                <a:gd name="T8" fmla="*/ 84 w 211"/>
                <a:gd name="T9" fmla="*/ 210 h 356"/>
                <a:gd name="T10" fmla="*/ 84 w 211"/>
                <a:gd name="T11" fmla="*/ 356 h 356"/>
                <a:gd name="T12" fmla="*/ 211 w 211"/>
                <a:gd name="T13" fmla="*/ 146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1" h="356">
                  <a:moveTo>
                    <a:pt x="211" y="146"/>
                  </a:moveTo>
                  <a:lnTo>
                    <a:pt x="127" y="146"/>
                  </a:lnTo>
                  <a:lnTo>
                    <a:pt x="127" y="0"/>
                  </a:lnTo>
                  <a:lnTo>
                    <a:pt x="0" y="210"/>
                  </a:lnTo>
                  <a:lnTo>
                    <a:pt x="84" y="210"/>
                  </a:lnTo>
                  <a:lnTo>
                    <a:pt x="84" y="356"/>
                  </a:lnTo>
                  <a:lnTo>
                    <a:pt x="211" y="1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sz="2700">
                <a:latin typeface="Century Gothic" panose="020B0502020202020204" pitchFamily="34" charset="0"/>
              </a:endParaRPr>
            </a:p>
          </p:txBody>
        </p:sp>
      </p:grpSp>
      <p:sp>
        <p:nvSpPr>
          <p:cNvPr id="23" name="Freeform 112">
            <a:extLst>
              <a:ext uri="{FF2B5EF4-FFF2-40B4-BE49-F238E27FC236}">
                <a16:creationId xmlns:a16="http://schemas.microsoft.com/office/drawing/2014/main" id="{7F091E5B-49BC-4FE5-8CED-450A47A89585}"/>
              </a:ext>
            </a:extLst>
          </p:cNvPr>
          <p:cNvSpPr>
            <a:spLocks noEditPoints="1"/>
          </p:cNvSpPr>
          <p:nvPr/>
        </p:nvSpPr>
        <p:spPr bwMode="auto">
          <a:xfrm>
            <a:off x="4561371" y="3619745"/>
            <a:ext cx="440735" cy="438554"/>
          </a:xfrm>
          <a:custGeom>
            <a:avLst/>
            <a:gdLst>
              <a:gd name="T0" fmla="*/ 176 w 176"/>
              <a:gd name="T1" fmla="*/ 52 h 176"/>
              <a:gd name="T2" fmla="*/ 175 w 176"/>
              <a:gd name="T3" fmla="*/ 50 h 176"/>
              <a:gd name="T4" fmla="*/ 175 w 176"/>
              <a:gd name="T5" fmla="*/ 50 h 176"/>
              <a:gd name="T6" fmla="*/ 175 w 176"/>
              <a:gd name="T7" fmla="*/ 49 h 176"/>
              <a:gd name="T8" fmla="*/ 175 w 176"/>
              <a:gd name="T9" fmla="*/ 49 h 176"/>
              <a:gd name="T10" fmla="*/ 127 w 176"/>
              <a:gd name="T11" fmla="*/ 2 h 176"/>
              <a:gd name="T12" fmla="*/ 127 w 176"/>
              <a:gd name="T13" fmla="*/ 2 h 176"/>
              <a:gd name="T14" fmla="*/ 124 w 176"/>
              <a:gd name="T15" fmla="*/ 0 h 176"/>
              <a:gd name="T16" fmla="*/ 52 w 176"/>
              <a:gd name="T17" fmla="*/ 0 h 176"/>
              <a:gd name="T18" fmla="*/ 49 w 176"/>
              <a:gd name="T19" fmla="*/ 2 h 176"/>
              <a:gd name="T20" fmla="*/ 49 w 176"/>
              <a:gd name="T21" fmla="*/ 2 h 176"/>
              <a:gd name="T22" fmla="*/ 1 w 176"/>
              <a:gd name="T23" fmla="*/ 49 h 176"/>
              <a:gd name="T24" fmla="*/ 1 w 176"/>
              <a:gd name="T25" fmla="*/ 49 h 176"/>
              <a:gd name="T26" fmla="*/ 1 w 176"/>
              <a:gd name="T27" fmla="*/ 50 h 176"/>
              <a:gd name="T28" fmla="*/ 1 w 176"/>
              <a:gd name="T29" fmla="*/ 50 h 176"/>
              <a:gd name="T30" fmla="*/ 0 w 176"/>
              <a:gd name="T31" fmla="*/ 52 h 176"/>
              <a:gd name="T32" fmla="*/ 1 w 176"/>
              <a:gd name="T33" fmla="*/ 54 h 176"/>
              <a:gd name="T34" fmla="*/ 1 w 176"/>
              <a:gd name="T35" fmla="*/ 55 h 176"/>
              <a:gd name="T36" fmla="*/ 85 w 176"/>
              <a:gd name="T37" fmla="*/ 175 h 176"/>
              <a:gd name="T38" fmla="*/ 85 w 176"/>
              <a:gd name="T39" fmla="*/ 174 h 176"/>
              <a:gd name="T40" fmla="*/ 88 w 176"/>
              <a:gd name="T41" fmla="*/ 176 h 176"/>
              <a:gd name="T42" fmla="*/ 91 w 176"/>
              <a:gd name="T43" fmla="*/ 174 h 176"/>
              <a:gd name="T44" fmla="*/ 91 w 176"/>
              <a:gd name="T45" fmla="*/ 175 h 176"/>
              <a:gd name="T46" fmla="*/ 175 w 176"/>
              <a:gd name="T47" fmla="*/ 55 h 176"/>
              <a:gd name="T48" fmla="*/ 175 w 176"/>
              <a:gd name="T49" fmla="*/ 54 h 176"/>
              <a:gd name="T50" fmla="*/ 176 w 176"/>
              <a:gd name="T51" fmla="*/ 52 h 176"/>
              <a:gd name="T52" fmla="*/ 122 w 176"/>
              <a:gd name="T53" fmla="*/ 8 h 176"/>
              <a:gd name="T54" fmla="*/ 162 w 176"/>
              <a:gd name="T55" fmla="*/ 48 h 176"/>
              <a:gd name="T56" fmla="*/ 126 w 176"/>
              <a:gd name="T57" fmla="*/ 48 h 176"/>
              <a:gd name="T58" fmla="*/ 106 w 176"/>
              <a:gd name="T59" fmla="*/ 8 h 176"/>
              <a:gd name="T60" fmla="*/ 122 w 176"/>
              <a:gd name="T61" fmla="*/ 8 h 176"/>
              <a:gd name="T62" fmla="*/ 98 w 176"/>
              <a:gd name="T63" fmla="*/ 8 h 176"/>
              <a:gd name="T64" fmla="*/ 118 w 176"/>
              <a:gd name="T65" fmla="*/ 48 h 176"/>
              <a:gd name="T66" fmla="*/ 58 w 176"/>
              <a:gd name="T67" fmla="*/ 48 h 176"/>
              <a:gd name="T68" fmla="*/ 78 w 176"/>
              <a:gd name="T69" fmla="*/ 8 h 176"/>
              <a:gd name="T70" fmla="*/ 98 w 176"/>
              <a:gd name="T71" fmla="*/ 8 h 176"/>
              <a:gd name="T72" fmla="*/ 54 w 176"/>
              <a:gd name="T73" fmla="*/ 8 h 176"/>
              <a:gd name="T74" fmla="*/ 70 w 176"/>
              <a:gd name="T75" fmla="*/ 8 h 176"/>
              <a:gd name="T76" fmla="*/ 50 w 176"/>
              <a:gd name="T77" fmla="*/ 48 h 176"/>
              <a:gd name="T78" fmla="*/ 14 w 176"/>
              <a:gd name="T79" fmla="*/ 48 h 176"/>
              <a:gd name="T80" fmla="*/ 54 w 176"/>
              <a:gd name="T81" fmla="*/ 8 h 176"/>
              <a:gd name="T82" fmla="*/ 12 w 176"/>
              <a:gd name="T83" fmla="*/ 56 h 176"/>
              <a:gd name="T84" fmla="*/ 49 w 176"/>
              <a:gd name="T85" fmla="*/ 56 h 176"/>
              <a:gd name="T86" fmla="*/ 77 w 176"/>
              <a:gd name="T87" fmla="*/ 149 h 176"/>
              <a:gd name="T88" fmla="*/ 12 w 176"/>
              <a:gd name="T89" fmla="*/ 56 h 176"/>
              <a:gd name="T90" fmla="*/ 88 w 176"/>
              <a:gd name="T91" fmla="*/ 158 h 176"/>
              <a:gd name="T92" fmla="*/ 57 w 176"/>
              <a:gd name="T93" fmla="*/ 56 h 176"/>
              <a:gd name="T94" fmla="*/ 119 w 176"/>
              <a:gd name="T95" fmla="*/ 56 h 176"/>
              <a:gd name="T96" fmla="*/ 88 w 176"/>
              <a:gd name="T97" fmla="*/ 158 h 176"/>
              <a:gd name="T98" fmla="*/ 99 w 176"/>
              <a:gd name="T99" fmla="*/ 149 h 176"/>
              <a:gd name="T100" fmla="*/ 127 w 176"/>
              <a:gd name="T101" fmla="*/ 56 h 176"/>
              <a:gd name="T102" fmla="*/ 164 w 176"/>
              <a:gd name="T103" fmla="*/ 56 h 176"/>
              <a:gd name="T104" fmla="*/ 99 w 176"/>
              <a:gd name="T105" fmla="*/ 149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76" h="176">
                <a:moveTo>
                  <a:pt x="176" y="52"/>
                </a:moveTo>
                <a:cubicBezTo>
                  <a:pt x="176" y="51"/>
                  <a:pt x="176" y="50"/>
                  <a:pt x="175" y="50"/>
                </a:cubicBezTo>
                <a:cubicBezTo>
                  <a:pt x="175" y="50"/>
                  <a:pt x="175" y="50"/>
                  <a:pt x="175" y="50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75" y="49"/>
                  <a:pt x="175" y="49"/>
                  <a:pt x="175" y="49"/>
                </a:cubicBezTo>
                <a:cubicBezTo>
                  <a:pt x="127" y="2"/>
                  <a:pt x="127" y="2"/>
                  <a:pt x="127" y="2"/>
                </a:cubicBezTo>
                <a:cubicBezTo>
                  <a:pt x="127" y="2"/>
                  <a:pt x="127" y="2"/>
                  <a:pt x="127" y="2"/>
                </a:cubicBezTo>
                <a:cubicBezTo>
                  <a:pt x="126" y="1"/>
                  <a:pt x="125" y="0"/>
                  <a:pt x="12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51" y="0"/>
                  <a:pt x="50" y="1"/>
                  <a:pt x="49" y="2"/>
                </a:cubicBezTo>
                <a:cubicBezTo>
                  <a:pt x="49" y="2"/>
                  <a:pt x="49" y="2"/>
                  <a:pt x="49" y="2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49"/>
                  <a:pt x="1" y="49"/>
                  <a:pt x="1" y="49"/>
                </a:cubicBezTo>
                <a:cubicBezTo>
                  <a:pt x="1" y="50"/>
                  <a:pt x="1" y="50"/>
                  <a:pt x="1" y="50"/>
                </a:cubicBezTo>
                <a:cubicBezTo>
                  <a:pt x="1" y="50"/>
                  <a:pt x="1" y="50"/>
                  <a:pt x="1" y="50"/>
                </a:cubicBezTo>
                <a:cubicBezTo>
                  <a:pt x="0" y="50"/>
                  <a:pt x="0" y="51"/>
                  <a:pt x="0" y="52"/>
                </a:cubicBezTo>
                <a:cubicBezTo>
                  <a:pt x="0" y="53"/>
                  <a:pt x="0" y="54"/>
                  <a:pt x="1" y="54"/>
                </a:cubicBezTo>
                <a:cubicBezTo>
                  <a:pt x="1" y="55"/>
                  <a:pt x="1" y="55"/>
                  <a:pt x="1" y="55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5" y="174"/>
                  <a:pt x="85" y="174"/>
                  <a:pt x="85" y="174"/>
                </a:cubicBezTo>
                <a:cubicBezTo>
                  <a:pt x="86" y="175"/>
                  <a:pt x="87" y="176"/>
                  <a:pt x="88" y="176"/>
                </a:cubicBezTo>
                <a:cubicBezTo>
                  <a:pt x="89" y="176"/>
                  <a:pt x="90" y="175"/>
                  <a:pt x="91" y="174"/>
                </a:cubicBezTo>
                <a:cubicBezTo>
                  <a:pt x="91" y="175"/>
                  <a:pt x="91" y="175"/>
                  <a:pt x="91" y="175"/>
                </a:cubicBezTo>
                <a:cubicBezTo>
                  <a:pt x="175" y="55"/>
                  <a:pt x="175" y="55"/>
                  <a:pt x="175" y="55"/>
                </a:cubicBezTo>
                <a:cubicBezTo>
                  <a:pt x="175" y="54"/>
                  <a:pt x="175" y="54"/>
                  <a:pt x="175" y="54"/>
                </a:cubicBezTo>
                <a:cubicBezTo>
                  <a:pt x="176" y="54"/>
                  <a:pt x="176" y="53"/>
                  <a:pt x="176" y="52"/>
                </a:cubicBezTo>
                <a:moveTo>
                  <a:pt x="122" y="8"/>
                </a:moveTo>
                <a:cubicBezTo>
                  <a:pt x="162" y="48"/>
                  <a:pt x="162" y="48"/>
                  <a:pt x="162" y="48"/>
                </a:cubicBezTo>
                <a:cubicBezTo>
                  <a:pt x="126" y="48"/>
                  <a:pt x="126" y="48"/>
                  <a:pt x="126" y="48"/>
                </a:cubicBezTo>
                <a:cubicBezTo>
                  <a:pt x="106" y="8"/>
                  <a:pt x="106" y="8"/>
                  <a:pt x="106" y="8"/>
                </a:cubicBezTo>
                <a:lnTo>
                  <a:pt x="122" y="8"/>
                </a:lnTo>
                <a:close/>
                <a:moveTo>
                  <a:pt x="98" y="8"/>
                </a:moveTo>
                <a:cubicBezTo>
                  <a:pt x="118" y="48"/>
                  <a:pt x="118" y="48"/>
                  <a:pt x="118" y="48"/>
                </a:cubicBezTo>
                <a:cubicBezTo>
                  <a:pt x="58" y="48"/>
                  <a:pt x="58" y="48"/>
                  <a:pt x="58" y="48"/>
                </a:cubicBezTo>
                <a:cubicBezTo>
                  <a:pt x="78" y="8"/>
                  <a:pt x="78" y="8"/>
                  <a:pt x="78" y="8"/>
                </a:cubicBezTo>
                <a:lnTo>
                  <a:pt x="98" y="8"/>
                </a:lnTo>
                <a:close/>
                <a:moveTo>
                  <a:pt x="54" y="8"/>
                </a:moveTo>
                <a:cubicBezTo>
                  <a:pt x="70" y="8"/>
                  <a:pt x="70" y="8"/>
                  <a:pt x="70" y="8"/>
                </a:cubicBezTo>
                <a:cubicBezTo>
                  <a:pt x="50" y="48"/>
                  <a:pt x="50" y="48"/>
                  <a:pt x="50" y="48"/>
                </a:cubicBezTo>
                <a:cubicBezTo>
                  <a:pt x="14" y="48"/>
                  <a:pt x="14" y="48"/>
                  <a:pt x="14" y="48"/>
                </a:cubicBezTo>
                <a:lnTo>
                  <a:pt x="54" y="8"/>
                </a:lnTo>
                <a:close/>
                <a:moveTo>
                  <a:pt x="12" y="56"/>
                </a:moveTo>
                <a:cubicBezTo>
                  <a:pt x="49" y="56"/>
                  <a:pt x="49" y="56"/>
                  <a:pt x="49" y="56"/>
                </a:cubicBezTo>
                <a:cubicBezTo>
                  <a:pt x="77" y="149"/>
                  <a:pt x="77" y="149"/>
                  <a:pt x="77" y="149"/>
                </a:cubicBezTo>
                <a:lnTo>
                  <a:pt x="12" y="56"/>
                </a:lnTo>
                <a:close/>
                <a:moveTo>
                  <a:pt x="88" y="158"/>
                </a:moveTo>
                <a:cubicBezTo>
                  <a:pt x="57" y="56"/>
                  <a:pt x="57" y="56"/>
                  <a:pt x="57" y="56"/>
                </a:cubicBezTo>
                <a:cubicBezTo>
                  <a:pt x="119" y="56"/>
                  <a:pt x="119" y="56"/>
                  <a:pt x="119" y="56"/>
                </a:cubicBezTo>
                <a:lnTo>
                  <a:pt x="88" y="158"/>
                </a:lnTo>
                <a:close/>
                <a:moveTo>
                  <a:pt x="99" y="149"/>
                </a:moveTo>
                <a:cubicBezTo>
                  <a:pt x="127" y="56"/>
                  <a:pt x="127" y="56"/>
                  <a:pt x="127" y="56"/>
                </a:cubicBezTo>
                <a:cubicBezTo>
                  <a:pt x="164" y="56"/>
                  <a:pt x="164" y="56"/>
                  <a:pt x="164" y="56"/>
                </a:cubicBezTo>
                <a:lnTo>
                  <a:pt x="99" y="149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Century Gothic" panose="020B0502020202020204" pitchFamily="34" charset="0"/>
            </a:endParaRPr>
          </a:p>
        </p:txBody>
      </p:sp>
      <p:sp>
        <p:nvSpPr>
          <p:cNvPr id="24" name="Freeform 103">
            <a:extLst>
              <a:ext uri="{FF2B5EF4-FFF2-40B4-BE49-F238E27FC236}">
                <a16:creationId xmlns:a16="http://schemas.microsoft.com/office/drawing/2014/main" id="{3A0EAA51-C1B1-4188-B407-79E0CB6CD15A}"/>
              </a:ext>
            </a:extLst>
          </p:cNvPr>
          <p:cNvSpPr>
            <a:spLocks noEditPoints="1"/>
          </p:cNvSpPr>
          <p:nvPr/>
        </p:nvSpPr>
        <p:spPr bwMode="auto">
          <a:xfrm>
            <a:off x="994942" y="4933384"/>
            <a:ext cx="418729" cy="453104"/>
          </a:xfrm>
          <a:custGeom>
            <a:avLst/>
            <a:gdLst>
              <a:gd name="T0" fmla="*/ 176 w 176"/>
              <a:gd name="T1" fmla="*/ 68 h 176"/>
              <a:gd name="T2" fmla="*/ 174 w 176"/>
              <a:gd name="T3" fmla="*/ 49 h 176"/>
              <a:gd name="T4" fmla="*/ 90 w 176"/>
              <a:gd name="T5" fmla="*/ 1 h 176"/>
              <a:gd name="T6" fmla="*/ 88 w 176"/>
              <a:gd name="T7" fmla="*/ 0 h 176"/>
              <a:gd name="T8" fmla="*/ 86 w 176"/>
              <a:gd name="T9" fmla="*/ 1 h 176"/>
              <a:gd name="T10" fmla="*/ 2 w 176"/>
              <a:gd name="T11" fmla="*/ 49 h 176"/>
              <a:gd name="T12" fmla="*/ 0 w 176"/>
              <a:gd name="T13" fmla="*/ 68 h 176"/>
              <a:gd name="T14" fmla="*/ 16 w 176"/>
              <a:gd name="T15" fmla="*/ 72 h 176"/>
              <a:gd name="T16" fmla="*/ 12 w 176"/>
              <a:gd name="T17" fmla="*/ 144 h 176"/>
              <a:gd name="T18" fmla="*/ 8 w 176"/>
              <a:gd name="T19" fmla="*/ 147 h 176"/>
              <a:gd name="T20" fmla="*/ 0 w 176"/>
              <a:gd name="T21" fmla="*/ 171 h 176"/>
              <a:gd name="T22" fmla="*/ 4 w 176"/>
              <a:gd name="T23" fmla="*/ 176 h 176"/>
              <a:gd name="T24" fmla="*/ 176 w 176"/>
              <a:gd name="T25" fmla="*/ 172 h 176"/>
              <a:gd name="T26" fmla="*/ 176 w 176"/>
              <a:gd name="T27" fmla="*/ 171 h 176"/>
              <a:gd name="T28" fmla="*/ 168 w 176"/>
              <a:gd name="T29" fmla="*/ 147 h 176"/>
              <a:gd name="T30" fmla="*/ 160 w 176"/>
              <a:gd name="T31" fmla="*/ 144 h 176"/>
              <a:gd name="T32" fmla="*/ 172 w 176"/>
              <a:gd name="T33" fmla="*/ 72 h 176"/>
              <a:gd name="T34" fmla="*/ 157 w 176"/>
              <a:gd name="T35" fmla="*/ 48 h 176"/>
              <a:gd name="T36" fmla="*/ 88 w 176"/>
              <a:gd name="T37" fmla="*/ 9 h 176"/>
              <a:gd name="T38" fmla="*/ 166 w 176"/>
              <a:gd name="T39" fmla="*/ 168 h 176"/>
              <a:gd name="T40" fmla="*/ 15 w 176"/>
              <a:gd name="T41" fmla="*/ 152 h 176"/>
              <a:gd name="T42" fmla="*/ 24 w 176"/>
              <a:gd name="T43" fmla="*/ 72 h 176"/>
              <a:gd name="T44" fmla="*/ 40 w 176"/>
              <a:gd name="T45" fmla="*/ 144 h 176"/>
              <a:gd name="T46" fmla="*/ 24 w 176"/>
              <a:gd name="T47" fmla="*/ 72 h 176"/>
              <a:gd name="T48" fmla="*/ 64 w 176"/>
              <a:gd name="T49" fmla="*/ 72 h 176"/>
              <a:gd name="T50" fmla="*/ 48 w 176"/>
              <a:gd name="T51" fmla="*/ 144 h 176"/>
              <a:gd name="T52" fmla="*/ 72 w 176"/>
              <a:gd name="T53" fmla="*/ 72 h 176"/>
              <a:gd name="T54" fmla="*/ 104 w 176"/>
              <a:gd name="T55" fmla="*/ 144 h 176"/>
              <a:gd name="T56" fmla="*/ 72 w 176"/>
              <a:gd name="T57" fmla="*/ 72 h 176"/>
              <a:gd name="T58" fmla="*/ 128 w 176"/>
              <a:gd name="T59" fmla="*/ 72 h 176"/>
              <a:gd name="T60" fmla="*/ 112 w 176"/>
              <a:gd name="T61" fmla="*/ 144 h 176"/>
              <a:gd name="T62" fmla="*/ 136 w 176"/>
              <a:gd name="T63" fmla="*/ 72 h 176"/>
              <a:gd name="T64" fmla="*/ 152 w 176"/>
              <a:gd name="T65" fmla="*/ 144 h 176"/>
              <a:gd name="T66" fmla="*/ 136 w 176"/>
              <a:gd name="T67" fmla="*/ 72 h 176"/>
              <a:gd name="T68" fmla="*/ 168 w 176"/>
              <a:gd name="T69" fmla="*/ 56 h 176"/>
              <a:gd name="T70" fmla="*/ 8 w 176"/>
              <a:gd name="T71" fmla="*/ 64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76" h="176">
                <a:moveTo>
                  <a:pt x="172" y="72"/>
                </a:moveTo>
                <a:cubicBezTo>
                  <a:pt x="174" y="72"/>
                  <a:pt x="176" y="70"/>
                  <a:pt x="176" y="68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5" y="49"/>
                  <a:pt x="174" y="49"/>
                </a:cubicBezTo>
                <a:cubicBezTo>
                  <a:pt x="174" y="49"/>
                  <a:pt x="174" y="49"/>
                  <a:pt x="174" y="49"/>
                </a:cubicBezTo>
                <a:cubicBezTo>
                  <a:pt x="90" y="1"/>
                  <a:pt x="90" y="1"/>
                  <a:pt x="90" y="1"/>
                </a:cubicBezTo>
                <a:cubicBezTo>
                  <a:pt x="90" y="1"/>
                  <a:pt x="90" y="1"/>
                  <a:pt x="90" y="1"/>
                </a:cubicBezTo>
                <a:cubicBezTo>
                  <a:pt x="89" y="0"/>
                  <a:pt x="89" y="0"/>
                  <a:pt x="88" y="0"/>
                </a:cubicBezTo>
                <a:cubicBezTo>
                  <a:pt x="87" y="0"/>
                  <a:pt x="87" y="0"/>
                  <a:pt x="86" y="1"/>
                </a:cubicBezTo>
                <a:cubicBezTo>
                  <a:pt x="86" y="1"/>
                  <a:pt x="86" y="1"/>
                  <a:pt x="86" y="1"/>
                </a:cubicBezTo>
                <a:cubicBezTo>
                  <a:pt x="2" y="49"/>
                  <a:pt x="2" y="49"/>
                  <a:pt x="2" y="49"/>
                </a:cubicBezTo>
                <a:cubicBezTo>
                  <a:pt x="2" y="49"/>
                  <a:pt x="2" y="49"/>
                  <a:pt x="2" y="49"/>
                </a:cubicBezTo>
                <a:cubicBezTo>
                  <a:pt x="1" y="49"/>
                  <a:pt x="0" y="51"/>
                  <a:pt x="0" y="52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70"/>
                  <a:pt x="2" y="72"/>
                  <a:pt x="4" y="72"/>
                </a:cubicBezTo>
                <a:cubicBezTo>
                  <a:pt x="16" y="72"/>
                  <a:pt x="16" y="72"/>
                  <a:pt x="16" y="72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12" y="144"/>
                  <a:pt x="12" y="144"/>
                </a:cubicBezTo>
                <a:cubicBezTo>
                  <a:pt x="10" y="144"/>
                  <a:pt x="9" y="145"/>
                  <a:pt x="8" y="147"/>
                </a:cubicBezTo>
                <a:cubicBezTo>
                  <a:pt x="8" y="147"/>
                  <a:pt x="8" y="147"/>
                  <a:pt x="8" y="147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71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72"/>
                  <a:pt x="176" y="171"/>
                  <a:pt x="176" y="171"/>
                </a:cubicBezTo>
                <a:cubicBezTo>
                  <a:pt x="176" y="171"/>
                  <a:pt x="176" y="171"/>
                  <a:pt x="176" y="171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8" y="147"/>
                  <a:pt x="168" y="147"/>
                  <a:pt x="168" y="147"/>
                </a:cubicBezTo>
                <a:cubicBezTo>
                  <a:pt x="167" y="145"/>
                  <a:pt x="166" y="144"/>
                  <a:pt x="164" y="144"/>
                </a:cubicBezTo>
                <a:cubicBezTo>
                  <a:pt x="160" y="144"/>
                  <a:pt x="160" y="144"/>
                  <a:pt x="160" y="144"/>
                </a:cubicBezTo>
                <a:cubicBezTo>
                  <a:pt x="160" y="72"/>
                  <a:pt x="160" y="72"/>
                  <a:pt x="160" y="72"/>
                </a:cubicBezTo>
                <a:lnTo>
                  <a:pt x="172" y="72"/>
                </a:lnTo>
                <a:close/>
                <a:moveTo>
                  <a:pt x="88" y="9"/>
                </a:moveTo>
                <a:cubicBezTo>
                  <a:pt x="157" y="48"/>
                  <a:pt x="157" y="48"/>
                  <a:pt x="157" y="48"/>
                </a:cubicBezTo>
                <a:cubicBezTo>
                  <a:pt x="19" y="48"/>
                  <a:pt x="19" y="48"/>
                  <a:pt x="19" y="48"/>
                </a:cubicBezTo>
                <a:lnTo>
                  <a:pt x="88" y="9"/>
                </a:lnTo>
                <a:close/>
                <a:moveTo>
                  <a:pt x="161" y="152"/>
                </a:moveTo>
                <a:cubicBezTo>
                  <a:pt x="166" y="168"/>
                  <a:pt x="166" y="168"/>
                  <a:pt x="166" y="168"/>
                </a:cubicBezTo>
                <a:cubicBezTo>
                  <a:pt x="10" y="168"/>
                  <a:pt x="10" y="168"/>
                  <a:pt x="10" y="168"/>
                </a:cubicBezTo>
                <a:cubicBezTo>
                  <a:pt x="15" y="152"/>
                  <a:pt x="15" y="152"/>
                  <a:pt x="15" y="152"/>
                </a:cubicBezTo>
                <a:lnTo>
                  <a:pt x="161" y="152"/>
                </a:lnTo>
                <a:close/>
                <a:moveTo>
                  <a:pt x="24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0" y="144"/>
                  <a:pt x="40" y="144"/>
                  <a:pt x="40" y="144"/>
                </a:cubicBezTo>
                <a:cubicBezTo>
                  <a:pt x="24" y="144"/>
                  <a:pt x="24" y="144"/>
                  <a:pt x="24" y="144"/>
                </a:cubicBezTo>
                <a:lnTo>
                  <a:pt x="24" y="72"/>
                </a:lnTo>
                <a:close/>
                <a:moveTo>
                  <a:pt x="48" y="72"/>
                </a:moveTo>
                <a:cubicBezTo>
                  <a:pt x="64" y="72"/>
                  <a:pt x="64" y="72"/>
                  <a:pt x="64" y="72"/>
                </a:cubicBezTo>
                <a:cubicBezTo>
                  <a:pt x="64" y="144"/>
                  <a:pt x="64" y="144"/>
                  <a:pt x="64" y="144"/>
                </a:cubicBezTo>
                <a:cubicBezTo>
                  <a:pt x="48" y="144"/>
                  <a:pt x="48" y="144"/>
                  <a:pt x="48" y="144"/>
                </a:cubicBezTo>
                <a:lnTo>
                  <a:pt x="48" y="72"/>
                </a:lnTo>
                <a:close/>
                <a:moveTo>
                  <a:pt x="72" y="72"/>
                </a:moveTo>
                <a:cubicBezTo>
                  <a:pt x="104" y="72"/>
                  <a:pt x="104" y="72"/>
                  <a:pt x="104" y="72"/>
                </a:cubicBezTo>
                <a:cubicBezTo>
                  <a:pt x="104" y="144"/>
                  <a:pt x="104" y="144"/>
                  <a:pt x="104" y="144"/>
                </a:cubicBezTo>
                <a:cubicBezTo>
                  <a:pt x="72" y="144"/>
                  <a:pt x="72" y="144"/>
                  <a:pt x="72" y="144"/>
                </a:cubicBezTo>
                <a:lnTo>
                  <a:pt x="72" y="72"/>
                </a:lnTo>
                <a:close/>
                <a:moveTo>
                  <a:pt x="112" y="72"/>
                </a:moveTo>
                <a:cubicBezTo>
                  <a:pt x="128" y="72"/>
                  <a:pt x="128" y="72"/>
                  <a:pt x="128" y="72"/>
                </a:cubicBezTo>
                <a:cubicBezTo>
                  <a:pt x="128" y="144"/>
                  <a:pt x="128" y="144"/>
                  <a:pt x="128" y="144"/>
                </a:cubicBezTo>
                <a:cubicBezTo>
                  <a:pt x="112" y="144"/>
                  <a:pt x="112" y="144"/>
                  <a:pt x="112" y="144"/>
                </a:cubicBezTo>
                <a:lnTo>
                  <a:pt x="112" y="72"/>
                </a:lnTo>
                <a:close/>
                <a:moveTo>
                  <a:pt x="136" y="72"/>
                </a:moveTo>
                <a:cubicBezTo>
                  <a:pt x="152" y="72"/>
                  <a:pt x="152" y="72"/>
                  <a:pt x="152" y="72"/>
                </a:cubicBezTo>
                <a:cubicBezTo>
                  <a:pt x="152" y="144"/>
                  <a:pt x="152" y="144"/>
                  <a:pt x="152" y="144"/>
                </a:cubicBezTo>
                <a:cubicBezTo>
                  <a:pt x="136" y="144"/>
                  <a:pt x="136" y="144"/>
                  <a:pt x="136" y="144"/>
                </a:cubicBezTo>
                <a:lnTo>
                  <a:pt x="136" y="72"/>
                </a:lnTo>
                <a:close/>
                <a:moveTo>
                  <a:pt x="8" y="56"/>
                </a:moveTo>
                <a:cubicBezTo>
                  <a:pt x="168" y="56"/>
                  <a:pt x="168" y="56"/>
                  <a:pt x="168" y="56"/>
                </a:cubicBezTo>
                <a:cubicBezTo>
                  <a:pt x="168" y="64"/>
                  <a:pt x="168" y="64"/>
                  <a:pt x="168" y="64"/>
                </a:cubicBezTo>
                <a:cubicBezTo>
                  <a:pt x="8" y="64"/>
                  <a:pt x="8" y="64"/>
                  <a:pt x="8" y="64"/>
                </a:cubicBezTo>
                <a:lnTo>
                  <a:pt x="8" y="5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Century Gothic" panose="020B0502020202020204" pitchFamily="34" charset="0"/>
            </a:endParaRPr>
          </a:p>
        </p:txBody>
      </p:sp>
      <p:sp>
        <p:nvSpPr>
          <p:cNvPr id="25" name="Freeform 16">
            <a:extLst>
              <a:ext uri="{FF2B5EF4-FFF2-40B4-BE49-F238E27FC236}">
                <a16:creationId xmlns:a16="http://schemas.microsoft.com/office/drawing/2014/main" id="{97C3162D-782E-4B48-938E-7F377B91DE41}"/>
              </a:ext>
            </a:extLst>
          </p:cNvPr>
          <p:cNvSpPr>
            <a:spLocks noEditPoints="1"/>
          </p:cNvSpPr>
          <p:nvPr/>
        </p:nvSpPr>
        <p:spPr bwMode="auto">
          <a:xfrm>
            <a:off x="4575019" y="4969106"/>
            <a:ext cx="440735" cy="440736"/>
          </a:xfrm>
          <a:custGeom>
            <a:avLst/>
            <a:gdLst>
              <a:gd name="T0" fmla="*/ 176 w 176"/>
              <a:gd name="T1" fmla="*/ 52 h 176"/>
              <a:gd name="T2" fmla="*/ 176 w 176"/>
              <a:gd name="T3" fmla="*/ 50 h 176"/>
              <a:gd name="T4" fmla="*/ 144 w 176"/>
              <a:gd name="T5" fmla="*/ 2 h 176"/>
              <a:gd name="T6" fmla="*/ 36 w 176"/>
              <a:gd name="T7" fmla="*/ 0 h 176"/>
              <a:gd name="T8" fmla="*/ 32 w 176"/>
              <a:gd name="T9" fmla="*/ 2 h 176"/>
              <a:gd name="T10" fmla="*/ 0 w 176"/>
              <a:gd name="T11" fmla="*/ 50 h 176"/>
              <a:gd name="T12" fmla="*/ 0 w 176"/>
              <a:gd name="T13" fmla="*/ 100 h 176"/>
              <a:gd name="T14" fmla="*/ 13 w 176"/>
              <a:gd name="T15" fmla="*/ 104 h 176"/>
              <a:gd name="T16" fmla="*/ 0 w 176"/>
              <a:gd name="T17" fmla="*/ 122 h 176"/>
              <a:gd name="T18" fmla="*/ 0 w 176"/>
              <a:gd name="T19" fmla="*/ 172 h 176"/>
              <a:gd name="T20" fmla="*/ 172 w 176"/>
              <a:gd name="T21" fmla="*/ 176 h 176"/>
              <a:gd name="T22" fmla="*/ 176 w 176"/>
              <a:gd name="T23" fmla="*/ 124 h 176"/>
              <a:gd name="T24" fmla="*/ 176 w 176"/>
              <a:gd name="T25" fmla="*/ 122 h 176"/>
              <a:gd name="T26" fmla="*/ 172 w 176"/>
              <a:gd name="T27" fmla="*/ 104 h 176"/>
              <a:gd name="T28" fmla="*/ 38 w 176"/>
              <a:gd name="T29" fmla="*/ 8 h 176"/>
              <a:gd name="T30" fmla="*/ 165 w 176"/>
              <a:gd name="T31" fmla="*/ 48 h 176"/>
              <a:gd name="T32" fmla="*/ 112 w 176"/>
              <a:gd name="T33" fmla="*/ 52 h 176"/>
              <a:gd name="T34" fmla="*/ 64 w 176"/>
              <a:gd name="T35" fmla="*/ 52 h 176"/>
              <a:gd name="T36" fmla="*/ 11 w 176"/>
              <a:gd name="T37" fmla="*/ 48 h 176"/>
              <a:gd name="T38" fmla="*/ 168 w 176"/>
              <a:gd name="T39" fmla="*/ 168 h 176"/>
              <a:gd name="T40" fmla="*/ 8 w 176"/>
              <a:gd name="T41" fmla="*/ 128 h 176"/>
              <a:gd name="T42" fmla="*/ 88 w 176"/>
              <a:gd name="T43" fmla="*/ 156 h 176"/>
              <a:gd name="T44" fmla="*/ 168 w 176"/>
              <a:gd name="T45" fmla="*/ 128 h 176"/>
              <a:gd name="T46" fmla="*/ 165 w 176"/>
              <a:gd name="T47" fmla="*/ 120 h 176"/>
              <a:gd name="T48" fmla="*/ 112 w 176"/>
              <a:gd name="T49" fmla="*/ 124 h 176"/>
              <a:gd name="T50" fmla="*/ 64 w 176"/>
              <a:gd name="T51" fmla="*/ 124 h 176"/>
              <a:gd name="T52" fmla="*/ 11 w 176"/>
              <a:gd name="T53" fmla="*/ 120 h 176"/>
              <a:gd name="T54" fmla="*/ 154 w 176"/>
              <a:gd name="T55" fmla="*/ 104 h 176"/>
              <a:gd name="T56" fmla="*/ 168 w 176"/>
              <a:gd name="T57" fmla="*/ 96 h 176"/>
              <a:gd name="T58" fmla="*/ 8 w 176"/>
              <a:gd name="T59" fmla="*/ 56 h 176"/>
              <a:gd name="T60" fmla="*/ 88 w 176"/>
              <a:gd name="T61" fmla="*/ 84 h 176"/>
              <a:gd name="T62" fmla="*/ 168 w 176"/>
              <a:gd name="T63" fmla="*/ 5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76" h="176">
                <a:moveTo>
                  <a:pt x="176" y="100"/>
                </a:moveTo>
                <a:cubicBezTo>
                  <a:pt x="176" y="52"/>
                  <a:pt x="176" y="52"/>
                  <a:pt x="176" y="52"/>
                </a:cubicBezTo>
                <a:cubicBezTo>
                  <a:pt x="176" y="51"/>
                  <a:pt x="176" y="51"/>
                  <a:pt x="176" y="50"/>
                </a:cubicBezTo>
                <a:cubicBezTo>
                  <a:pt x="176" y="50"/>
                  <a:pt x="176" y="50"/>
                  <a:pt x="176" y="50"/>
                </a:cubicBezTo>
                <a:cubicBezTo>
                  <a:pt x="144" y="2"/>
                  <a:pt x="144" y="2"/>
                  <a:pt x="144" y="2"/>
                </a:cubicBezTo>
                <a:cubicBezTo>
                  <a:pt x="144" y="2"/>
                  <a:pt x="144" y="2"/>
                  <a:pt x="144" y="2"/>
                </a:cubicBezTo>
                <a:cubicBezTo>
                  <a:pt x="143" y="1"/>
                  <a:pt x="142" y="0"/>
                  <a:pt x="140" y="0"/>
                </a:cubicBezTo>
                <a:cubicBezTo>
                  <a:pt x="36" y="0"/>
                  <a:pt x="36" y="0"/>
                  <a:pt x="36" y="0"/>
                </a:cubicBezTo>
                <a:cubicBezTo>
                  <a:pt x="34" y="0"/>
                  <a:pt x="33" y="1"/>
                  <a:pt x="32" y="2"/>
                </a:cubicBezTo>
                <a:cubicBezTo>
                  <a:pt x="32" y="2"/>
                  <a:pt x="32" y="2"/>
                  <a:pt x="32" y="2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51"/>
                  <a:pt x="0" y="51"/>
                  <a:pt x="0" y="52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2"/>
                  <a:pt x="2" y="104"/>
                  <a:pt x="4" y="104"/>
                </a:cubicBezTo>
                <a:cubicBezTo>
                  <a:pt x="13" y="104"/>
                  <a:pt x="13" y="104"/>
                  <a:pt x="13" y="104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2"/>
                  <a:pt x="0" y="122"/>
                  <a:pt x="0" y="122"/>
                </a:cubicBezTo>
                <a:cubicBezTo>
                  <a:pt x="0" y="123"/>
                  <a:pt x="0" y="123"/>
                  <a:pt x="0" y="124"/>
                </a:cubicBezTo>
                <a:cubicBezTo>
                  <a:pt x="0" y="172"/>
                  <a:pt x="0" y="172"/>
                  <a:pt x="0" y="172"/>
                </a:cubicBezTo>
                <a:cubicBezTo>
                  <a:pt x="0" y="174"/>
                  <a:pt x="2" y="176"/>
                  <a:pt x="4" y="176"/>
                </a:cubicBezTo>
                <a:cubicBezTo>
                  <a:pt x="172" y="176"/>
                  <a:pt x="172" y="176"/>
                  <a:pt x="172" y="176"/>
                </a:cubicBezTo>
                <a:cubicBezTo>
                  <a:pt x="174" y="176"/>
                  <a:pt x="176" y="174"/>
                  <a:pt x="176" y="172"/>
                </a:cubicBezTo>
                <a:cubicBezTo>
                  <a:pt x="176" y="124"/>
                  <a:pt x="176" y="124"/>
                  <a:pt x="176" y="124"/>
                </a:cubicBezTo>
                <a:cubicBezTo>
                  <a:pt x="176" y="123"/>
                  <a:pt x="176" y="123"/>
                  <a:pt x="176" y="122"/>
                </a:cubicBezTo>
                <a:cubicBezTo>
                  <a:pt x="176" y="122"/>
                  <a:pt x="176" y="122"/>
                  <a:pt x="176" y="122"/>
                </a:cubicBezTo>
                <a:cubicBezTo>
                  <a:pt x="163" y="104"/>
                  <a:pt x="163" y="104"/>
                  <a:pt x="163" y="104"/>
                </a:cubicBezTo>
                <a:cubicBezTo>
                  <a:pt x="172" y="104"/>
                  <a:pt x="172" y="104"/>
                  <a:pt x="172" y="104"/>
                </a:cubicBezTo>
                <a:cubicBezTo>
                  <a:pt x="174" y="104"/>
                  <a:pt x="176" y="102"/>
                  <a:pt x="176" y="100"/>
                </a:cubicBezTo>
                <a:moveTo>
                  <a:pt x="38" y="8"/>
                </a:moveTo>
                <a:cubicBezTo>
                  <a:pt x="138" y="8"/>
                  <a:pt x="138" y="8"/>
                  <a:pt x="138" y="8"/>
                </a:cubicBezTo>
                <a:cubicBezTo>
                  <a:pt x="165" y="48"/>
                  <a:pt x="165" y="48"/>
                  <a:pt x="165" y="48"/>
                </a:cubicBezTo>
                <a:cubicBezTo>
                  <a:pt x="116" y="48"/>
                  <a:pt x="116" y="48"/>
                  <a:pt x="116" y="48"/>
                </a:cubicBezTo>
                <a:cubicBezTo>
                  <a:pt x="114" y="48"/>
                  <a:pt x="112" y="50"/>
                  <a:pt x="112" y="52"/>
                </a:cubicBezTo>
                <a:cubicBezTo>
                  <a:pt x="112" y="65"/>
                  <a:pt x="101" y="76"/>
                  <a:pt x="88" y="76"/>
                </a:cubicBezTo>
                <a:cubicBezTo>
                  <a:pt x="75" y="76"/>
                  <a:pt x="64" y="65"/>
                  <a:pt x="64" y="52"/>
                </a:cubicBezTo>
                <a:cubicBezTo>
                  <a:pt x="64" y="50"/>
                  <a:pt x="62" y="48"/>
                  <a:pt x="60" y="48"/>
                </a:cubicBezTo>
                <a:cubicBezTo>
                  <a:pt x="11" y="48"/>
                  <a:pt x="11" y="48"/>
                  <a:pt x="11" y="48"/>
                </a:cubicBezTo>
                <a:lnTo>
                  <a:pt x="38" y="8"/>
                </a:lnTo>
                <a:close/>
                <a:moveTo>
                  <a:pt x="168" y="168"/>
                </a:moveTo>
                <a:cubicBezTo>
                  <a:pt x="8" y="168"/>
                  <a:pt x="8" y="168"/>
                  <a:pt x="8" y="168"/>
                </a:cubicBezTo>
                <a:cubicBezTo>
                  <a:pt x="8" y="128"/>
                  <a:pt x="8" y="128"/>
                  <a:pt x="8" y="128"/>
                </a:cubicBezTo>
                <a:cubicBezTo>
                  <a:pt x="56" y="128"/>
                  <a:pt x="56" y="128"/>
                  <a:pt x="56" y="128"/>
                </a:cubicBezTo>
                <a:cubicBezTo>
                  <a:pt x="58" y="144"/>
                  <a:pt x="72" y="156"/>
                  <a:pt x="88" y="156"/>
                </a:cubicBezTo>
                <a:cubicBezTo>
                  <a:pt x="104" y="156"/>
                  <a:pt x="118" y="144"/>
                  <a:pt x="120" y="128"/>
                </a:cubicBezTo>
                <a:cubicBezTo>
                  <a:pt x="168" y="128"/>
                  <a:pt x="168" y="128"/>
                  <a:pt x="168" y="128"/>
                </a:cubicBezTo>
                <a:lnTo>
                  <a:pt x="168" y="168"/>
                </a:lnTo>
                <a:close/>
                <a:moveTo>
                  <a:pt x="165" y="120"/>
                </a:moveTo>
                <a:cubicBezTo>
                  <a:pt x="116" y="120"/>
                  <a:pt x="116" y="120"/>
                  <a:pt x="116" y="120"/>
                </a:cubicBezTo>
                <a:cubicBezTo>
                  <a:pt x="114" y="120"/>
                  <a:pt x="112" y="122"/>
                  <a:pt x="112" y="124"/>
                </a:cubicBezTo>
                <a:cubicBezTo>
                  <a:pt x="112" y="137"/>
                  <a:pt x="101" y="148"/>
                  <a:pt x="88" y="148"/>
                </a:cubicBezTo>
                <a:cubicBezTo>
                  <a:pt x="75" y="148"/>
                  <a:pt x="64" y="137"/>
                  <a:pt x="64" y="124"/>
                </a:cubicBezTo>
                <a:cubicBezTo>
                  <a:pt x="64" y="122"/>
                  <a:pt x="62" y="120"/>
                  <a:pt x="60" y="120"/>
                </a:cubicBezTo>
                <a:cubicBezTo>
                  <a:pt x="11" y="120"/>
                  <a:pt x="11" y="120"/>
                  <a:pt x="11" y="120"/>
                </a:cubicBezTo>
                <a:cubicBezTo>
                  <a:pt x="22" y="104"/>
                  <a:pt x="22" y="104"/>
                  <a:pt x="22" y="104"/>
                </a:cubicBezTo>
                <a:cubicBezTo>
                  <a:pt x="154" y="104"/>
                  <a:pt x="154" y="104"/>
                  <a:pt x="154" y="104"/>
                </a:cubicBezTo>
                <a:lnTo>
                  <a:pt x="165" y="120"/>
                </a:lnTo>
                <a:close/>
                <a:moveTo>
                  <a:pt x="168" y="96"/>
                </a:moveTo>
                <a:cubicBezTo>
                  <a:pt x="8" y="96"/>
                  <a:pt x="8" y="96"/>
                  <a:pt x="8" y="96"/>
                </a:cubicBezTo>
                <a:cubicBezTo>
                  <a:pt x="8" y="56"/>
                  <a:pt x="8" y="56"/>
                  <a:pt x="8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8" y="72"/>
                  <a:pt x="72" y="84"/>
                  <a:pt x="88" y="84"/>
                </a:cubicBezTo>
                <a:cubicBezTo>
                  <a:pt x="104" y="84"/>
                  <a:pt x="118" y="72"/>
                  <a:pt x="120" y="56"/>
                </a:cubicBezTo>
                <a:cubicBezTo>
                  <a:pt x="168" y="56"/>
                  <a:pt x="168" y="56"/>
                  <a:pt x="168" y="56"/>
                </a:cubicBezTo>
                <a:lnTo>
                  <a:pt x="168" y="96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700">
              <a:latin typeface="Century Gothic" panose="020B0502020202020204" pitchFamily="34" charset="0"/>
            </a:endParaRPr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9972" y="2213408"/>
            <a:ext cx="414564" cy="457240"/>
          </a:xfrm>
          <a:prstGeom prst="rect">
            <a:avLst/>
          </a:prstGeom>
        </p:spPr>
      </p:pic>
      <p:sp>
        <p:nvSpPr>
          <p:cNvPr id="35" name="TextBox 16">
            <a:extLst>
              <a:ext uri="{FF2B5EF4-FFF2-40B4-BE49-F238E27FC236}">
                <a16:creationId xmlns:a16="http://schemas.microsoft.com/office/drawing/2014/main" id="{6C94DA12-03AF-453D-9002-B259FDC73C2B}"/>
              </a:ext>
            </a:extLst>
          </p:cNvPr>
          <p:cNvSpPr txBox="1"/>
          <p:nvPr/>
        </p:nvSpPr>
        <p:spPr>
          <a:xfrm>
            <a:off x="5264560" y="3270610"/>
            <a:ext cx="211768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SVILUPPO DELLE TECNOLOGIE DI IA /MACHINE LEARNING </a:t>
            </a:r>
            <a:r>
              <a:rPr lang="en-US" spc="5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spc="50" dirty="0" err="1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supporto</a:t>
            </a:r>
            <a:r>
              <a:rPr lang="en-US" spc="5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del </a:t>
            </a:r>
            <a:r>
              <a:rPr lang="en-US" spc="50" dirty="0" err="1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procedimento</a:t>
            </a:r>
            <a:r>
              <a:rPr lang="en-US" spc="50" dirty="0" smtClean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ABF     </a:t>
            </a:r>
            <a:endParaRPr lang="en-US" spc="50" dirty="0">
              <a:solidFill>
                <a:srgbClr val="FF99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68761" y="2213408"/>
            <a:ext cx="2544089" cy="62953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195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3722914" y="1012371"/>
            <a:ext cx="5241472" cy="411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000" dirty="0" smtClean="0">
                <a:latin typeface="Century Gothic" panose="020B0502020202020204" pitchFamily="34" charset="0"/>
              </a:rPr>
              <a:t>Grazie per l’attenzione!</a:t>
            </a:r>
          </a:p>
          <a:p>
            <a:pPr algn="ctr"/>
            <a:endParaRPr lang="it-IT" sz="4000" dirty="0">
              <a:latin typeface="Century Gothic" panose="020B0502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722915" y="5812971"/>
            <a:ext cx="49965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 smtClean="0">
                <a:solidFill>
                  <a:srgbClr val="FFFFFF"/>
                </a:solidFill>
                <a:latin typeface="Century Gothic" panose="020B0502020202020204" pitchFamily="34" charset="0"/>
                <a:hlinkClick r:id="rId2"/>
              </a:rPr>
              <a:t>raffaella.pinto@bancaditalia.it</a:t>
            </a:r>
            <a:r>
              <a:rPr lang="it-IT" sz="2400" dirty="0" smtClean="0">
                <a:solidFill>
                  <a:srgbClr val="FFFFFF"/>
                </a:solidFill>
                <a:latin typeface="Century Gothic" panose="020B0502020202020204" pitchFamily="34" charset="0"/>
              </a:rPr>
              <a:t>   </a:t>
            </a:r>
            <a:endParaRPr lang="it-IT" sz="2400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7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DE3E457D-D380-4110-91A0-EB7AE07BEC04}"/>
              </a:ext>
            </a:extLst>
          </p:cNvPr>
          <p:cNvSpPr txBox="1"/>
          <p:nvPr/>
        </p:nvSpPr>
        <p:spPr>
          <a:xfrm>
            <a:off x="4516758" y="316334"/>
            <a:ext cx="3269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pc="2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Agenda </a:t>
            </a:r>
            <a:endParaRPr lang="en-US" sz="3600" b="1" spc="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B16500-974B-4566-9B0E-BF9FDE776C39}"/>
              </a:ext>
            </a:extLst>
          </p:cNvPr>
          <p:cNvCxnSpPr>
            <a:cxnSpLocks/>
          </p:cNvCxnSpPr>
          <p:nvPr/>
        </p:nvCxnSpPr>
        <p:spPr>
          <a:xfrm>
            <a:off x="5660337" y="1337403"/>
            <a:ext cx="82164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2923309" y="1482415"/>
            <a:ext cx="62497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Perché la tutela dei clienti bancari/finanziari 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Il ruolo dell’ABF</a:t>
            </a: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Alcuni dati  </a:t>
            </a:r>
          </a:p>
          <a:p>
            <a:endParaRPr lang="it-IT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Linee di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sviluppo alla luce delle nuove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Disposizioni 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</a:rPr>
              <a:t>Le ulteriori iniziative per rafforzare il sistema ABF   </a:t>
            </a: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814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011381" y="1365909"/>
            <a:ext cx="6203881" cy="5570756"/>
          </a:xfrm>
          <a:prstGeom prst="rect">
            <a:avLst/>
          </a:prstGeom>
          <a:noFill/>
          <a:ln cmpd="dbl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it-IT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Asimmetrie informative nel mercato finanziario </a:t>
            </a:r>
            <a:endParaRPr lang="it-IT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b="1" dirty="0" smtClean="0">
                <a:solidFill>
                  <a:schemeClr val="bg1"/>
                </a:solidFill>
              </a:rPr>
              <a:t>Distorsioni </a:t>
            </a:r>
            <a:r>
              <a:rPr lang="it-IT" sz="2400" b="1" dirty="0">
                <a:solidFill>
                  <a:schemeClr val="bg1"/>
                </a:solidFill>
              </a:rPr>
              <a:t>comportamentali e limitazioni cognitive dei </a:t>
            </a:r>
            <a:r>
              <a:rPr lang="it-IT" sz="2400" b="1" dirty="0" smtClean="0">
                <a:solidFill>
                  <a:schemeClr val="bg1"/>
                </a:solidFill>
              </a:rPr>
              <a:t>consumatori </a:t>
            </a:r>
            <a:r>
              <a:rPr lang="it-IT" sz="24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Livello di </a:t>
            </a:r>
            <a:r>
              <a:rPr lang="it-IT" sz="2400" b="1" dirty="0" smtClean="0">
                <a:solidFill>
                  <a:schemeClr val="bg1"/>
                </a:solidFill>
              </a:rPr>
              <a:t>alfabetizzazione finanziaria </a:t>
            </a:r>
            <a:r>
              <a:rPr lang="it-IT" sz="2400" dirty="0" smtClean="0">
                <a:solidFill>
                  <a:schemeClr val="bg1"/>
                </a:solidFill>
              </a:rPr>
              <a:t>non  adeguato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it-IT" sz="2400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chemeClr val="bg1"/>
                </a:solidFill>
              </a:rPr>
              <a:t>Mancanza di </a:t>
            </a:r>
            <a:r>
              <a:rPr lang="it-IT" sz="2400" b="1" dirty="0" smtClean="0">
                <a:solidFill>
                  <a:schemeClr val="bg1"/>
                </a:solidFill>
              </a:rPr>
              <a:t>fiducia </a:t>
            </a:r>
            <a:r>
              <a:rPr lang="it-IT" sz="2400" b="1" dirty="0">
                <a:solidFill>
                  <a:schemeClr val="bg1"/>
                </a:solidFill>
              </a:rPr>
              <a:t>dei clienti</a:t>
            </a:r>
            <a:r>
              <a:rPr lang="it-IT" sz="2400" dirty="0">
                <a:solidFill>
                  <a:schemeClr val="bg1"/>
                </a:solidFill>
              </a:rPr>
              <a:t> nei mercati </a:t>
            </a:r>
            <a:r>
              <a:rPr lang="it-IT" sz="2400" dirty="0" smtClean="0">
                <a:solidFill>
                  <a:schemeClr val="bg1"/>
                </a:solidFill>
              </a:rPr>
              <a:t>finanziari (… acuitasi in epoca </a:t>
            </a:r>
            <a:r>
              <a:rPr lang="it-IT" sz="2400" dirty="0" err="1" smtClean="0">
                <a:solidFill>
                  <a:schemeClr val="bg1"/>
                </a:solidFill>
              </a:rPr>
              <a:t>Covid</a:t>
            </a:r>
            <a:r>
              <a:rPr lang="it-IT" sz="2400" dirty="0" smtClean="0">
                <a:solidFill>
                  <a:schemeClr val="bg1"/>
                </a:solidFill>
              </a:rPr>
              <a:t> 19)</a:t>
            </a:r>
            <a:endParaRPr lang="it-IT" sz="2400" dirty="0">
              <a:solidFill>
                <a:schemeClr val="bg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560129" y="1191996"/>
            <a:ext cx="4506685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A5A5A5">
                  <a:lumMod val="75000"/>
                </a:srgbClr>
              </a:buClr>
            </a:pPr>
            <a:r>
              <a:rPr lang="it-IT" sz="2800" b="1" dirty="0" smtClean="0">
                <a:solidFill>
                  <a:schemeClr val="bg1"/>
                </a:solidFill>
              </a:rPr>
              <a:t>La lezione e il percorso……</a:t>
            </a:r>
          </a:p>
          <a:p>
            <a:pPr algn="just">
              <a:buClr>
                <a:srgbClr val="A5A5A5">
                  <a:lumMod val="75000"/>
                </a:srgbClr>
              </a:buClr>
            </a:pPr>
            <a:endParaRPr lang="it-IT" sz="2800" dirty="0">
              <a:solidFill>
                <a:schemeClr val="bg1"/>
              </a:solidFill>
            </a:endParaRPr>
          </a:p>
          <a:p>
            <a:pPr lvl="0" algn="just">
              <a:buClr>
                <a:srgbClr val="A5A5A5">
                  <a:lumMod val="75000"/>
                </a:srgbClr>
              </a:buClr>
            </a:pPr>
            <a:endParaRPr lang="it-IT" sz="2400" dirty="0" smtClean="0">
              <a:solidFill>
                <a:srgbClr val="EA8B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buClr>
                <a:srgbClr val="A5A5A5">
                  <a:lumMod val="75000"/>
                </a:srgbClr>
              </a:buClr>
            </a:pPr>
            <a:r>
              <a:rPr lang="it-IT" sz="2800" dirty="0" smtClean="0">
                <a:solidFill>
                  <a:srgbClr val="EA8B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risposte </a:t>
            </a:r>
            <a:r>
              <a:rPr lang="it-IT" sz="2800" dirty="0">
                <a:solidFill>
                  <a:srgbClr val="EA8B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di tutela </a:t>
            </a:r>
            <a:r>
              <a:rPr lang="it-IT" sz="2800" dirty="0" smtClean="0">
                <a:solidFill>
                  <a:srgbClr val="EA8B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individuale tempestive </a:t>
            </a:r>
            <a:r>
              <a:rPr lang="it-IT" sz="2800" dirty="0">
                <a:solidFill>
                  <a:srgbClr val="EA8B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e </a:t>
            </a:r>
            <a:r>
              <a:rPr lang="it-IT" sz="2800" dirty="0" smtClean="0">
                <a:solidFill>
                  <a:srgbClr val="EA8B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credibili </a:t>
            </a:r>
            <a:endParaRPr lang="it-IT" sz="2800" dirty="0">
              <a:solidFill>
                <a:srgbClr val="EA8B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buClr>
                <a:srgbClr val="A5A5A5">
                  <a:lumMod val="75000"/>
                </a:srgbClr>
              </a:buClr>
            </a:pPr>
            <a:endParaRPr lang="it-IT" sz="2800" b="1" dirty="0" smtClean="0">
              <a:solidFill>
                <a:srgbClr val="EA8B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just">
              <a:buClr>
                <a:srgbClr val="A5A5A5">
                  <a:lumMod val="75000"/>
                </a:srgbClr>
              </a:buClr>
            </a:pPr>
            <a:r>
              <a:rPr lang="it-IT" sz="2800" dirty="0">
                <a:solidFill>
                  <a:srgbClr val="EA8B00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relazioni banca–cliente più sane e durature </a:t>
            </a:r>
          </a:p>
          <a:p>
            <a:pPr algn="just">
              <a:buClr>
                <a:srgbClr val="A5A5A5">
                  <a:lumMod val="75000"/>
                </a:srgbClr>
              </a:buClr>
            </a:pPr>
            <a:endParaRPr lang="it-IT" sz="2800" dirty="0" smtClean="0">
              <a:solidFill>
                <a:srgbClr val="EA8B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lvl="0" algn="just">
              <a:buClr>
                <a:srgbClr val="A5A5A5">
                  <a:lumMod val="75000"/>
                </a:srgbClr>
              </a:buClr>
            </a:pPr>
            <a:endParaRPr lang="it-IT" sz="2400" b="1" dirty="0">
              <a:solidFill>
                <a:srgbClr val="EA8B00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1177635" y="184557"/>
            <a:ext cx="5861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9900"/>
                </a:solidFill>
              </a:rPr>
              <a:t>Perché </a:t>
            </a:r>
            <a:r>
              <a:rPr lang="it-IT" sz="2800" b="1" dirty="0">
                <a:solidFill>
                  <a:srgbClr val="FF9900"/>
                </a:solidFill>
              </a:rPr>
              <a:t>la </a:t>
            </a:r>
            <a:r>
              <a:rPr lang="it-IT" sz="2800" b="1" dirty="0" smtClean="0">
                <a:solidFill>
                  <a:srgbClr val="FF9900"/>
                </a:solidFill>
              </a:rPr>
              <a:t>tutela di trasparenza </a:t>
            </a:r>
            <a:r>
              <a:rPr lang="it-IT" sz="2800" b="1" dirty="0">
                <a:solidFill>
                  <a:srgbClr val="FF9900"/>
                </a:solidFill>
              </a:rPr>
              <a:t>e correttezza dei comportamenti ? </a:t>
            </a:r>
          </a:p>
        </p:txBody>
      </p:sp>
    </p:spTree>
    <p:extLst>
      <p:ext uri="{BB962C8B-B14F-4D97-AF65-F5344CB8AC3E}">
        <p14:creationId xmlns:p14="http://schemas.microsoft.com/office/powerpoint/2010/main" val="2323657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27">
            <a:extLst>
              <a:ext uri="{FF2B5EF4-FFF2-40B4-BE49-F238E27FC236}">
                <a16:creationId xmlns:a16="http://schemas.microsoft.com/office/drawing/2014/main" id="{C691D3F4-3F23-4B81-8623-02072124CA87}"/>
              </a:ext>
            </a:extLst>
          </p:cNvPr>
          <p:cNvCxnSpPr>
            <a:cxnSpLocks/>
          </p:cNvCxnSpPr>
          <p:nvPr/>
        </p:nvCxnSpPr>
        <p:spPr>
          <a:xfrm>
            <a:off x="6381260" y="1422199"/>
            <a:ext cx="82164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Segnaposto contenut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102193"/>
              </p:ext>
            </p:extLst>
          </p:nvPr>
        </p:nvGraphicFramePr>
        <p:xfrm>
          <a:off x="2769326" y="166255"/>
          <a:ext cx="8552799" cy="6430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2" y="1263499"/>
            <a:ext cx="27693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spc="200" dirty="0" smtClean="0">
                <a:latin typeface="Century Gothic" panose="020B0502020202020204" pitchFamily="34" charset="0"/>
                <a:cs typeface="Poppins SemiBold" panose="00000700000000000000" pitchFamily="2" charset="0"/>
              </a:rPr>
              <a:t> </a:t>
            </a:r>
            <a:r>
              <a:rPr lang="it-IT" sz="2800" b="1" spc="200" dirty="0" smtClean="0">
                <a:cs typeface="Poppins SemiBold" panose="00000700000000000000" pitchFamily="2" charset="0"/>
              </a:rPr>
              <a:t>Il  sistema  di  </a:t>
            </a:r>
          </a:p>
          <a:p>
            <a:r>
              <a:rPr lang="it-IT" sz="2800" b="1" spc="200" dirty="0">
                <a:cs typeface="Poppins SemiBold" panose="00000700000000000000" pitchFamily="2" charset="0"/>
              </a:rPr>
              <a:t> </a:t>
            </a:r>
            <a:r>
              <a:rPr lang="it-IT" sz="2800" b="1" spc="200" dirty="0" smtClean="0">
                <a:cs typeface="Poppins SemiBold" panose="00000700000000000000" pitchFamily="2" charset="0"/>
              </a:rPr>
              <a:t> tutele della     </a:t>
            </a:r>
          </a:p>
          <a:p>
            <a:r>
              <a:rPr lang="it-IT" sz="2800" b="1" spc="200" dirty="0">
                <a:cs typeface="Poppins SemiBold" panose="00000700000000000000" pitchFamily="2" charset="0"/>
              </a:rPr>
              <a:t> </a:t>
            </a:r>
            <a:r>
              <a:rPr lang="it-IT" sz="2800" b="1" spc="200" dirty="0" smtClean="0">
                <a:cs typeface="Poppins SemiBold" panose="00000700000000000000" pitchFamily="2" charset="0"/>
              </a:rPr>
              <a:t>   clientela </a:t>
            </a:r>
          </a:p>
          <a:p>
            <a:endParaRPr lang="it-IT" sz="2800" spc="200" dirty="0" smtClean="0">
              <a:latin typeface="Century Gothic" panose="020B0502020202020204" pitchFamily="34" charset="0"/>
              <a:cs typeface="Poppins SemiBold" panose="00000700000000000000" pitchFamily="2" charset="0"/>
            </a:endParaRPr>
          </a:p>
          <a:p>
            <a:endParaRPr lang="it-IT" sz="2800" b="1" spc="2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6374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Freeform 81">
            <a:extLst>
              <a:ext uri="{FF2B5EF4-FFF2-40B4-BE49-F238E27FC236}">
                <a16:creationId xmlns:a16="http://schemas.microsoft.com/office/drawing/2014/main" id="{CF27E9C1-5DD8-4256-82B2-64848A1595C1}"/>
              </a:ext>
            </a:extLst>
          </p:cNvPr>
          <p:cNvSpPr>
            <a:spLocks/>
          </p:cNvSpPr>
          <p:nvPr/>
        </p:nvSpPr>
        <p:spPr bwMode="auto">
          <a:xfrm>
            <a:off x="7227288" y="4418909"/>
            <a:ext cx="329988" cy="320401"/>
          </a:xfrm>
          <a:custGeom>
            <a:avLst/>
            <a:gdLst>
              <a:gd name="T0" fmla="*/ 94 w 97"/>
              <a:gd name="T1" fmla="*/ 16 h 94"/>
              <a:gd name="T2" fmla="*/ 81 w 97"/>
              <a:gd name="T3" fmla="*/ 27 h 94"/>
              <a:gd name="T4" fmla="*/ 73 w 97"/>
              <a:gd name="T5" fmla="*/ 12 h 94"/>
              <a:gd name="T6" fmla="*/ 82 w 97"/>
              <a:gd name="T7" fmla="*/ 2 h 94"/>
              <a:gd name="T8" fmla="*/ 77 w 97"/>
              <a:gd name="T9" fmla="*/ 2 h 94"/>
              <a:gd name="T10" fmla="*/ 64 w 97"/>
              <a:gd name="T11" fmla="*/ 5 h 94"/>
              <a:gd name="T12" fmla="*/ 61 w 97"/>
              <a:gd name="T13" fmla="*/ 14 h 94"/>
              <a:gd name="T14" fmla="*/ 63 w 97"/>
              <a:gd name="T15" fmla="*/ 27 h 94"/>
              <a:gd name="T16" fmla="*/ 52 w 97"/>
              <a:gd name="T17" fmla="*/ 42 h 94"/>
              <a:gd name="T18" fmla="*/ 43 w 97"/>
              <a:gd name="T19" fmla="*/ 39 h 94"/>
              <a:gd name="T20" fmla="*/ 35 w 97"/>
              <a:gd name="T21" fmla="*/ 33 h 94"/>
              <a:gd name="T22" fmla="*/ 34 w 97"/>
              <a:gd name="T23" fmla="*/ 31 h 94"/>
              <a:gd name="T24" fmla="*/ 33 w 97"/>
              <a:gd name="T25" fmla="*/ 27 h 94"/>
              <a:gd name="T26" fmla="*/ 31 w 97"/>
              <a:gd name="T27" fmla="*/ 23 h 94"/>
              <a:gd name="T28" fmla="*/ 47 w 97"/>
              <a:gd name="T29" fmla="*/ 17 h 94"/>
              <a:gd name="T30" fmla="*/ 45 w 97"/>
              <a:gd name="T31" fmla="*/ 12 h 94"/>
              <a:gd name="T32" fmla="*/ 44 w 97"/>
              <a:gd name="T33" fmla="*/ 10 h 94"/>
              <a:gd name="T34" fmla="*/ 11 w 97"/>
              <a:gd name="T35" fmla="*/ 23 h 94"/>
              <a:gd name="T36" fmla="*/ 11 w 97"/>
              <a:gd name="T37" fmla="*/ 24 h 94"/>
              <a:gd name="T38" fmla="*/ 9 w 97"/>
              <a:gd name="T39" fmla="*/ 33 h 94"/>
              <a:gd name="T40" fmla="*/ 0 w 97"/>
              <a:gd name="T41" fmla="*/ 38 h 94"/>
              <a:gd name="T42" fmla="*/ 17 w 97"/>
              <a:gd name="T43" fmla="*/ 41 h 94"/>
              <a:gd name="T44" fmla="*/ 16 w 97"/>
              <a:gd name="T45" fmla="*/ 36 h 94"/>
              <a:gd name="T46" fmla="*/ 24 w 97"/>
              <a:gd name="T47" fmla="*/ 37 h 94"/>
              <a:gd name="T48" fmla="*/ 27 w 97"/>
              <a:gd name="T49" fmla="*/ 39 h 94"/>
              <a:gd name="T50" fmla="*/ 29 w 97"/>
              <a:gd name="T51" fmla="*/ 39 h 94"/>
              <a:gd name="T52" fmla="*/ 36 w 97"/>
              <a:gd name="T53" fmla="*/ 49 h 94"/>
              <a:gd name="T54" fmla="*/ 15 w 97"/>
              <a:gd name="T55" fmla="*/ 84 h 94"/>
              <a:gd name="T56" fmla="*/ 23 w 97"/>
              <a:gd name="T57" fmla="*/ 93 h 94"/>
              <a:gd name="T58" fmla="*/ 77 w 97"/>
              <a:gd name="T59" fmla="*/ 89 h 94"/>
              <a:gd name="T60" fmla="*/ 85 w 97"/>
              <a:gd name="T61" fmla="*/ 81 h 94"/>
              <a:gd name="T62" fmla="*/ 59 w 97"/>
              <a:gd name="T63" fmla="*/ 53 h 94"/>
              <a:gd name="T64" fmla="*/ 69 w 97"/>
              <a:gd name="T65" fmla="*/ 42 h 94"/>
              <a:gd name="T66" fmla="*/ 77 w 97"/>
              <a:gd name="T67" fmla="*/ 38 h 94"/>
              <a:gd name="T68" fmla="*/ 96 w 97"/>
              <a:gd name="T69" fmla="*/ 28 h 94"/>
              <a:gd name="T70" fmla="*/ 97 w 97"/>
              <a:gd name="T71" fmla="*/ 17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97" h="94">
                <a:moveTo>
                  <a:pt x="96" y="16"/>
                </a:moveTo>
                <a:cubicBezTo>
                  <a:pt x="95" y="16"/>
                  <a:pt x="94" y="16"/>
                  <a:pt x="94" y="16"/>
                </a:cubicBezTo>
                <a:cubicBezTo>
                  <a:pt x="94" y="16"/>
                  <a:pt x="94" y="16"/>
                  <a:pt x="87" y="27"/>
                </a:cubicBezTo>
                <a:cubicBezTo>
                  <a:pt x="87" y="27"/>
                  <a:pt x="87" y="27"/>
                  <a:pt x="81" y="27"/>
                </a:cubicBezTo>
                <a:cubicBezTo>
                  <a:pt x="81" y="27"/>
                  <a:pt x="81" y="27"/>
                  <a:pt x="73" y="19"/>
                </a:cubicBezTo>
                <a:cubicBezTo>
                  <a:pt x="73" y="19"/>
                  <a:pt x="73" y="19"/>
                  <a:pt x="73" y="12"/>
                </a:cubicBezTo>
                <a:cubicBezTo>
                  <a:pt x="73" y="12"/>
                  <a:pt x="73" y="12"/>
                  <a:pt x="83" y="4"/>
                </a:cubicBezTo>
                <a:cubicBezTo>
                  <a:pt x="83" y="3"/>
                  <a:pt x="83" y="2"/>
                  <a:pt x="82" y="2"/>
                </a:cubicBezTo>
                <a:cubicBezTo>
                  <a:pt x="82" y="2"/>
                  <a:pt x="82" y="2"/>
                  <a:pt x="81" y="2"/>
                </a:cubicBezTo>
                <a:cubicBezTo>
                  <a:pt x="81" y="2"/>
                  <a:pt x="79" y="2"/>
                  <a:pt x="77" y="2"/>
                </a:cubicBezTo>
                <a:cubicBezTo>
                  <a:pt x="77" y="1"/>
                  <a:pt x="76" y="1"/>
                  <a:pt x="75" y="1"/>
                </a:cubicBezTo>
                <a:cubicBezTo>
                  <a:pt x="69" y="0"/>
                  <a:pt x="66" y="3"/>
                  <a:pt x="64" y="5"/>
                </a:cubicBezTo>
                <a:cubicBezTo>
                  <a:pt x="62" y="8"/>
                  <a:pt x="61" y="10"/>
                  <a:pt x="61" y="10"/>
                </a:cubicBezTo>
                <a:cubicBezTo>
                  <a:pt x="61" y="10"/>
                  <a:pt x="61" y="11"/>
                  <a:pt x="61" y="14"/>
                </a:cubicBezTo>
                <a:cubicBezTo>
                  <a:pt x="61" y="18"/>
                  <a:pt x="61" y="23"/>
                  <a:pt x="62" y="26"/>
                </a:cubicBezTo>
                <a:cubicBezTo>
                  <a:pt x="63" y="27"/>
                  <a:pt x="63" y="27"/>
                  <a:pt x="63" y="27"/>
                </a:cubicBezTo>
                <a:cubicBezTo>
                  <a:pt x="62" y="30"/>
                  <a:pt x="59" y="35"/>
                  <a:pt x="59" y="35"/>
                </a:cubicBezTo>
                <a:cubicBezTo>
                  <a:pt x="59" y="35"/>
                  <a:pt x="59" y="35"/>
                  <a:pt x="52" y="42"/>
                </a:cubicBezTo>
                <a:cubicBezTo>
                  <a:pt x="52" y="42"/>
                  <a:pt x="52" y="42"/>
                  <a:pt x="50" y="45"/>
                </a:cubicBezTo>
                <a:cubicBezTo>
                  <a:pt x="50" y="45"/>
                  <a:pt x="50" y="45"/>
                  <a:pt x="43" y="39"/>
                </a:cubicBezTo>
                <a:cubicBezTo>
                  <a:pt x="43" y="40"/>
                  <a:pt x="42" y="41"/>
                  <a:pt x="42" y="41"/>
                </a:cubicBezTo>
                <a:cubicBezTo>
                  <a:pt x="42" y="41"/>
                  <a:pt x="42" y="41"/>
                  <a:pt x="35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33"/>
                  <a:pt x="35" y="33"/>
                  <a:pt x="34" y="31"/>
                </a:cubicBezTo>
                <a:cubicBezTo>
                  <a:pt x="34" y="31"/>
                  <a:pt x="34" y="31"/>
                  <a:pt x="31" y="29"/>
                </a:cubicBezTo>
                <a:cubicBezTo>
                  <a:pt x="31" y="29"/>
                  <a:pt x="31" y="29"/>
                  <a:pt x="33" y="27"/>
                </a:cubicBezTo>
                <a:cubicBezTo>
                  <a:pt x="33" y="27"/>
                  <a:pt x="33" y="27"/>
                  <a:pt x="31" y="26"/>
                </a:cubicBezTo>
                <a:cubicBezTo>
                  <a:pt x="31" y="25"/>
                  <a:pt x="31" y="24"/>
                  <a:pt x="31" y="23"/>
                </a:cubicBezTo>
                <a:cubicBezTo>
                  <a:pt x="32" y="22"/>
                  <a:pt x="39" y="20"/>
                  <a:pt x="45" y="18"/>
                </a:cubicBezTo>
                <a:cubicBezTo>
                  <a:pt x="45" y="18"/>
                  <a:pt x="45" y="18"/>
                  <a:pt x="47" y="17"/>
                </a:cubicBezTo>
                <a:cubicBezTo>
                  <a:pt x="47" y="17"/>
                  <a:pt x="47" y="17"/>
                  <a:pt x="46" y="15"/>
                </a:cubicBezTo>
                <a:cubicBezTo>
                  <a:pt x="46" y="15"/>
                  <a:pt x="46" y="15"/>
                  <a:pt x="45" y="12"/>
                </a:cubicBezTo>
                <a:cubicBezTo>
                  <a:pt x="45" y="12"/>
                  <a:pt x="45" y="12"/>
                  <a:pt x="44" y="11"/>
                </a:cubicBezTo>
                <a:cubicBezTo>
                  <a:pt x="44" y="11"/>
                  <a:pt x="44" y="11"/>
                  <a:pt x="44" y="10"/>
                </a:cubicBezTo>
                <a:cubicBezTo>
                  <a:pt x="43" y="10"/>
                  <a:pt x="38" y="10"/>
                  <a:pt x="32" y="11"/>
                </a:cubicBezTo>
                <a:cubicBezTo>
                  <a:pt x="23" y="13"/>
                  <a:pt x="17" y="17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3"/>
                  <a:pt x="11" y="24"/>
                </a:cubicBezTo>
                <a:cubicBezTo>
                  <a:pt x="11" y="27"/>
                  <a:pt x="11" y="29"/>
                  <a:pt x="11" y="30"/>
                </a:cubicBezTo>
                <a:cubicBezTo>
                  <a:pt x="11" y="31"/>
                  <a:pt x="11" y="33"/>
                  <a:pt x="9" y="33"/>
                </a:cubicBezTo>
                <a:cubicBezTo>
                  <a:pt x="9" y="33"/>
                  <a:pt x="9" y="33"/>
                  <a:pt x="6" y="31"/>
                </a:cubicBezTo>
                <a:cubicBezTo>
                  <a:pt x="6" y="31"/>
                  <a:pt x="6" y="31"/>
                  <a:pt x="0" y="38"/>
                </a:cubicBezTo>
                <a:cubicBezTo>
                  <a:pt x="0" y="38"/>
                  <a:pt x="0" y="38"/>
                  <a:pt x="10" y="48"/>
                </a:cubicBezTo>
                <a:cubicBezTo>
                  <a:pt x="10" y="48"/>
                  <a:pt x="10" y="48"/>
                  <a:pt x="17" y="41"/>
                </a:cubicBezTo>
                <a:cubicBezTo>
                  <a:pt x="17" y="41"/>
                  <a:pt x="17" y="41"/>
                  <a:pt x="13" y="37"/>
                </a:cubicBezTo>
                <a:cubicBezTo>
                  <a:pt x="14" y="37"/>
                  <a:pt x="15" y="37"/>
                  <a:pt x="16" y="36"/>
                </a:cubicBezTo>
                <a:cubicBezTo>
                  <a:pt x="17" y="35"/>
                  <a:pt x="21" y="35"/>
                  <a:pt x="23" y="36"/>
                </a:cubicBezTo>
                <a:cubicBezTo>
                  <a:pt x="23" y="36"/>
                  <a:pt x="23" y="36"/>
                  <a:pt x="24" y="37"/>
                </a:cubicBezTo>
                <a:cubicBezTo>
                  <a:pt x="24" y="37"/>
                  <a:pt x="24" y="37"/>
                  <a:pt x="25" y="36"/>
                </a:cubicBezTo>
                <a:cubicBezTo>
                  <a:pt x="25" y="36"/>
                  <a:pt x="25" y="36"/>
                  <a:pt x="27" y="39"/>
                </a:cubicBezTo>
                <a:cubicBezTo>
                  <a:pt x="27" y="39"/>
                  <a:pt x="27" y="39"/>
                  <a:pt x="29" y="40"/>
                </a:cubicBezTo>
                <a:cubicBezTo>
                  <a:pt x="29" y="40"/>
                  <a:pt x="29" y="40"/>
                  <a:pt x="29" y="39"/>
                </a:cubicBezTo>
                <a:cubicBezTo>
                  <a:pt x="29" y="39"/>
                  <a:pt x="29" y="39"/>
                  <a:pt x="37" y="47"/>
                </a:cubicBezTo>
                <a:cubicBezTo>
                  <a:pt x="36" y="48"/>
                  <a:pt x="36" y="48"/>
                  <a:pt x="36" y="49"/>
                </a:cubicBezTo>
                <a:cubicBezTo>
                  <a:pt x="36" y="49"/>
                  <a:pt x="36" y="49"/>
                  <a:pt x="42" y="55"/>
                </a:cubicBezTo>
                <a:cubicBezTo>
                  <a:pt x="42" y="55"/>
                  <a:pt x="42" y="55"/>
                  <a:pt x="15" y="84"/>
                </a:cubicBezTo>
                <a:cubicBezTo>
                  <a:pt x="13" y="86"/>
                  <a:pt x="14" y="89"/>
                  <a:pt x="17" y="91"/>
                </a:cubicBezTo>
                <a:cubicBezTo>
                  <a:pt x="19" y="93"/>
                  <a:pt x="22" y="94"/>
                  <a:pt x="23" y="93"/>
                </a:cubicBezTo>
                <a:cubicBezTo>
                  <a:pt x="23" y="93"/>
                  <a:pt x="23" y="93"/>
                  <a:pt x="50" y="63"/>
                </a:cubicBezTo>
                <a:cubicBezTo>
                  <a:pt x="50" y="63"/>
                  <a:pt x="50" y="63"/>
                  <a:pt x="77" y="89"/>
                </a:cubicBezTo>
                <a:cubicBezTo>
                  <a:pt x="79" y="91"/>
                  <a:pt x="82" y="90"/>
                  <a:pt x="84" y="88"/>
                </a:cubicBezTo>
                <a:cubicBezTo>
                  <a:pt x="86" y="85"/>
                  <a:pt x="87" y="82"/>
                  <a:pt x="85" y="81"/>
                </a:cubicBezTo>
                <a:cubicBezTo>
                  <a:pt x="85" y="81"/>
                  <a:pt x="85" y="81"/>
                  <a:pt x="58" y="54"/>
                </a:cubicBezTo>
                <a:cubicBezTo>
                  <a:pt x="58" y="54"/>
                  <a:pt x="58" y="54"/>
                  <a:pt x="59" y="53"/>
                </a:cubicBezTo>
                <a:cubicBezTo>
                  <a:pt x="59" y="53"/>
                  <a:pt x="59" y="53"/>
                  <a:pt x="59" y="52"/>
                </a:cubicBezTo>
                <a:cubicBezTo>
                  <a:pt x="59" y="52"/>
                  <a:pt x="65" y="45"/>
                  <a:pt x="69" y="42"/>
                </a:cubicBezTo>
                <a:cubicBezTo>
                  <a:pt x="71" y="40"/>
                  <a:pt x="73" y="39"/>
                  <a:pt x="74" y="38"/>
                </a:cubicBezTo>
                <a:cubicBezTo>
                  <a:pt x="75" y="38"/>
                  <a:pt x="77" y="38"/>
                  <a:pt x="77" y="38"/>
                </a:cubicBezTo>
                <a:cubicBezTo>
                  <a:pt x="77" y="38"/>
                  <a:pt x="83" y="39"/>
                  <a:pt x="83" y="39"/>
                </a:cubicBezTo>
                <a:cubicBezTo>
                  <a:pt x="92" y="39"/>
                  <a:pt x="96" y="28"/>
                  <a:pt x="96" y="28"/>
                </a:cubicBezTo>
                <a:cubicBezTo>
                  <a:pt x="96" y="28"/>
                  <a:pt x="96" y="27"/>
                  <a:pt x="97" y="21"/>
                </a:cubicBezTo>
                <a:cubicBezTo>
                  <a:pt x="97" y="19"/>
                  <a:pt x="97" y="18"/>
                  <a:pt x="97" y="17"/>
                </a:cubicBezTo>
                <a:cubicBezTo>
                  <a:pt x="96" y="16"/>
                  <a:pt x="96" y="16"/>
                  <a:pt x="96" y="1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 sz="27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FD4701-6B60-4672-8EEC-E2FFC0FB069C}"/>
              </a:ext>
            </a:extLst>
          </p:cNvPr>
          <p:cNvSpPr txBox="1"/>
          <p:nvPr/>
        </p:nvSpPr>
        <p:spPr>
          <a:xfrm>
            <a:off x="1349829" y="319959"/>
            <a:ext cx="44189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spc="2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L’ABF, oltre a risolvere le singole controversie,  consente </a:t>
            </a:r>
            <a:r>
              <a:rPr lang="it-IT" sz="2400" spc="200" dirty="0">
                <a:solidFill>
                  <a:schemeClr val="bg1"/>
                </a:solidFill>
                <a:cs typeface="Poppins SemiBold" panose="00000700000000000000" pitchFamily="2" charset="0"/>
              </a:rPr>
              <a:t>di raccogliere </a:t>
            </a:r>
            <a:r>
              <a:rPr lang="it-IT" sz="2400" spc="2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 </a:t>
            </a:r>
            <a:r>
              <a:rPr lang="it-IT" sz="2400" spc="200" dirty="0">
                <a:solidFill>
                  <a:schemeClr val="bg1"/>
                </a:solidFill>
                <a:cs typeface="Poppins SemiBold" panose="00000700000000000000" pitchFamily="2" charset="0"/>
              </a:rPr>
              <a:t>informazioni </a:t>
            </a:r>
            <a:r>
              <a:rPr lang="it-IT" sz="2400" spc="200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utili per la vigilanza di tutela e prudenziale e per </a:t>
            </a:r>
            <a:r>
              <a:rPr lang="it-IT" sz="2400" spc="200" dirty="0">
                <a:solidFill>
                  <a:schemeClr val="bg1"/>
                </a:solidFill>
                <a:cs typeface="Poppins SemiBold" panose="00000700000000000000" pitchFamily="2" charset="0"/>
              </a:rPr>
              <a:t>finalità di educazione finanziaria</a:t>
            </a:r>
            <a:r>
              <a:rPr lang="it-IT" dirty="0"/>
              <a:t>,</a:t>
            </a:r>
            <a:r>
              <a:rPr lang="it-IT" sz="2200" spc="200" dirty="0" smtClean="0">
                <a:solidFill>
                  <a:schemeClr val="bg1"/>
                </a:solidFill>
                <a:latin typeface="Century Gothic" panose="020B0502020202020204" pitchFamily="34" charset="0"/>
                <a:cs typeface="Poppins SemiBold" panose="00000700000000000000" pitchFamily="2" charset="0"/>
              </a:rPr>
              <a:t> </a:t>
            </a:r>
            <a:endParaRPr lang="it-IT" sz="2200" spc="200" dirty="0">
              <a:solidFill>
                <a:schemeClr val="bg1"/>
              </a:solidFill>
              <a:latin typeface="Century Gothic" panose="020B0502020202020204" pitchFamily="34" charset="0"/>
              <a:cs typeface="Poppins SemiBold" panose="000007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DE2728B-CD11-442E-AFEE-446B952E03FE}"/>
              </a:ext>
            </a:extLst>
          </p:cNvPr>
          <p:cNvCxnSpPr>
            <a:cxnSpLocks/>
          </p:cNvCxnSpPr>
          <p:nvPr/>
        </p:nvCxnSpPr>
        <p:spPr>
          <a:xfrm>
            <a:off x="3223770" y="3418585"/>
            <a:ext cx="82164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9FAD7F35-AB86-4D33-B46C-6CD4B44581EF}"/>
              </a:ext>
            </a:extLst>
          </p:cNvPr>
          <p:cNvSpPr txBox="1"/>
          <p:nvPr/>
        </p:nvSpPr>
        <p:spPr>
          <a:xfrm>
            <a:off x="1559875" y="3957041"/>
            <a:ext cx="40672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it-IT" sz="2400" dirty="0" smtClean="0">
                <a:solidFill>
                  <a:schemeClr val="bg1"/>
                </a:solidFill>
              </a:rPr>
              <a:t>..…</a:t>
            </a:r>
            <a:r>
              <a:rPr lang="it-IT" sz="3200" dirty="0">
                <a:solidFill>
                  <a:schemeClr val="bg1"/>
                </a:solidFill>
              </a:rPr>
              <a:t>per capire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>
                <a:solidFill>
                  <a:srgbClr val="FF9A34"/>
                </a:solidFill>
              </a:rPr>
              <a:t>dove </a:t>
            </a:r>
            <a:endParaRPr lang="it-IT" sz="3200" b="1" dirty="0" smtClean="0">
              <a:solidFill>
                <a:srgbClr val="FF9A34"/>
              </a:solidFill>
            </a:endParaRPr>
          </a:p>
          <a:p>
            <a:pPr algn="ctr" defTabSz="914400"/>
            <a:r>
              <a:rPr lang="it-IT" sz="3200" dirty="0" smtClean="0">
                <a:solidFill>
                  <a:schemeClr val="bg1"/>
                </a:solidFill>
              </a:rPr>
              <a:t>e </a:t>
            </a:r>
            <a:r>
              <a:rPr lang="it-IT" sz="3200" b="1" dirty="0" smtClean="0">
                <a:solidFill>
                  <a:srgbClr val="FF9A34"/>
                </a:solidFill>
              </a:rPr>
              <a:t>come </a:t>
            </a:r>
            <a:r>
              <a:rPr lang="it-IT" sz="3200" dirty="0" smtClean="0">
                <a:solidFill>
                  <a:schemeClr val="bg1"/>
                </a:solidFill>
              </a:rPr>
              <a:t>intervenire</a:t>
            </a:r>
            <a:endParaRPr lang="it-IT" sz="3200" dirty="0">
              <a:solidFill>
                <a:schemeClr val="bg1"/>
              </a:solidFill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sz="quarter" idx="18"/>
          </p:nvPr>
        </p:nvSpPr>
        <p:spPr>
          <a:xfrm>
            <a:off x="6154056" y="-28080"/>
            <a:ext cx="6037944" cy="6886080"/>
          </a:xfrm>
        </p:spPr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380" y="300"/>
            <a:ext cx="5801295" cy="68577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445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01BE3116-1373-4CC6-AA01-E133CAE47499}"/>
              </a:ext>
            </a:extLst>
          </p:cNvPr>
          <p:cNvSpPr/>
          <p:nvPr/>
        </p:nvSpPr>
        <p:spPr>
          <a:xfrm>
            <a:off x="5577845" y="2408039"/>
            <a:ext cx="1818073" cy="4571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entury Gothic" panose="020B0502020202020204" pitchFamily="34" charset="0"/>
            </a:endParaRPr>
          </a:p>
        </p:txBody>
      </p:sp>
      <p:pic>
        <p:nvPicPr>
          <p:cNvPr id="2" name="Segnaposto immagine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9" b="21879"/>
          <a:stretch>
            <a:fillRect/>
          </a:stretch>
        </p:blipFill>
        <p:spPr>
          <a:xfrm>
            <a:off x="859094" y="91899"/>
            <a:ext cx="11318543" cy="1635682"/>
          </a:xfrm>
        </p:spPr>
      </p:pic>
      <p:sp>
        <p:nvSpPr>
          <p:cNvPr id="3" name="Rettangolo 2"/>
          <p:cNvSpPr/>
          <p:nvPr/>
        </p:nvSpPr>
        <p:spPr>
          <a:xfrm>
            <a:off x="1247501" y="2243444"/>
            <a:ext cx="10273939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b="1" dirty="0" smtClean="0">
              <a:latin typeface="Century Gothic" panose="020B0502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rgbClr val="EA8B00"/>
                </a:solidFill>
              </a:rPr>
              <a:t>Decisorio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, attivabile solo dal cliente per controversie in materia di prodotti e servizi bancari, finanziari e di pagamento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it-IT" sz="2400" b="1" dirty="0">
                <a:solidFill>
                  <a:srgbClr val="EA8B00"/>
                </a:solidFill>
              </a:rPr>
              <a:t>Tutela complementare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alla giustizia ordinaria (costi e specificità materia) se osserviamo gli importi riconosciuti (in media 2.400 euro) </a:t>
            </a: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Al pari della mediazione, soddisfa la </a:t>
            </a:r>
            <a:r>
              <a:rPr lang="it-IT" sz="2400" b="1" dirty="0">
                <a:solidFill>
                  <a:srgbClr val="EA8B00"/>
                </a:solidFill>
              </a:rPr>
              <a:t>condizione di procedibilità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per l’azione innanzi all’AGO ex D.lgs. 28/2010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it-IT" sz="2400" b="1" dirty="0" smtClean="0">
                <a:solidFill>
                  <a:srgbClr val="EA8B00"/>
                </a:solidFill>
              </a:rPr>
              <a:t>Effetto </a:t>
            </a:r>
            <a:r>
              <a:rPr lang="it-IT" sz="2400" b="1" dirty="0">
                <a:solidFill>
                  <a:srgbClr val="EA8B00"/>
                </a:solidFill>
              </a:rPr>
              <a:t>conformativo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</a:rPr>
              <a:t>sui comportamenti degli intermediari (adeguamento a buone prassi)</a:t>
            </a:r>
          </a:p>
        </p:txBody>
      </p:sp>
      <p:sp>
        <p:nvSpPr>
          <p:cNvPr id="21" name="Rettangolo 20"/>
          <p:cNvSpPr/>
          <p:nvPr/>
        </p:nvSpPr>
        <p:spPr>
          <a:xfrm>
            <a:off x="1515291" y="1824961"/>
            <a:ext cx="10006150" cy="439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it-IT" sz="3200" b="1" dirty="0" smtClean="0">
                <a:solidFill>
                  <a:srgbClr val="002060"/>
                </a:solidFill>
              </a:rPr>
              <a:t>Le  caratteristiche dell’ABF </a:t>
            </a:r>
            <a:endParaRPr lang="it-IT" sz="3200" b="1" dirty="0">
              <a:solidFill>
                <a:srgbClr val="00206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448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immagine 1"/>
          <p:cNvPicPr>
            <a:picLocks noGrp="1" noChangeAspect="1"/>
          </p:cNvPicPr>
          <p:nvPr>
            <p:ph type="pic" sz="quarter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9" b="21879"/>
          <a:stretch>
            <a:fillRect/>
          </a:stretch>
        </p:blipFill>
        <p:spPr>
          <a:xfrm>
            <a:off x="873456" y="0"/>
            <a:ext cx="11318543" cy="2073729"/>
          </a:xfrm>
        </p:spPr>
      </p:pic>
      <p:sp>
        <p:nvSpPr>
          <p:cNvPr id="3" name="Rettangolo 2"/>
          <p:cNvSpPr/>
          <p:nvPr/>
        </p:nvSpPr>
        <p:spPr>
          <a:xfrm>
            <a:off x="2177143" y="2373087"/>
            <a:ext cx="915488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Rimedio sostanzialmente </a:t>
            </a:r>
            <a:r>
              <a:rPr lang="it-IT" sz="2800" b="1" dirty="0">
                <a:solidFill>
                  <a:srgbClr val="EA8B00"/>
                </a:solidFill>
              </a:rPr>
              <a:t>gratuito e rapido 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rispetto ai tempi della giustizia ordinaria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Non è richiesta l’assistenza legale o di altri consulenti </a:t>
            </a:r>
            <a:endParaRPr lang="it-IT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Facile da attivare tramite il </a:t>
            </a:r>
            <a:r>
              <a:rPr lang="it-IT" sz="2800" b="1" dirty="0">
                <a:solidFill>
                  <a:srgbClr val="EA8B00"/>
                </a:solidFill>
              </a:rPr>
              <a:t>Portale on line 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per il </a:t>
            </a: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cittadino</a:t>
            </a:r>
          </a:p>
          <a:p>
            <a:pPr>
              <a:defRPr/>
            </a:pPr>
            <a:r>
              <a:rPr lang="it-IT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it-IT" sz="28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Sanzione </a:t>
            </a:r>
            <a:r>
              <a:rPr lang="it-IT" sz="2800" dirty="0" err="1">
                <a:solidFill>
                  <a:schemeClr val="accent1">
                    <a:lumMod val="75000"/>
                  </a:schemeClr>
                </a:solidFill>
              </a:rPr>
              <a:t>reputazionale</a:t>
            </a:r>
            <a:r>
              <a:rPr lang="it-IT" sz="2800" dirty="0">
                <a:solidFill>
                  <a:schemeClr val="accent1">
                    <a:lumMod val="75000"/>
                  </a:schemeClr>
                </a:solidFill>
              </a:rPr>
              <a:t> in caso di inadempimento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129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5F8B2EE-2A8E-4830-AEC7-2FDB16B0E6E5}"/>
              </a:ext>
            </a:extLst>
          </p:cNvPr>
          <p:cNvSpPr txBox="1"/>
          <p:nvPr/>
        </p:nvSpPr>
        <p:spPr>
          <a:xfrm>
            <a:off x="4673598" y="250334"/>
            <a:ext cx="747195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200" b="1" spc="200" dirty="0" smtClean="0">
                <a:solidFill>
                  <a:srgbClr val="0070C0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AUMENTO DEI RICORSI nei primi </a:t>
            </a:r>
            <a:r>
              <a:rPr lang="it-IT" sz="2200" b="1" spc="200" dirty="0">
                <a:solidFill>
                  <a:srgbClr val="0070C0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9 mesi del </a:t>
            </a:r>
            <a:r>
              <a:rPr lang="it-IT" sz="2200" b="1" spc="200" dirty="0" smtClean="0">
                <a:solidFill>
                  <a:srgbClr val="0070C0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2020  (oltre 22.000, </a:t>
            </a:r>
            <a:r>
              <a:rPr lang="it-IT" sz="2400" b="1" spc="200" dirty="0" smtClean="0">
                <a:solidFill>
                  <a:srgbClr val="0070C0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+36%)…</a:t>
            </a:r>
            <a:endParaRPr lang="en-US" sz="2400" b="1" spc="200" dirty="0">
              <a:solidFill>
                <a:srgbClr val="0070C0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A1F0D4-B4B8-4C71-AB05-CD684C030D5A}"/>
              </a:ext>
            </a:extLst>
          </p:cNvPr>
          <p:cNvSpPr txBox="1"/>
          <p:nvPr/>
        </p:nvSpPr>
        <p:spPr>
          <a:xfrm>
            <a:off x="1010387" y="613044"/>
            <a:ext cx="3474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spc="50" dirty="0" err="1" smtClean="0">
                <a:solidFill>
                  <a:srgbClr val="FF9900"/>
                </a:solidFill>
                <a:cs typeface="Poppins SemiBold" panose="00000700000000000000" pitchFamily="2" charset="0"/>
              </a:rPr>
              <a:t>Numero</a:t>
            </a:r>
            <a:r>
              <a:rPr lang="en-US" sz="2800" b="1" spc="50" dirty="0" smtClean="0">
                <a:solidFill>
                  <a:srgbClr val="FF9900"/>
                </a:solidFill>
                <a:cs typeface="Poppins SemiBold" panose="00000700000000000000" pitchFamily="2" charset="0"/>
              </a:rPr>
              <a:t> </a:t>
            </a:r>
            <a:r>
              <a:rPr lang="en-US" sz="2800" b="1" spc="50" dirty="0" err="1" smtClean="0">
                <a:solidFill>
                  <a:srgbClr val="FF9900"/>
                </a:solidFill>
                <a:cs typeface="Poppins SemiBold" panose="00000700000000000000" pitchFamily="2" charset="0"/>
              </a:rPr>
              <a:t>che</a:t>
            </a:r>
            <a:r>
              <a:rPr lang="en-US" sz="2800" b="1" spc="50" dirty="0" smtClean="0">
                <a:solidFill>
                  <a:srgbClr val="FF9900"/>
                </a:solidFill>
                <a:cs typeface="Poppins SemiBold" panose="00000700000000000000" pitchFamily="2" charset="0"/>
              </a:rPr>
              <a:t> </a:t>
            </a:r>
            <a:r>
              <a:rPr lang="en-US" sz="2800" b="1" spc="50" dirty="0" err="1" smtClean="0">
                <a:solidFill>
                  <a:srgbClr val="FF9900"/>
                </a:solidFill>
                <a:cs typeface="Poppins SemiBold" panose="00000700000000000000" pitchFamily="2" charset="0"/>
              </a:rPr>
              <a:t>permane</a:t>
            </a:r>
            <a:r>
              <a:rPr lang="en-US" sz="2800" b="1" spc="50" dirty="0" smtClean="0">
                <a:solidFill>
                  <a:srgbClr val="FF9900"/>
                </a:solidFill>
                <a:cs typeface="Poppins SemiBold" panose="00000700000000000000" pitchFamily="2" charset="0"/>
              </a:rPr>
              <a:t> </a:t>
            </a:r>
            <a:r>
              <a:rPr lang="en-US" sz="2800" b="1" spc="50" dirty="0" err="1" smtClean="0">
                <a:solidFill>
                  <a:srgbClr val="FF9900"/>
                </a:solidFill>
                <a:cs typeface="Poppins SemiBold" panose="00000700000000000000" pitchFamily="2" charset="0"/>
              </a:rPr>
              <a:t>elevato</a:t>
            </a:r>
            <a:endParaRPr lang="en-US" sz="2800" b="1" spc="50" dirty="0">
              <a:solidFill>
                <a:srgbClr val="FF9900"/>
              </a:solidFill>
              <a:cs typeface="Poppins SemiBold" panose="000007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8FC9B3-4169-4A58-9D7B-8D2075DFF44A}"/>
              </a:ext>
            </a:extLst>
          </p:cNvPr>
          <p:cNvSpPr txBox="1"/>
          <p:nvPr/>
        </p:nvSpPr>
        <p:spPr>
          <a:xfrm>
            <a:off x="865416" y="1933906"/>
            <a:ext cx="4131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…</a:t>
            </a:r>
            <a:r>
              <a:rPr lang="en-US" sz="2400" dirty="0" err="1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sebbene</a:t>
            </a:r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“piccolo”</a:t>
            </a:r>
          </a:p>
          <a:p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rispetto</a:t>
            </a:r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al </a:t>
            </a:r>
            <a:r>
              <a:rPr lang="en-US" sz="2400" dirty="0" err="1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numero</a:t>
            </a:r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di</a:t>
            </a:r>
          </a:p>
          <a:p>
            <a:r>
              <a:rPr lang="en-US" sz="2400" dirty="0" err="1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relazioni</a:t>
            </a:r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clienti</a:t>
            </a:r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intermediari</a:t>
            </a:r>
            <a:r>
              <a:rPr lang="en-US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2400" dirty="0">
              <a:solidFill>
                <a:schemeClr val="bg1"/>
              </a:solidFill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344B1FE-5790-4C44-AD69-625AA6F104C0}"/>
              </a:ext>
            </a:extLst>
          </p:cNvPr>
          <p:cNvSpPr txBox="1"/>
          <p:nvPr/>
        </p:nvSpPr>
        <p:spPr>
          <a:xfrm>
            <a:off x="945071" y="3391784"/>
            <a:ext cx="373748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it-IT" sz="2800" b="1" spc="50" dirty="0" smtClean="0">
                <a:solidFill>
                  <a:srgbClr val="FF9900"/>
                </a:solidFill>
                <a:cs typeface="Poppins SemiBold" panose="00000700000000000000" pitchFamily="2" charset="0"/>
              </a:rPr>
              <a:t>Impatto della sentenza </a:t>
            </a:r>
            <a:r>
              <a:rPr lang="it-IT" sz="2800" b="1" spc="50" dirty="0" err="1" smtClean="0">
                <a:solidFill>
                  <a:srgbClr val="FF9900"/>
                </a:solidFill>
                <a:cs typeface="Poppins SemiBold" panose="00000700000000000000" pitchFamily="2" charset="0"/>
              </a:rPr>
              <a:t>Lexitor</a:t>
            </a:r>
            <a:r>
              <a:rPr lang="it-IT" sz="2800" b="1" spc="50" dirty="0" smtClean="0">
                <a:solidFill>
                  <a:srgbClr val="FF9900"/>
                </a:solidFill>
                <a:cs typeface="Poppins SemiBold" panose="00000700000000000000" pitchFamily="2" charset="0"/>
              </a:rPr>
              <a:t> della CGUE</a:t>
            </a:r>
            <a:endParaRPr lang="it-IT" sz="2800" b="1" spc="50" dirty="0">
              <a:solidFill>
                <a:srgbClr val="FF9900"/>
              </a:solidFill>
              <a:cs typeface="Poppins SemiBold" panose="000007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C3E6E9F-FA24-4F73-A39F-7A0E6D45FEA3}"/>
              </a:ext>
            </a:extLst>
          </p:cNvPr>
          <p:cNvSpPr txBox="1"/>
          <p:nvPr/>
        </p:nvSpPr>
        <p:spPr>
          <a:xfrm>
            <a:off x="1371601" y="5143534"/>
            <a:ext cx="3113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  <a:latin typeface="Century Gothic" panose="020B0502020202020204" pitchFamily="34" charset="0"/>
                <a:ea typeface="Lato" panose="020F0502020204030203" pitchFamily="34" charset="0"/>
                <a:cs typeface="Lato" panose="020F0502020204030203" pitchFamily="34" charset="0"/>
              </a:rPr>
              <a:t>……..</a:t>
            </a:r>
            <a:r>
              <a:rPr lang="it-IT" sz="2400" dirty="0" smtClean="0">
                <a:solidFill>
                  <a:schemeClr val="bg1"/>
                </a:solidFill>
                <a:ea typeface="Lato" panose="020F0502020204030203" pitchFamily="34" charset="0"/>
                <a:cs typeface="Lato" panose="020F0502020204030203" pitchFamily="34" charset="0"/>
              </a:rPr>
              <a:t>n</a:t>
            </a:r>
            <a:r>
              <a:rPr lang="it-IT" sz="2400" dirty="0" smtClean="0">
                <a:solidFill>
                  <a:schemeClr val="bg1"/>
                </a:solidFill>
                <a:ea typeface="Lato" panose="020F0502020204030203" pitchFamily="34" charset="0"/>
                <a:cs typeface="Calibri" panose="020F0502020204030204" pitchFamily="34" charset="0"/>
              </a:rPr>
              <a:t>uovo filone </a:t>
            </a:r>
          </a:p>
          <a:p>
            <a:r>
              <a:rPr lang="it-IT" sz="2400" dirty="0" smtClean="0">
                <a:solidFill>
                  <a:schemeClr val="bg1"/>
                </a:solidFill>
                <a:ea typeface="Lato" panose="020F0502020204030203" pitchFamily="34" charset="0"/>
                <a:cs typeface="Calibri" panose="020F0502020204030204" pitchFamily="34" charset="0"/>
              </a:rPr>
              <a:t>di  contenzioso </a:t>
            </a:r>
            <a:endParaRPr lang="en-US" sz="2400" dirty="0">
              <a:solidFill>
                <a:schemeClr val="bg1"/>
              </a:solidFill>
              <a:ea typeface="Lato" panose="020F0502020204030203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134" y="1547553"/>
            <a:ext cx="7162998" cy="42977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0635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5F8B2EE-2A8E-4830-AEC7-2FDB16B0E6E5}"/>
              </a:ext>
            </a:extLst>
          </p:cNvPr>
          <p:cNvSpPr txBox="1"/>
          <p:nvPr/>
        </p:nvSpPr>
        <p:spPr>
          <a:xfrm>
            <a:off x="533769" y="206175"/>
            <a:ext cx="6800251" cy="83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it-IT" sz="2200" b="1" spc="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…</a:t>
            </a:r>
            <a:r>
              <a:rPr lang="it-IT" sz="2200" b="1" spc="200" dirty="0" smtClean="0">
                <a:solidFill>
                  <a:srgbClr val="0070C0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in particolare in materia di CESSIONI DEL QUINTO DELLO STIPENDIO </a:t>
            </a:r>
            <a:r>
              <a:rPr lang="it-IT" sz="2400" b="1" spc="200" dirty="0" smtClean="0">
                <a:solidFill>
                  <a:srgbClr val="0070C0"/>
                </a:solidFill>
                <a:latin typeface="Century Gothic" panose="020B0502020202020204" pitchFamily="34" charset="0"/>
                <a:cs typeface="Poppins Medium" panose="00000600000000000000" pitchFamily="2" charset="0"/>
              </a:rPr>
              <a:t>(+61%)</a:t>
            </a:r>
            <a:endParaRPr lang="en-US" sz="2400" b="1" spc="200" dirty="0">
              <a:solidFill>
                <a:srgbClr val="0070C0"/>
              </a:solidFill>
              <a:latin typeface="Century Gothic" panose="020B0502020202020204" pitchFamily="34" charset="0"/>
              <a:cs typeface="Poppins Medium" panose="00000600000000000000" pitchFamily="2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E36F508-C3AD-4A77-BD99-6FD460C99DD6}"/>
              </a:ext>
            </a:extLst>
          </p:cNvPr>
          <p:cNvCxnSpPr>
            <a:cxnSpLocks/>
          </p:cNvCxnSpPr>
          <p:nvPr/>
        </p:nvCxnSpPr>
        <p:spPr>
          <a:xfrm>
            <a:off x="5480026" y="1961665"/>
            <a:ext cx="108920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DAA1F0D4-B4B8-4C71-AB05-CD684C030D5A}"/>
              </a:ext>
            </a:extLst>
          </p:cNvPr>
          <p:cNvSpPr txBox="1"/>
          <p:nvPr/>
        </p:nvSpPr>
        <p:spPr>
          <a:xfrm>
            <a:off x="8294922" y="1541376"/>
            <a:ext cx="39678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aumento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anche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ricorsi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Buoni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fruttiferi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postali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b="1" spc="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b="1" spc="5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b="1" spc="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Permane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significativa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quota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ricorsi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strumenti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 </a:t>
            </a:r>
            <a:r>
              <a:rPr lang="en-US" sz="2800" b="1" spc="5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pagamento</a:t>
            </a:r>
            <a:r>
              <a:rPr lang="en-US" sz="2800" b="1" spc="5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spc="5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66" y="1042686"/>
            <a:ext cx="7606654" cy="58153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90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3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11341</TotalTime>
  <Words>750</Words>
  <Application>Microsoft Office PowerPoint</Application>
  <PresentationFormat>Widescreen</PresentationFormat>
  <Paragraphs>161</Paragraphs>
  <Slides>15</Slides>
  <Notes>13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8" baseType="lpstr">
      <vt:lpstr>Arial</vt:lpstr>
      <vt:lpstr>Calibri</vt:lpstr>
      <vt:lpstr>Calibri Light</vt:lpstr>
      <vt:lpstr>Century Gothic</vt:lpstr>
      <vt:lpstr>Kaushan Script</vt:lpstr>
      <vt:lpstr>Lato</vt:lpstr>
      <vt:lpstr>Open Sans</vt:lpstr>
      <vt:lpstr>Poppins</vt:lpstr>
      <vt:lpstr>Poppins Medium</vt:lpstr>
      <vt:lpstr>Poppins SemiBold</vt:lpstr>
      <vt:lpstr>Segoe UI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KODOK</dc:creator>
  <cp:lastModifiedBy>Raffaella Pinto</cp:lastModifiedBy>
  <cp:revision>1360</cp:revision>
  <dcterms:created xsi:type="dcterms:W3CDTF">2018-10-21T16:00:00Z</dcterms:created>
  <dcterms:modified xsi:type="dcterms:W3CDTF">2021-02-23T10:30:50Z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03104985-107D-4326-A5AF-07F49EA3BFEE</vt:lpwstr>
  </property>
  <property fmtid="{D5CDD505-2E9C-101B-9397-08002B2CF9AE}" pid="3" name="ArticulatePath">
    <vt:lpwstr>Crimson-powerpoint</vt:lpwstr>
  </property>
</Properties>
</file>