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308" r:id="rId4"/>
    <p:sldId id="324" r:id="rId5"/>
    <p:sldId id="304" r:id="rId6"/>
    <p:sldId id="306" r:id="rId7"/>
    <p:sldId id="265" r:id="rId8"/>
    <p:sldId id="276" r:id="rId9"/>
    <p:sldId id="262" r:id="rId10"/>
    <p:sldId id="283" r:id="rId11"/>
    <p:sldId id="257" r:id="rId12"/>
    <p:sldId id="321" r:id="rId13"/>
    <p:sldId id="270" r:id="rId14"/>
    <p:sldId id="315" r:id="rId15"/>
    <p:sldId id="316" r:id="rId16"/>
    <p:sldId id="311" r:id="rId17"/>
    <p:sldId id="261" r:id="rId18"/>
    <p:sldId id="271" r:id="rId19"/>
    <p:sldId id="295" r:id="rId20"/>
    <p:sldId id="310" r:id="rId21"/>
    <p:sldId id="312" r:id="rId22"/>
    <p:sldId id="281" r:id="rId23"/>
    <p:sldId id="290" r:id="rId24"/>
    <p:sldId id="296" r:id="rId25"/>
    <p:sldId id="293" r:id="rId26"/>
    <p:sldId id="291" r:id="rId27"/>
    <p:sldId id="274" r:id="rId28"/>
    <p:sldId id="285" r:id="rId29"/>
    <p:sldId id="278" r:id="rId30"/>
    <p:sldId id="314" r:id="rId31"/>
    <p:sldId id="288" r:id="rId32"/>
    <p:sldId id="284" r:id="rId33"/>
    <p:sldId id="287" r:id="rId34"/>
    <p:sldId id="275" r:id="rId35"/>
    <p:sldId id="273" r:id="rId36"/>
    <p:sldId id="323" r:id="rId37"/>
    <p:sldId id="325" r:id="rId38"/>
    <p:sldId id="309" r:id="rId39"/>
    <p:sldId id="269" r:id="rId40"/>
    <p:sldId id="317" r:id="rId41"/>
    <p:sldId id="319" r:id="rId42"/>
    <p:sldId id="320" r:id="rId43"/>
    <p:sldId id="289" r:id="rId44"/>
    <p:sldId id="272" r:id="rId45"/>
    <p:sldId id="267" r:id="rId46"/>
    <p:sldId id="268" r:id="rId47"/>
    <p:sldId id="277" r:id="rId48"/>
    <p:sldId id="286" r:id="rId49"/>
    <p:sldId id="297" r:id="rId50"/>
    <p:sldId id="259" r:id="rId51"/>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20946026-4C64-4B8D-BFAC-9F7586E954B5}">
          <p14:sldIdLst>
            <p14:sldId id="256"/>
            <p14:sldId id="258"/>
            <p14:sldId id="308"/>
            <p14:sldId id="324"/>
            <p14:sldId id="304"/>
            <p14:sldId id="306"/>
            <p14:sldId id="265"/>
            <p14:sldId id="276"/>
            <p14:sldId id="262"/>
            <p14:sldId id="283"/>
            <p14:sldId id="257"/>
            <p14:sldId id="321"/>
            <p14:sldId id="270"/>
            <p14:sldId id="315"/>
            <p14:sldId id="316"/>
            <p14:sldId id="311"/>
            <p14:sldId id="261"/>
            <p14:sldId id="271"/>
            <p14:sldId id="295"/>
            <p14:sldId id="310"/>
            <p14:sldId id="312"/>
            <p14:sldId id="281"/>
            <p14:sldId id="290"/>
            <p14:sldId id="296"/>
            <p14:sldId id="293"/>
            <p14:sldId id="291"/>
            <p14:sldId id="274"/>
            <p14:sldId id="285"/>
            <p14:sldId id="278"/>
            <p14:sldId id="314"/>
            <p14:sldId id="288"/>
            <p14:sldId id="284"/>
            <p14:sldId id="287"/>
            <p14:sldId id="275"/>
            <p14:sldId id="273"/>
            <p14:sldId id="323"/>
            <p14:sldId id="325"/>
            <p14:sldId id="309"/>
            <p14:sldId id="269"/>
            <p14:sldId id="317"/>
            <p14:sldId id="319"/>
            <p14:sldId id="320"/>
            <p14:sldId id="289"/>
            <p14:sldId id="272"/>
            <p14:sldId id="267"/>
            <p14:sldId id="268"/>
            <p14:sldId id="277"/>
            <p14:sldId id="286"/>
            <p14:sldId id="297"/>
            <p14:sldId id="2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87662" autoAdjust="0"/>
  </p:normalViewPr>
  <p:slideViewPr>
    <p:cSldViewPr snapToGrid="0">
      <p:cViewPr varScale="1">
        <p:scale>
          <a:sx n="101" d="100"/>
          <a:sy n="101" d="100"/>
        </p:scale>
        <p:origin x="150"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96DFF08F-DC6B-4601-B491-B0F83F6DD2DA}" type="datetimeFigureOut">
              <a:rPr lang="en-US" dirty="0"/>
              <a:t>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2/24/2021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it-IT"/>
              <a:t>Fare clic per modificare gli stili del testo dello schema</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2/24/2021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2/24/2021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2/24/2021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6DFF08F-DC6B-4601-B491-B0F83F6DD2DA}" type="datetimeFigureOut">
              <a:rPr lang="en-US" dirty="0"/>
              <a:t>2/24/2021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7616CA0-919D-4A49-9C8A-62FDFB3A5183}" type="datetimeFigureOut">
              <a:rPr lang="en-US" dirty="0"/>
              <a:t>2/24/2021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6DFF08F-DC6B-4601-B491-B0F83F6DD2DA}" type="datetimeFigureOut">
              <a:rPr lang="en-US" dirty="0"/>
              <a:pPr/>
              <a:t>2/24/2021</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dirty="0"/>
              <a:pPr/>
              <a:t>‹N›</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acf.consob.it/"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C2C957-8186-47E9-9CCF-4447AC11F539}"/>
              </a:ext>
            </a:extLst>
          </p:cNvPr>
          <p:cNvSpPr>
            <a:spLocks noGrp="1"/>
          </p:cNvSpPr>
          <p:nvPr>
            <p:ph type="ctrTitle"/>
          </p:nvPr>
        </p:nvSpPr>
        <p:spPr>
          <a:xfrm>
            <a:off x="381000" y="4664279"/>
            <a:ext cx="7772400" cy="1590947"/>
          </a:xfrm>
        </p:spPr>
        <p:txBody>
          <a:bodyPr>
            <a:normAutofit fontScale="90000"/>
          </a:bodyPr>
          <a:lstStyle/>
          <a:p>
            <a:pPr algn="l"/>
            <a:br>
              <a:rPr lang="it-IT" dirty="0"/>
            </a:br>
            <a:r>
              <a:rPr lang="it-IT" dirty="0"/>
              <a:t>L’ACF-ARBITRO PER LE CONTROVERSIE FINANZIARIE</a:t>
            </a:r>
            <a:br>
              <a:rPr lang="it-IT" dirty="0"/>
            </a:br>
            <a:r>
              <a:rPr lang="it-IT" dirty="0"/>
              <a:t>                                           </a:t>
            </a:r>
            <a:r>
              <a:rPr lang="it-IT" sz="2200" dirty="0"/>
              <a:t>23 FEBBRAIO 2021 </a:t>
            </a:r>
          </a:p>
        </p:txBody>
      </p:sp>
      <p:sp>
        <p:nvSpPr>
          <p:cNvPr id="3" name="Sottotitolo 2">
            <a:extLst>
              <a:ext uri="{FF2B5EF4-FFF2-40B4-BE49-F238E27FC236}">
                <a16:creationId xmlns:a16="http://schemas.microsoft.com/office/drawing/2014/main" id="{7DBAD528-874C-46AB-A6F1-7E974A481D16}"/>
              </a:ext>
            </a:extLst>
          </p:cNvPr>
          <p:cNvSpPr>
            <a:spLocks noGrp="1"/>
          </p:cNvSpPr>
          <p:nvPr>
            <p:ph type="subTitle" idx="1"/>
          </p:nvPr>
        </p:nvSpPr>
        <p:spPr/>
        <p:txBody>
          <a:bodyPr>
            <a:normAutofit/>
          </a:bodyPr>
          <a:lstStyle/>
          <a:p>
            <a:r>
              <a:rPr lang="it-IT" sz="2800" dirty="0"/>
              <a:t>COME</a:t>
            </a:r>
          </a:p>
          <a:p>
            <a:r>
              <a:rPr lang="it-IT" sz="2800" dirty="0"/>
              <a:t>QUANDO</a:t>
            </a:r>
          </a:p>
          <a:p>
            <a:r>
              <a:rPr lang="it-IT" sz="2800" dirty="0"/>
              <a:t>PERCHE’</a:t>
            </a:r>
          </a:p>
        </p:txBody>
      </p:sp>
      <p:sp>
        <p:nvSpPr>
          <p:cNvPr id="5" name="CasellaDiTesto 4">
            <a:extLst>
              <a:ext uri="{FF2B5EF4-FFF2-40B4-BE49-F238E27FC236}">
                <a16:creationId xmlns:a16="http://schemas.microsoft.com/office/drawing/2014/main" id="{0F0F066F-0C9D-4CBE-815D-5FB1369151F8}"/>
              </a:ext>
            </a:extLst>
          </p:cNvPr>
          <p:cNvSpPr txBox="1"/>
          <p:nvPr/>
        </p:nvSpPr>
        <p:spPr>
          <a:xfrm>
            <a:off x="725027" y="698194"/>
            <a:ext cx="6097554" cy="646331"/>
          </a:xfrm>
          <a:prstGeom prst="rect">
            <a:avLst/>
          </a:prstGeom>
          <a:noFill/>
        </p:spPr>
        <p:txBody>
          <a:bodyPr wrap="square">
            <a:spAutoFit/>
          </a:bodyPr>
          <a:lstStyle/>
          <a:p>
            <a:r>
              <a:rPr lang="it-IT" b="1" dirty="0"/>
              <a:t>Avv. Letizia Vescovini</a:t>
            </a:r>
            <a:br>
              <a:rPr lang="it-IT" b="1" dirty="0"/>
            </a:br>
            <a:r>
              <a:rPr lang="it-IT" b="1" dirty="0"/>
              <a:t>VESCOVINI@STUDIOVESCOVINI.IT</a:t>
            </a:r>
          </a:p>
        </p:txBody>
      </p:sp>
      <p:pic>
        <p:nvPicPr>
          <p:cNvPr id="6" name="Immagine 5">
            <a:extLst>
              <a:ext uri="{FF2B5EF4-FFF2-40B4-BE49-F238E27FC236}">
                <a16:creationId xmlns:a16="http://schemas.microsoft.com/office/drawing/2014/main" id="{0E68F47C-DE16-4C2E-89EA-7ACC631DD595}"/>
              </a:ext>
            </a:extLst>
          </p:cNvPr>
          <p:cNvPicPr>
            <a:picLocks noChangeAspect="1"/>
          </p:cNvPicPr>
          <p:nvPr/>
        </p:nvPicPr>
        <p:blipFill>
          <a:blip r:embed="rId2"/>
          <a:stretch>
            <a:fillRect/>
          </a:stretch>
        </p:blipFill>
        <p:spPr>
          <a:xfrm>
            <a:off x="4778446" y="187529"/>
            <a:ext cx="7145131" cy="3859102"/>
          </a:xfrm>
          <a:prstGeom prst="rect">
            <a:avLst/>
          </a:prstGeom>
        </p:spPr>
      </p:pic>
    </p:spTree>
    <p:extLst>
      <p:ext uri="{BB962C8B-B14F-4D97-AF65-F5344CB8AC3E}">
        <p14:creationId xmlns:p14="http://schemas.microsoft.com/office/powerpoint/2010/main" val="2965109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E0923F-12FF-4D1A-8D42-1237429926A4}"/>
              </a:ext>
            </a:extLst>
          </p:cNvPr>
          <p:cNvSpPr>
            <a:spLocks noGrp="1"/>
          </p:cNvSpPr>
          <p:nvPr>
            <p:ph type="title"/>
          </p:nvPr>
        </p:nvSpPr>
        <p:spPr/>
        <p:txBody>
          <a:bodyPr>
            <a:normAutofit/>
          </a:bodyPr>
          <a:lstStyle/>
          <a:p>
            <a:r>
              <a:rPr lang="it-IT" sz="1400" dirty="0"/>
              <a:t>Avv. Letizia vescovini</a:t>
            </a:r>
            <a:br>
              <a:rPr lang="it-IT" sz="1400" dirty="0"/>
            </a:br>
            <a:r>
              <a:rPr lang="it-IT" sz="1400" dirty="0"/>
              <a:t>VESCOVINI@STUDIOVESCOVINI.IT</a:t>
            </a:r>
          </a:p>
        </p:txBody>
      </p:sp>
      <p:sp>
        <p:nvSpPr>
          <p:cNvPr id="3" name="Segnaposto contenuto 2">
            <a:extLst>
              <a:ext uri="{FF2B5EF4-FFF2-40B4-BE49-F238E27FC236}">
                <a16:creationId xmlns:a16="http://schemas.microsoft.com/office/drawing/2014/main" id="{19E7057C-E3FA-4F78-AD9A-92AD0E198A11}"/>
              </a:ext>
            </a:extLst>
          </p:cNvPr>
          <p:cNvSpPr>
            <a:spLocks noGrp="1"/>
          </p:cNvSpPr>
          <p:nvPr>
            <p:ph idx="1"/>
          </p:nvPr>
        </p:nvSpPr>
        <p:spPr/>
        <p:txBody>
          <a:bodyPr/>
          <a:lstStyle/>
          <a:p>
            <a:endParaRPr lang="it-IT" dirty="0"/>
          </a:p>
          <a:p>
            <a:endParaRPr lang="it-IT" dirty="0"/>
          </a:p>
          <a:p>
            <a:r>
              <a:rPr lang="it-IT" dirty="0">
                <a:latin typeface="Calibri" panose="020F0502020204030204" pitchFamily="34" charset="0"/>
                <a:cs typeface="Calibri" panose="020F0502020204030204" pitchFamily="34" charset="0"/>
              </a:rPr>
              <a:t>Il </a:t>
            </a:r>
            <a:r>
              <a:rPr lang="it-IT" sz="2800" b="1" dirty="0">
                <a:latin typeface="Calibri" panose="020F0502020204030204" pitchFamily="34" charset="0"/>
                <a:cs typeface="Calibri" panose="020F0502020204030204" pitchFamily="34" charset="0"/>
              </a:rPr>
              <a:t>servizio</a:t>
            </a:r>
            <a:r>
              <a:rPr lang="it-IT" b="1" dirty="0">
                <a:latin typeface="Calibri" panose="020F0502020204030204" pitchFamily="34" charset="0"/>
                <a:cs typeface="Calibri" panose="020F0502020204030204" pitchFamily="34" charset="0"/>
              </a:rPr>
              <a:t> di gestione collettiva</a:t>
            </a:r>
            <a:r>
              <a:rPr lang="it-IT" dirty="0">
                <a:latin typeface="Calibri" panose="020F0502020204030204" pitchFamily="34" charset="0"/>
                <a:cs typeface="Calibri" panose="020F0502020204030204" pitchFamily="34" charset="0"/>
              </a:rPr>
              <a:t> </a:t>
            </a:r>
            <a:r>
              <a:rPr lang="it-IT" b="1" dirty="0">
                <a:latin typeface="Calibri" panose="020F0502020204030204" pitchFamily="34" charset="0"/>
                <a:cs typeface="Calibri" panose="020F0502020204030204" pitchFamily="34" charset="0"/>
              </a:rPr>
              <a:t>del risparmio </a:t>
            </a:r>
            <a:r>
              <a:rPr lang="it-IT" dirty="0">
                <a:latin typeface="Calibri" panose="020F0502020204030204" pitchFamily="34" charset="0"/>
                <a:cs typeface="Calibri" panose="020F0502020204030204" pitchFamily="34" charset="0"/>
              </a:rPr>
              <a:t>è offerto da specifici soggetti (SGR,</a:t>
            </a:r>
          </a:p>
          <a:p>
            <a:r>
              <a:rPr lang="it-IT" dirty="0">
                <a:latin typeface="Calibri" panose="020F0502020204030204" pitchFamily="34" charset="0"/>
                <a:cs typeface="Calibri" panose="020F0502020204030204" pitchFamily="34" charset="0"/>
              </a:rPr>
              <a:t> SICAV o SICAF) appositamente autorizzati, che investono le somme raccolte dalla </a:t>
            </a:r>
          </a:p>
          <a:p>
            <a:r>
              <a:rPr lang="it-IT" dirty="0">
                <a:latin typeface="Calibri" panose="020F0502020204030204" pitchFamily="34" charset="0"/>
                <a:cs typeface="Calibri" panose="020F0502020204030204" pitchFamily="34" charset="0"/>
              </a:rPr>
              <a:t>clientela secondo una predeterminata linea di investimento.</a:t>
            </a:r>
          </a:p>
          <a:p>
            <a:endParaRPr lang="it-IT" dirty="0">
              <a:latin typeface="Calibri" panose="020F0502020204030204" pitchFamily="34" charset="0"/>
              <a:cs typeface="Calibri" panose="020F0502020204030204" pitchFamily="34" charset="0"/>
            </a:endParaRPr>
          </a:p>
          <a:p>
            <a:r>
              <a:rPr lang="it-IT" dirty="0">
                <a:latin typeface="Calibri" panose="020F0502020204030204" pitchFamily="34" charset="0"/>
                <a:cs typeface="Calibri" panose="020F0502020204030204" pitchFamily="34" charset="0"/>
              </a:rPr>
              <a:t> L’esempio tipico sono i fondi comuni di investimento mobiliare.</a:t>
            </a:r>
          </a:p>
        </p:txBody>
      </p:sp>
    </p:spTree>
    <p:extLst>
      <p:ext uri="{BB962C8B-B14F-4D97-AF65-F5344CB8AC3E}">
        <p14:creationId xmlns:p14="http://schemas.microsoft.com/office/powerpoint/2010/main" val="462556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573C2F1-B5BD-44A6-A422-5358478910ED}"/>
              </a:ext>
            </a:extLst>
          </p:cNvPr>
          <p:cNvSpPr>
            <a:spLocks noGrp="1"/>
          </p:cNvSpPr>
          <p:nvPr>
            <p:ph type="title"/>
          </p:nvPr>
        </p:nvSpPr>
        <p:spPr>
          <a:xfrm>
            <a:off x="964788" y="813858"/>
            <a:ext cx="1835562" cy="5249334"/>
          </a:xfrm>
        </p:spPr>
        <p:txBody>
          <a:bodyPr>
            <a:normAutofit/>
          </a:bodyPr>
          <a:lstStyle/>
          <a:p>
            <a:pPr algn="r"/>
            <a:endParaRPr lang="it-IT" sz="1300" dirty="0">
              <a:latin typeface="+mn-lt"/>
              <a:cs typeface="Calibri" panose="020F0502020204030204" pitchFamily="34" charset="0"/>
            </a:endParaRPr>
          </a:p>
        </p:txBody>
      </p:sp>
      <p:cxnSp>
        <p:nvCxnSpPr>
          <p:cNvPr id="20" name="Straight Connector 19">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Segnaposto contenuto 3">
            <a:extLst>
              <a:ext uri="{FF2B5EF4-FFF2-40B4-BE49-F238E27FC236}">
                <a16:creationId xmlns:a16="http://schemas.microsoft.com/office/drawing/2014/main" id="{C827013F-3E6F-48DE-A6AC-CC6EF92A36AF}"/>
              </a:ext>
            </a:extLst>
          </p:cNvPr>
          <p:cNvSpPr>
            <a:spLocks noGrp="1"/>
          </p:cNvSpPr>
          <p:nvPr>
            <p:ph idx="1"/>
          </p:nvPr>
        </p:nvSpPr>
        <p:spPr>
          <a:xfrm>
            <a:off x="4781550" y="804333"/>
            <a:ext cx="6772271" cy="5249334"/>
          </a:xfrm>
        </p:spPr>
        <p:txBody>
          <a:bodyPr anchor="ctr">
            <a:normAutofit/>
          </a:bodyPr>
          <a:lstStyle/>
          <a:p>
            <a:pPr marL="0" indent="0">
              <a:buNone/>
            </a:pPr>
            <a:r>
              <a:rPr lang="it-IT" dirty="0">
                <a:latin typeface="Calibri" panose="020F0502020204030204" pitchFamily="34" charset="0"/>
                <a:cs typeface="Calibri" panose="020F0502020204030204" pitchFamily="34" charset="0"/>
              </a:rPr>
              <a:t>la somma richiesta all’intermediario non superi € 500.000;</a:t>
            </a:r>
          </a:p>
          <a:p>
            <a:endParaRPr lang="it-IT" dirty="0"/>
          </a:p>
          <a:p>
            <a:endParaRPr lang="it-IT" dirty="0"/>
          </a:p>
          <a:p>
            <a:endParaRPr lang="it-IT" dirty="0">
              <a:latin typeface="Calibri" panose="020F0502020204030204" pitchFamily="34" charset="0"/>
              <a:cs typeface="Calibri" panose="020F0502020204030204" pitchFamily="34" charset="0"/>
            </a:endParaRPr>
          </a:p>
          <a:p>
            <a:r>
              <a:rPr lang="it-IT" dirty="0">
                <a:latin typeface="Calibri" panose="020F0502020204030204" pitchFamily="34" charset="0"/>
                <a:cs typeface="Calibri" panose="020F0502020204030204" pitchFamily="34" charset="0"/>
              </a:rPr>
              <a:t>sugli stessi fatti oggetto di ricorso </a:t>
            </a:r>
            <a:r>
              <a:rPr lang="it-IT" b="1" dirty="0">
                <a:latin typeface="Calibri" panose="020F0502020204030204" pitchFamily="34" charset="0"/>
                <a:cs typeface="Calibri" panose="020F0502020204030204" pitchFamily="34" charset="0"/>
              </a:rPr>
              <a:t>non</a:t>
            </a:r>
            <a:r>
              <a:rPr lang="it-IT" dirty="0">
                <a:latin typeface="Calibri" panose="020F0502020204030204" pitchFamily="34" charset="0"/>
                <a:cs typeface="Calibri" panose="020F0502020204030204" pitchFamily="34" charset="0"/>
              </a:rPr>
              <a:t> siano in corso altre procedure di risoluzione extragiudiziale delle controversie</a:t>
            </a:r>
            <a:endParaRPr lang="it-IT" dirty="0"/>
          </a:p>
        </p:txBody>
      </p:sp>
    </p:spTree>
    <p:extLst>
      <p:ext uri="{BB962C8B-B14F-4D97-AF65-F5344CB8AC3E}">
        <p14:creationId xmlns:p14="http://schemas.microsoft.com/office/powerpoint/2010/main" val="506892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FBEF76-5CEE-4B08-AC5D-C54BB63F23D6}"/>
              </a:ext>
            </a:extLst>
          </p:cNvPr>
          <p:cNvSpPr>
            <a:spLocks noGrp="1"/>
          </p:cNvSpPr>
          <p:nvPr>
            <p:ph type="title"/>
          </p:nvPr>
        </p:nvSpPr>
        <p:spPr/>
        <p:txBody>
          <a:bodyPr>
            <a:normAutofit/>
          </a:bodyPr>
          <a:lstStyle/>
          <a:p>
            <a:r>
              <a:rPr lang="it-IT" sz="1400" dirty="0">
                <a:latin typeface="Calibri" panose="020F0502020204030204" pitchFamily="34" charset="0"/>
                <a:cs typeface="Calibri" panose="020F0502020204030204" pitchFamily="34" charset="0"/>
              </a:rPr>
              <a:t>Avv. Letizia vescovini</a:t>
            </a:r>
            <a:br>
              <a:rPr lang="it-IT" sz="1400" dirty="0">
                <a:latin typeface="Calibri" panose="020F0502020204030204" pitchFamily="34" charset="0"/>
                <a:cs typeface="Calibri" panose="020F0502020204030204" pitchFamily="34" charset="0"/>
              </a:rPr>
            </a:br>
            <a:r>
              <a:rPr lang="it-IT" sz="1400" dirty="0">
                <a:latin typeface="Calibri" panose="020F0502020204030204" pitchFamily="34" charset="0"/>
                <a:cs typeface="Calibri" panose="020F0502020204030204" pitchFamily="34" charset="0"/>
              </a:rPr>
              <a:t>VESCOVINI@STUDIOVESCOVINI.IT</a:t>
            </a:r>
          </a:p>
        </p:txBody>
      </p:sp>
      <p:sp>
        <p:nvSpPr>
          <p:cNvPr id="3" name="Segnaposto contenuto 2">
            <a:extLst>
              <a:ext uri="{FF2B5EF4-FFF2-40B4-BE49-F238E27FC236}">
                <a16:creationId xmlns:a16="http://schemas.microsoft.com/office/drawing/2014/main" id="{B569F7B3-9C06-43AE-9C5D-E7A338AD0FCB}"/>
              </a:ext>
            </a:extLst>
          </p:cNvPr>
          <p:cNvSpPr>
            <a:spLocks noGrp="1"/>
          </p:cNvSpPr>
          <p:nvPr>
            <p:ph idx="1"/>
          </p:nvPr>
        </p:nvSpPr>
        <p:spPr/>
        <p:txBody>
          <a:bodyPr/>
          <a:lstStyle/>
          <a:p>
            <a:endParaRPr lang="it-IT" dirty="0"/>
          </a:p>
          <a:p>
            <a:pPr algn="just"/>
            <a:r>
              <a:rPr lang="it-IT" dirty="0"/>
              <a:t>E’ consigliabile prima di scegliere se ricorrere all’ACF o all’Autorità Giudiziaria Ordinaria verificare se l’intermediario contro cui agire è tra quelli inadempienti; in questo caso se l’oggetto del ricorso è lo stesso o è del tutto simile a quelli per i quali l’intermediario non ha adempiuto sarebbe più opportuno tentare la mediazione e procedere con una causa ordinaria perché difficilmente, stante i precedenti, la decisione dell’ACF porterebbe ad una concreta soluzione per il cliente che presupporrebbe un cambio di orientamento dell’Intermediario.</a:t>
            </a:r>
          </a:p>
        </p:txBody>
      </p:sp>
    </p:spTree>
    <p:extLst>
      <p:ext uri="{BB962C8B-B14F-4D97-AF65-F5344CB8AC3E}">
        <p14:creationId xmlns:p14="http://schemas.microsoft.com/office/powerpoint/2010/main" val="3702504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2A1016-34C3-4BE4-94F4-F4215EA18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BFA14D-8E4F-42D4-B5A0-9588A6A4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5" y="321731"/>
            <a:ext cx="11551187" cy="6214535"/>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573C2F1-B5BD-44A6-A422-5358478910ED}"/>
              </a:ext>
            </a:extLst>
          </p:cNvPr>
          <p:cNvSpPr>
            <a:spLocks noGrp="1"/>
          </p:cNvSpPr>
          <p:nvPr>
            <p:ph type="title"/>
          </p:nvPr>
        </p:nvSpPr>
        <p:spPr>
          <a:xfrm>
            <a:off x="1024129" y="585216"/>
            <a:ext cx="10329671" cy="1499616"/>
          </a:xfrm>
        </p:spPr>
        <p:txBody>
          <a:bodyPr>
            <a:normAutofit/>
          </a:bodyPr>
          <a:lstStyle/>
          <a:p>
            <a:r>
              <a:rPr lang="it-IT" sz="1400" dirty="0">
                <a:solidFill>
                  <a:schemeClr val="bg2">
                    <a:lumMod val="50000"/>
                  </a:schemeClr>
                </a:solidFill>
                <a:latin typeface="+mn-lt"/>
                <a:cs typeface="Calibri" panose="020F0502020204030204" pitchFamily="34" charset="0"/>
              </a:rPr>
              <a:t>A</a:t>
            </a:r>
            <a:r>
              <a:rPr lang="it-IT" sz="1400" cap="none" dirty="0">
                <a:solidFill>
                  <a:schemeClr val="bg2">
                    <a:lumMod val="50000"/>
                  </a:schemeClr>
                </a:solidFill>
                <a:latin typeface="+mn-lt"/>
                <a:cs typeface="Calibri" panose="020F0502020204030204" pitchFamily="34" charset="0"/>
              </a:rPr>
              <a:t>vv</a:t>
            </a:r>
            <a:r>
              <a:rPr lang="it-IT" sz="1400" dirty="0">
                <a:solidFill>
                  <a:schemeClr val="bg2">
                    <a:lumMod val="50000"/>
                  </a:schemeClr>
                </a:solidFill>
                <a:latin typeface="+mn-lt"/>
                <a:cs typeface="Calibri" panose="020F0502020204030204" pitchFamily="34" charset="0"/>
              </a:rPr>
              <a:t>. Letizia vescovini</a:t>
            </a:r>
            <a:br>
              <a:rPr lang="it-IT" sz="1400" dirty="0">
                <a:solidFill>
                  <a:schemeClr val="bg2">
                    <a:lumMod val="50000"/>
                  </a:schemeClr>
                </a:solidFill>
                <a:latin typeface="+mn-lt"/>
                <a:cs typeface="Calibri" panose="020F0502020204030204" pitchFamily="34" charset="0"/>
              </a:rPr>
            </a:br>
            <a:r>
              <a:rPr lang="it-IT" sz="1400" dirty="0">
                <a:solidFill>
                  <a:schemeClr val="bg2">
                    <a:lumMod val="50000"/>
                  </a:schemeClr>
                </a:solidFill>
                <a:latin typeface="+mn-lt"/>
                <a:cs typeface="Calibri" panose="020F0502020204030204" pitchFamily="34" charset="0"/>
              </a:rPr>
              <a:t>VESCOVINI@STUDIOVESCOVINI.IT</a:t>
            </a:r>
          </a:p>
        </p:txBody>
      </p:sp>
      <p:cxnSp>
        <p:nvCxnSpPr>
          <p:cNvPr id="13" name="Straight Connector 12">
            <a:extLst>
              <a:ext uri="{FF2B5EF4-FFF2-40B4-BE49-F238E27FC236}">
                <a16:creationId xmlns:a16="http://schemas.microsoft.com/office/drawing/2014/main" id="{610B2B88-1A1B-486B-9366-918FE2E71D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Segnaposto contenuto 3">
            <a:extLst>
              <a:ext uri="{FF2B5EF4-FFF2-40B4-BE49-F238E27FC236}">
                <a16:creationId xmlns:a16="http://schemas.microsoft.com/office/drawing/2014/main" id="{C827013F-3E6F-48DE-A6AC-CC6EF92A36AF}"/>
              </a:ext>
            </a:extLst>
          </p:cNvPr>
          <p:cNvSpPr>
            <a:spLocks noGrp="1"/>
          </p:cNvSpPr>
          <p:nvPr>
            <p:ph idx="1"/>
          </p:nvPr>
        </p:nvSpPr>
        <p:spPr>
          <a:xfrm>
            <a:off x="1024129" y="2286000"/>
            <a:ext cx="10329671" cy="3862971"/>
          </a:xfrm>
        </p:spPr>
        <p:txBody>
          <a:bodyPr>
            <a:normAutofit/>
          </a:bodyPr>
          <a:lstStyle/>
          <a:p>
            <a:endParaRPr lang="it-IT" sz="4000" dirty="0">
              <a:solidFill>
                <a:srgbClr val="FFFFFF"/>
              </a:solidFill>
            </a:endParaRPr>
          </a:p>
          <a:p>
            <a:endParaRPr lang="it-IT" sz="4000" dirty="0">
              <a:solidFill>
                <a:srgbClr val="FFFFFF"/>
              </a:solidFill>
            </a:endParaRPr>
          </a:p>
          <a:p>
            <a:pPr algn="ctr"/>
            <a:r>
              <a:rPr lang="it-IT" sz="4000" dirty="0">
                <a:solidFill>
                  <a:schemeClr val="bg2">
                    <a:lumMod val="50000"/>
                  </a:schemeClr>
                </a:solidFill>
              </a:rPr>
              <a:t>COME PRESENTARE IL RICORSO</a:t>
            </a:r>
          </a:p>
        </p:txBody>
      </p:sp>
    </p:spTree>
    <p:extLst>
      <p:ext uri="{BB962C8B-B14F-4D97-AF65-F5344CB8AC3E}">
        <p14:creationId xmlns:p14="http://schemas.microsoft.com/office/powerpoint/2010/main" val="173305809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00AE31-E681-4EEB-BE22-743179A77745}"/>
              </a:ext>
            </a:extLst>
          </p:cNvPr>
          <p:cNvSpPr>
            <a:spLocks noGrp="1"/>
          </p:cNvSpPr>
          <p:nvPr>
            <p:ph type="title"/>
          </p:nvPr>
        </p:nvSpPr>
        <p:spPr/>
        <p:txBody>
          <a:bodyPr>
            <a:normAutofit/>
          </a:bodyPr>
          <a:lstStyle/>
          <a:p>
            <a:r>
              <a:rPr lang="it-IT" sz="1400" dirty="0"/>
              <a:t>Avv. Letizia vescovini</a:t>
            </a:r>
            <a:br>
              <a:rPr lang="it-IT" sz="1400" dirty="0"/>
            </a:br>
            <a:r>
              <a:rPr lang="it-IT" sz="1400" dirty="0"/>
              <a:t>VESCOVINI@STUDIOVESCOVINI.IT</a:t>
            </a:r>
          </a:p>
        </p:txBody>
      </p:sp>
      <p:sp>
        <p:nvSpPr>
          <p:cNvPr id="3" name="Segnaposto contenuto 2">
            <a:extLst>
              <a:ext uri="{FF2B5EF4-FFF2-40B4-BE49-F238E27FC236}">
                <a16:creationId xmlns:a16="http://schemas.microsoft.com/office/drawing/2014/main" id="{F0CDA008-20BC-4026-8339-6F22A0FD4245}"/>
              </a:ext>
            </a:extLst>
          </p:cNvPr>
          <p:cNvSpPr>
            <a:spLocks noGrp="1"/>
          </p:cNvSpPr>
          <p:nvPr>
            <p:ph idx="1"/>
          </p:nvPr>
        </p:nvSpPr>
        <p:spPr>
          <a:xfrm>
            <a:off x="1024128" y="1828800"/>
            <a:ext cx="9720071" cy="4480560"/>
          </a:xfrm>
        </p:spPr>
        <p:txBody>
          <a:bodyPr>
            <a:noAutofit/>
          </a:bodyPr>
          <a:lstStyle/>
          <a:p>
            <a:pPr algn="just"/>
            <a:r>
              <a:rPr lang="it-IT" sz="2800" dirty="0">
                <a:latin typeface="Calibri" panose="020F0502020204030204" pitchFamily="34" charset="0"/>
                <a:cs typeface="Calibri" panose="020F0502020204030204" pitchFamily="34" charset="0"/>
              </a:rPr>
              <a:t>Prima di procedere è necessario richiedere all’Intermediario la documentazione riguardante l’operazione di investimento che si intende contestare.</a:t>
            </a:r>
          </a:p>
          <a:p>
            <a:pPr marL="0" indent="0" algn="just">
              <a:buNone/>
            </a:pPr>
            <a:r>
              <a:rPr lang="it-IT" sz="2800" dirty="0">
                <a:latin typeface="Calibri" panose="020F0502020204030204" pitchFamily="34" charset="0"/>
                <a:cs typeface="Calibri" panose="020F0502020204030204" pitchFamily="34" charset="0"/>
              </a:rPr>
              <a:t>La richiesta deve essere specifica e dettagliata e deve essere inviata tramite racc. </a:t>
            </a:r>
            <a:r>
              <a:rPr lang="it-IT" sz="2800" dirty="0" err="1">
                <a:latin typeface="Calibri" panose="020F0502020204030204" pitchFamily="34" charset="0"/>
                <a:cs typeface="Calibri" panose="020F0502020204030204" pitchFamily="34" charset="0"/>
              </a:rPr>
              <a:t>a.r.</a:t>
            </a:r>
            <a:r>
              <a:rPr lang="it-IT" sz="2800" dirty="0">
                <a:latin typeface="Calibri" panose="020F0502020204030204" pitchFamily="34" charset="0"/>
                <a:cs typeface="Calibri" panose="020F0502020204030204" pitchFamily="34" charset="0"/>
              </a:rPr>
              <a:t> o </a:t>
            </a:r>
            <a:r>
              <a:rPr lang="it-IT" sz="2800" dirty="0" err="1">
                <a:latin typeface="Calibri" panose="020F0502020204030204" pitchFamily="34" charset="0"/>
                <a:cs typeface="Calibri" panose="020F0502020204030204" pitchFamily="34" charset="0"/>
              </a:rPr>
              <a:t>pec</a:t>
            </a:r>
            <a:r>
              <a:rPr lang="it-IT" sz="2800" dirty="0">
                <a:latin typeface="Calibri" panose="020F0502020204030204" pitchFamily="34" charset="0"/>
                <a:cs typeface="Calibri" panose="020F0502020204030204" pitchFamily="34" charset="0"/>
              </a:rPr>
              <a:t>. L’intermediario ha 90 giorni per consegnare la documentazione.</a:t>
            </a:r>
          </a:p>
          <a:p>
            <a:pPr marL="0" indent="0" algn="just">
              <a:buNone/>
            </a:pPr>
            <a:r>
              <a:rPr lang="it-IT" sz="2800" dirty="0">
                <a:latin typeface="Calibri" panose="020F0502020204030204" pitchFamily="34" charset="0"/>
                <a:cs typeface="Calibri" panose="020F0502020204030204" pitchFamily="34" charset="0"/>
              </a:rPr>
              <a:t>Questo ci permette di verificare quale documentazione sia nella disponibilità dell’intermediario: ricordiamoci che la così detta «copia banca» è diversa dalla «copia cliente» rilasciata al cliente.</a:t>
            </a:r>
          </a:p>
        </p:txBody>
      </p:sp>
    </p:spTree>
    <p:extLst>
      <p:ext uri="{BB962C8B-B14F-4D97-AF65-F5344CB8AC3E}">
        <p14:creationId xmlns:p14="http://schemas.microsoft.com/office/powerpoint/2010/main" val="2267392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07A3DA-0C3C-47FB-8683-65A75288C658}"/>
              </a:ext>
            </a:extLst>
          </p:cNvPr>
          <p:cNvSpPr>
            <a:spLocks noGrp="1"/>
          </p:cNvSpPr>
          <p:nvPr>
            <p:ph type="title"/>
          </p:nvPr>
        </p:nvSpPr>
        <p:spPr/>
        <p:txBody>
          <a:bodyPr>
            <a:normAutofit/>
          </a:bodyPr>
          <a:lstStyle/>
          <a:p>
            <a:r>
              <a:rPr lang="it-IT" sz="1800" dirty="0"/>
              <a:t>Avv. Letizia vescovini</a:t>
            </a:r>
            <a:br>
              <a:rPr lang="it-IT" sz="1800" dirty="0"/>
            </a:br>
            <a:r>
              <a:rPr lang="it-IT" sz="1800" dirty="0"/>
              <a:t>VESCOVINI@STUDIOVESCOVINI.IT</a:t>
            </a:r>
          </a:p>
        </p:txBody>
      </p:sp>
      <p:sp>
        <p:nvSpPr>
          <p:cNvPr id="3" name="Segnaposto contenuto 2">
            <a:extLst>
              <a:ext uri="{FF2B5EF4-FFF2-40B4-BE49-F238E27FC236}">
                <a16:creationId xmlns:a16="http://schemas.microsoft.com/office/drawing/2014/main" id="{CB277902-CC8D-436B-8C79-4B0D1270B03C}"/>
              </a:ext>
            </a:extLst>
          </p:cNvPr>
          <p:cNvSpPr>
            <a:spLocks noGrp="1"/>
          </p:cNvSpPr>
          <p:nvPr>
            <p:ph sz="half" idx="1"/>
          </p:nvPr>
        </p:nvSpPr>
        <p:spPr>
          <a:xfrm>
            <a:off x="1024127" y="2286000"/>
            <a:ext cx="9996297" cy="4023360"/>
          </a:xfrm>
        </p:spPr>
        <p:txBody>
          <a:bodyPr/>
          <a:lstStyle/>
          <a:p>
            <a:pPr algn="ctr"/>
            <a:endParaRPr lang="it-IT" sz="2800" dirty="0"/>
          </a:p>
          <a:p>
            <a:pPr algn="ctr"/>
            <a:endParaRPr lang="it-IT" sz="2800" dirty="0"/>
          </a:p>
          <a:p>
            <a:pPr algn="ctr"/>
            <a:r>
              <a:rPr lang="it-IT" sz="2800" dirty="0"/>
              <a:t>I documenti che è necessario richiedere prima di avviare il procedimento sono</a:t>
            </a:r>
            <a:r>
              <a:rPr lang="it-IT" dirty="0"/>
              <a:t>:</a:t>
            </a:r>
          </a:p>
        </p:txBody>
      </p:sp>
      <p:sp>
        <p:nvSpPr>
          <p:cNvPr id="4" name="Segnaposto contenuto 3">
            <a:extLst>
              <a:ext uri="{FF2B5EF4-FFF2-40B4-BE49-F238E27FC236}">
                <a16:creationId xmlns:a16="http://schemas.microsoft.com/office/drawing/2014/main" id="{9BC8221D-A777-4100-A083-27242FD07D14}"/>
              </a:ext>
            </a:extLst>
          </p:cNvPr>
          <p:cNvSpPr>
            <a:spLocks noGrp="1"/>
          </p:cNvSpPr>
          <p:nvPr>
            <p:ph sz="half" idx="2"/>
          </p:nvPr>
        </p:nvSpPr>
        <p:spPr>
          <a:xfrm>
            <a:off x="5989320" y="-657225"/>
            <a:ext cx="4754880" cy="6176010"/>
          </a:xfrm>
        </p:spPr>
        <p:txBody>
          <a:bodyPr/>
          <a:lstStyle/>
          <a:p>
            <a:endParaRPr lang="it-IT" dirty="0"/>
          </a:p>
          <a:p>
            <a:endParaRPr lang="it-IT" dirty="0"/>
          </a:p>
          <a:p>
            <a:r>
              <a:rPr lang="it-IT" dirty="0"/>
              <a:t>Se ci si rivolge ad un legale è opportuno che la richiesta di documenti venga effettuata dallo stesso perché verrà modulata in base alle sue strategie difensive</a:t>
            </a:r>
          </a:p>
        </p:txBody>
      </p:sp>
    </p:spTree>
    <p:extLst>
      <p:ext uri="{BB962C8B-B14F-4D97-AF65-F5344CB8AC3E}">
        <p14:creationId xmlns:p14="http://schemas.microsoft.com/office/powerpoint/2010/main" val="1353595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502D12-32ED-48DF-9249-A53AE833063B}"/>
              </a:ext>
            </a:extLst>
          </p:cNvPr>
          <p:cNvSpPr>
            <a:spLocks noGrp="1"/>
          </p:cNvSpPr>
          <p:nvPr>
            <p:ph type="title"/>
          </p:nvPr>
        </p:nvSpPr>
        <p:spPr/>
        <p:txBody>
          <a:bodyPr>
            <a:normAutofit/>
          </a:bodyPr>
          <a:lstStyle/>
          <a:p>
            <a:r>
              <a:rPr lang="it-IT" sz="1800"/>
              <a:t>Avv. Letizia vescovini</a:t>
            </a:r>
            <a:br>
              <a:rPr lang="it-IT" sz="1800"/>
            </a:br>
            <a:r>
              <a:rPr lang="it-IT" sz="1800"/>
              <a:t>VESCOVINI@STUDIOVESCOVINI.IT</a:t>
            </a:r>
            <a:endParaRPr lang="it-IT" sz="1800" dirty="0"/>
          </a:p>
        </p:txBody>
      </p:sp>
      <p:sp>
        <p:nvSpPr>
          <p:cNvPr id="3" name="Segnaposto contenuto 2">
            <a:extLst>
              <a:ext uri="{FF2B5EF4-FFF2-40B4-BE49-F238E27FC236}">
                <a16:creationId xmlns:a16="http://schemas.microsoft.com/office/drawing/2014/main" id="{6C0FBB83-B1D5-4FB2-B9E3-ED7FAB2E9263}"/>
              </a:ext>
            </a:extLst>
          </p:cNvPr>
          <p:cNvSpPr>
            <a:spLocks noGrp="1"/>
          </p:cNvSpPr>
          <p:nvPr>
            <p:ph idx="1"/>
          </p:nvPr>
        </p:nvSpPr>
        <p:spPr>
          <a:xfrm>
            <a:off x="1024128" y="1709530"/>
            <a:ext cx="9720071" cy="4599830"/>
          </a:xfrm>
        </p:spPr>
        <p:txBody>
          <a:bodyPr>
            <a:normAutofit fontScale="40000" lnSpcReduction="20000"/>
          </a:bodyPr>
          <a:lstStyle/>
          <a:p>
            <a:r>
              <a:rPr lang="it-IT" dirty="0"/>
              <a:t>	</a:t>
            </a:r>
          </a:p>
          <a:p>
            <a:pPr marL="742950" indent="-742950">
              <a:buClr>
                <a:schemeClr val="tx1"/>
              </a:buClr>
              <a:buFont typeface="+mj-lt"/>
              <a:buAutoNum type="arabicPeriod"/>
            </a:pPr>
            <a:r>
              <a:rPr lang="it-IT" sz="4000" dirty="0">
                <a:latin typeface="Calibri" panose="020F0502020204030204" pitchFamily="34" charset="0"/>
                <a:cs typeface="Calibri" panose="020F0502020204030204" pitchFamily="34" charset="0"/>
              </a:rPr>
              <a:t>copia dell’ordine d’acquisto</a:t>
            </a:r>
          </a:p>
          <a:p>
            <a:pPr marL="742950" indent="-742950">
              <a:buClr>
                <a:schemeClr val="tx1"/>
              </a:buClr>
              <a:buFont typeface="+mj-lt"/>
              <a:buAutoNum type="arabicPeriod"/>
            </a:pPr>
            <a:r>
              <a:rPr lang="it-IT" sz="4000" dirty="0">
                <a:latin typeface="Calibri" panose="020F0502020204030204" pitchFamily="34" charset="0"/>
                <a:cs typeface="Calibri" panose="020F0502020204030204" pitchFamily="34" charset="0"/>
              </a:rPr>
              <a:t>nota di eseguito dell’obbligazione di cui al punto 1;</a:t>
            </a:r>
          </a:p>
          <a:p>
            <a:pPr marL="742950" indent="-742950">
              <a:buClr>
                <a:schemeClr val="tx1"/>
              </a:buClr>
              <a:buFont typeface="+mj-lt"/>
              <a:buAutoNum type="arabicPeriod"/>
            </a:pPr>
            <a:r>
              <a:rPr lang="it-IT" sz="4000" dirty="0">
                <a:latin typeface="Calibri" panose="020F0502020204030204" pitchFamily="34" charset="0"/>
                <a:cs typeface="Calibri" panose="020F0502020204030204" pitchFamily="34" charset="0"/>
              </a:rPr>
              <a:t>segnalazioni di adeguatezza o inappropriatezza ovvero di conflitto di interessi;</a:t>
            </a:r>
          </a:p>
          <a:p>
            <a:pPr marL="742950" indent="-742950">
              <a:buClr>
                <a:schemeClr val="tx1"/>
              </a:buClr>
              <a:buFont typeface="+mj-lt"/>
              <a:buAutoNum type="arabicPeriod"/>
            </a:pPr>
            <a:r>
              <a:rPr lang="it-IT" sz="4000" dirty="0">
                <a:latin typeface="Calibri" panose="020F0502020204030204" pitchFamily="34" charset="0"/>
                <a:cs typeface="Calibri" panose="020F0502020204030204" pitchFamily="34" charset="0"/>
              </a:rPr>
              <a:t>copie dei contratti di negoziazione titoli ex art. 23 TUF, aggiornati con la normativa vigente all’epoca della negoziazione (si richiede la copia dei contratti di negoziazione titoli conforme al TUF e Reg. Consob 16190/2007 completo del documento relativo alla strategia di esecuzione degli ordini e del documento relativo alla policy di gestione del conflitto di interessi);</a:t>
            </a:r>
          </a:p>
          <a:p>
            <a:pPr marL="742950" indent="-742950">
              <a:buClr>
                <a:schemeClr val="tx1"/>
              </a:buClr>
              <a:buFont typeface="+mj-lt"/>
              <a:buAutoNum type="arabicPeriod"/>
            </a:pPr>
            <a:r>
              <a:rPr lang="it-IT" sz="4000" dirty="0">
                <a:latin typeface="Calibri" panose="020F0502020204030204" pitchFamily="34" charset="0"/>
                <a:cs typeface="Calibri" panose="020F0502020204030204" pitchFamily="34" charset="0"/>
              </a:rPr>
              <a:t>scheda prodotto/informativa dello strumento finanziario; </a:t>
            </a:r>
          </a:p>
          <a:p>
            <a:pPr marL="742950" indent="-742950">
              <a:buClr>
                <a:schemeClr val="tx1"/>
              </a:buClr>
              <a:buFont typeface="+mj-lt"/>
              <a:buAutoNum type="arabicPeriod"/>
            </a:pPr>
            <a:r>
              <a:rPr lang="it-IT" sz="4000" dirty="0">
                <a:latin typeface="Calibri" panose="020F0502020204030204" pitchFamily="34" charset="0"/>
                <a:cs typeface="Calibri" panose="020F0502020204030204" pitchFamily="34" charset="0"/>
              </a:rPr>
              <a:t>questionario di profilatura cliente secondo la normativa MIFID dai 3 anni precedenti l’investimento ad oggi (ovvero al momento della contestazione);</a:t>
            </a:r>
          </a:p>
          <a:p>
            <a:pPr marL="742950" indent="-742950">
              <a:buClr>
                <a:schemeClr val="tx1"/>
              </a:buClr>
              <a:buFont typeface="+mj-lt"/>
              <a:buAutoNum type="arabicPeriod"/>
            </a:pPr>
            <a:r>
              <a:rPr lang="it-IT" sz="4000" dirty="0">
                <a:latin typeface="Calibri" panose="020F0502020204030204" pitchFamily="34" charset="0"/>
                <a:cs typeface="Calibri" panose="020F0502020204030204" pitchFamily="34" charset="0"/>
              </a:rPr>
              <a:t>estratti conto del deposito titoli e conto corrente con indicazione analitica dei movimenti dai 3 anni precedenti l’investimento ad oggi  (ovvero al momento della contestazione);</a:t>
            </a:r>
          </a:p>
          <a:p>
            <a:pPr marL="742950" indent="-742950">
              <a:buClr>
                <a:schemeClr val="tx1"/>
              </a:buClr>
              <a:buFont typeface="+mj-lt"/>
              <a:buAutoNum type="arabicPeriod"/>
            </a:pPr>
            <a:r>
              <a:rPr lang="it-IT" sz="4000" dirty="0">
                <a:latin typeface="Calibri" panose="020F0502020204030204" pitchFamily="34" charset="0"/>
                <a:cs typeface="Calibri" panose="020F0502020204030204" pitchFamily="34" charset="0"/>
              </a:rPr>
              <a:t>Documentazione comprovante l’assolvimento degli obblighi previsti dalla Comunicazione Consob in sede di distribuzione di prodotti finanziari illiquidi, previsti dalla Comunicazione Consob n. 9019104 del 2 marzo 2009  ovvero di strumenti finanziari complessi n. 97996 del 22 dicembre 2014.</a:t>
            </a:r>
          </a:p>
          <a:p>
            <a:endParaRPr lang="it-IT" dirty="0"/>
          </a:p>
        </p:txBody>
      </p:sp>
    </p:spTree>
    <p:extLst>
      <p:ext uri="{BB962C8B-B14F-4D97-AF65-F5344CB8AC3E}">
        <p14:creationId xmlns:p14="http://schemas.microsoft.com/office/powerpoint/2010/main" val="3166973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DFCEA1-4428-41C0-951F-0453C31D5E55}"/>
              </a:ext>
            </a:extLst>
          </p:cNvPr>
          <p:cNvSpPr>
            <a:spLocks noGrp="1"/>
          </p:cNvSpPr>
          <p:nvPr>
            <p:ph type="title"/>
          </p:nvPr>
        </p:nvSpPr>
        <p:spPr>
          <a:xfrm>
            <a:off x="1024128" y="585216"/>
            <a:ext cx="4051211" cy="740245"/>
          </a:xfrm>
        </p:spPr>
        <p:txBody>
          <a:bodyPr/>
          <a:lstStyle/>
          <a:p>
            <a:r>
              <a:rPr kumimoji="0" lang="it-IT" sz="2800" b="0" i="0" u="none" strike="noStrike" kern="1200" cap="all" spc="100" normalizeH="0" baseline="0" noProof="0" dirty="0">
                <a:ln>
                  <a:noFill/>
                </a:ln>
                <a:solidFill>
                  <a:srgbClr val="2E2B21">
                    <a:lumMod val="90000"/>
                    <a:lumOff val="10000"/>
                  </a:srgbClr>
                </a:solidFill>
                <a:effectLst/>
                <a:uLnTx/>
                <a:uFillTx/>
                <a:latin typeface="Tw Cen MT" panose="020B0602020104020603"/>
                <a:ea typeface="+mj-ea"/>
                <a:cs typeface="Calibri" panose="020F0502020204030204" pitchFamily="34" charset="0"/>
              </a:rPr>
              <a:t>A</a:t>
            </a:r>
            <a:r>
              <a:rPr kumimoji="0" lang="it-IT" sz="2800" b="0" i="0" u="none" strike="noStrike" kern="1200" cap="none" spc="100" normalizeH="0" baseline="0" noProof="0" dirty="0">
                <a:ln>
                  <a:noFill/>
                </a:ln>
                <a:solidFill>
                  <a:srgbClr val="2E2B21">
                    <a:lumMod val="90000"/>
                    <a:lumOff val="10000"/>
                  </a:srgbClr>
                </a:solidFill>
                <a:effectLst/>
                <a:uLnTx/>
                <a:uFillTx/>
                <a:latin typeface="Tw Cen MT" panose="020B0602020104020603"/>
                <a:ea typeface="+mj-ea"/>
                <a:cs typeface="Calibri" panose="020F0502020204030204" pitchFamily="34" charset="0"/>
              </a:rPr>
              <a:t>vv</a:t>
            </a:r>
            <a:r>
              <a:rPr kumimoji="0" lang="it-IT" sz="2800" b="0" i="0" u="none" strike="noStrike" kern="1200" cap="all" spc="100" normalizeH="0" baseline="0" noProof="0" dirty="0">
                <a:ln>
                  <a:noFill/>
                </a:ln>
                <a:solidFill>
                  <a:srgbClr val="2E2B21">
                    <a:lumMod val="90000"/>
                    <a:lumOff val="10000"/>
                  </a:srgbClr>
                </a:solidFill>
                <a:effectLst/>
                <a:uLnTx/>
                <a:uFillTx/>
                <a:latin typeface="Tw Cen MT" panose="020B0602020104020603"/>
                <a:ea typeface="+mj-ea"/>
                <a:cs typeface="Calibri" panose="020F0502020204030204" pitchFamily="34" charset="0"/>
              </a:rPr>
              <a:t>. Letizia vescovini</a:t>
            </a:r>
            <a:br>
              <a:rPr kumimoji="0" lang="it-IT" sz="5000" b="0" i="0" u="none" strike="noStrike" kern="1200" cap="all" spc="100" normalizeH="0" baseline="0" noProof="0" dirty="0">
                <a:ln>
                  <a:noFill/>
                </a:ln>
                <a:solidFill>
                  <a:srgbClr val="2E2B21">
                    <a:lumMod val="90000"/>
                    <a:lumOff val="10000"/>
                  </a:srgbClr>
                </a:solidFill>
                <a:effectLst/>
                <a:uLnTx/>
                <a:uFillTx/>
                <a:latin typeface="Tw Cen MT" panose="020B0602020104020603"/>
                <a:ea typeface="+mj-ea"/>
                <a:cs typeface="Calibri" panose="020F0502020204030204" pitchFamily="34" charset="0"/>
              </a:rPr>
            </a:br>
            <a:r>
              <a:rPr kumimoji="0" lang="it-IT" sz="1800" b="0" i="0" u="none" strike="noStrike" kern="1200" cap="all" spc="100" normalizeH="0" baseline="0" noProof="0" dirty="0">
                <a:ln>
                  <a:noFill/>
                </a:ln>
                <a:solidFill>
                  <a:srgbClr val="2E2B21">
                    <a:lumMod val="90000"/>
                    <a:lumOff val="10000"/>
                  </a:srgbClr>
                </a:solidFill>
                <a:effectLst/>
                <a:uLnTx/>
                <a:uFillTx/>
                <a:latin typeface="Tw Cen MT" panose="020B0602020104020603"/>
                <a:ea typeface="+mj-ea"/>
                <a:cs typeface="Calibri" panose="020F0502020204030204" pitchFamily="34" charset="0"/>
              </a:rPr>
              <a:t>VESCOVINI@STUDIOVESCOVINI.IT</a:t>
            </a:r>
            <a:endParaRPr lang="it-IT" dirty="0"/>
          </a:p>
        </p:txBody>
      </p:sp>
      <p:sp>
        <p:nvSpPr>
          <p:cNvPr id="3" name="Segnaposto contenuto 2">
            <a:extLst>
              <a:ext uri="{FF2B5EF4-FFF2-40B4-BE49-F238E27FC236}">
                <a16:creationId xmlns:a16="http://schemas.microsoft.com/office/drawing/2014/main" id="{279E8B26-1067-4534-B8A0-F14E3F777F69}"/>
              </a:ext>
            </a:extLst>
          </p:cNvPr>
          <p:cNvSpPr>
            <a:spLocks noGrp="1"/>
          </p:cNvSpPr>
          <p:nvPr>
            <p:ph idx="1"/>
          </p:nvPr>
        </p:nvSpPr>
        <p:spPr/>
        <p:txBody>
          <a:bodyPr>
            <a:normAutofit/>
          </a:bodyPr>
          <a:lstStyle/>
          <a:p>
            <a:r>
              <a:rPr lang="it-IT" dirty="0">
                <a:latin typeface="Calibri" panose="020F0502020204030204" pitchFamily="34" charset="0"/>
                <a:cs typeface="Calibri" panose="020F0502020204030204" pitchFamily="34" charset="0"/>
              </a:rPr>
              <a:t>Prima di presentare il ricorso è necessario sia stato già presentato un </a:t>
            </a:r>
            <a:r>
              <a:rPr lang="it-IT" b="1" dirty="0">
                <a:latin typeface="Calibri" panose="020F0502020204030204" pitchFamily="34" charset="0"/>
                <a:cs typeface="Calibri" panose="020F0502020204030204" pitchFamily="34" charset="0"/>
              </a:rPr>
              <a:t>reclamo </a:t>
            </a:r>
            <a:r>
              <a:rPr lang="it-IT" dirty="0">
                <a:latin typeface="Calibri" panose="020F0502020204030204" pitchFamily="34" charset="0"/>
                <a:cs typeface="Calibri" panose="020F0502020204030204" pitchFamily="34" charset="0"/>
              </a:rPr>
              <a:t>con il medesimo oggetto ed i medesimi fatti, all’intermediario.</a:t>
            </a:r>
          </a:p>
          <a:p>
            <a:endParaRPr lang="it-IT" dirty="0">
              <a:latin typeface="Calibri" panose="020F0502020204030204" pitchFamily="34" charset="0"/>
              <a:cs typeface="Calibri" panose="020F0502020204030204" pitchFamily="34" charset="0"/>
            </a:endParaRPr>
          </a:p>
          <a:p>
            <a:r>
              <a:rPr lang="it-IT" dirty="0">
                <a:latin typeface="Calibri" panose="020F0502020204030204" pitchFamily="34" charset="0"/>
                <a:cs typeface="Calibri" panose="020F0502020204030204" pitchFamily="34" charset="0"/>
              </a:rPr>
              <a:t>Se la risposta al reclamo è </a:t>
            </a:r>
            <a:r>
              <a:rPr lang="it-IT" b="1" dirty="0">
                <a:latin typeface="Calibri" panose="020F0502020204030204" pitchFamily="34" charset="0"/>
                <a:cs typeface="Calibri" panose="020F0502020204030204" pitchFamily="34" charset="0"/>
              </a:rPr>
              <a:t>insoddisfacente </a:t>
            </a:r>
            <a:r>
              <a:rPr lang="it-IT" dirty="0">
                <a:latin typeface="Calibri" panose="020F0502020204030204" pitchFamily="34" charset="0"/>
                <a:cs typeface="Calibri" panose="020F0502020204030204" pitchFamily="34" charset="0"/>
              </a:rPr>
              <a:t>oppure l’intermediario </a:t>
            </a:r>
            <a:r>
              <a:rPr lang="it-IT" b="1" dirty="0">
                <a:latin typeface="Calibri" panose="020F0502020204030204" pitchFamily="34" charset="0"/>
                <a:cs typeface="Calibri" panose="020F0502020204030204" pitchFamily="34" charset="0"/>
              </a:rPr>
              <a:t>non ha risposto </a:t>
            </a:r>
            <a:r>
              <a:rPr lang="it-IT" dirty="0">
                <a:latin typeface="Calibri" panose="020F0502020204030204" pitchFamily="34" charset="0"/>
                <a:cs typeface="Calibri" panose="020F0502020204030204" pitchFamily="34" charset="0"/>
              </a:rPr>
              <a:t>nei </a:t>
            </a:r>
            <a:r>
              <a:rPr lang="it-IT" b="1" dirty="0">
                <a:latin typeface="Calibri" panose="020F0502020204030204" pitchFamily="34" charset="0"/>
                <a:cs typeface="Calibri" panose="020F0502020204030204" pitchFamily="34" charset="0"/>
              </a:rPr>
              <a:t>60 giorni </a:t>
            </a:r>
            <a:r>
              <a:rPr lang="it-IT" dirty="0">
                <a:latin typeface="Calibri" panose="020F0502020204030204" pitchFamily="34" charset="0"/>
                <a:cs typeface="Calibri" panose="020F0502020204030204" pitchFamily="34" charset="0"/>
              </a:rPr>
              <a:t>dal ricevimento del reclamo si può procedere con il ricorso all'Arbitro.</a:t>
            </a:r>
          </a:p>
          <a:p>
            <a:endParaRPr lang="it-IT" dirty="0">
              <a:latin typeface="Calibri" panose="020F0502020204030204" pitchFamily="34" charset="0"/>
              <a:cs typeface="Calibri" panose="020F0502020204030204" pitchFamily="34" charset="0"/>
            </a:endParaRPr>
          </a:p>
          <a:p>
            <a:r>
              <a:rPr lang="it-IT" dirty="0">
                <a:latin typeface="Calibri" panose="020F0502020204030204" pitchFamily="34" charset="0"/>
                <a:cs typeface="Calibri" panose="020F0502020204030204" pitchFamily="34" charset="0"/>
              </a:rPr>
              <a:t>Il ricorso deve essere proposto </a:t>
            </a:r>
            <a:r>
              <a:rPr lang="it-IT" b="1" dirty="0">
                <a:latin typeface="Calibri" panose="020F0502020204030204" pitchFamily="34" charset="0"/>
                <a:cs typeface="Calibri" panose="020F0502020204030204" pitchFamily="34" charset="0"/>
              </a:rPr>
              <a:t>entro un anno </a:t>
            </a:r>
            <a:r>
              <a:rPr lang="it-IT" dirty="0">
                <a:latin typeface="Calibri" panose="020F0502020204030204" pitchFamily="34" charset="0"/>
                <a:cs typeface="Calibri" panose="020F0502020204030204" pitchFamily="34" charset="0"/>
              </a:rPr>
              <a:t>dalla presentazione del reclamo all'intermediario (Art. 10, comma 3, del Regolamento ACF 19602/2016);</a:t>
            </a:r>
          </a:p>
        </p:txBody>
      </p:sp>
    </p:spTree>
    <p:extLst>
      <p:ext uri="{BB962C8B-B14F-4D97-AF65-F5344CB8AC3E}">
        <p14:creationId xmlns:p14="http://schemas.microsoft.com/office/powerpoint/2010/main" val="2561729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73C2F1-B5BD-44A6-A422-5358478910ED}"/>
              </a:ext>
            </a:extLst>
          </p:cNvPr>
          <p:cNvSpPr>
            <a:spLocks noGrp="1"/>
          </p:cNvSpPr>
          <p:nvPr>
            <p:ph type="title"/>
          </p:nvPr>
        </p:nvSpPr>
        <p:spPr>
          <a:xfrm>
            <a:off x="1024128" y="585216"/>
            <a:ext cx="9720072" cy="782190"/>
          </a:xfrm>
        </p:spPr>
        <p:txBody>
          <a:bodyPr>
            <a:normAutofit/>
          </a:bodyPr>
          <a:lstStyle/>
          <a:p>
            <a:r>
              <a:rPr lang="it-IT" sz="2800">
                <a:latin typeface="+mn-lt"/>
                <a:cs typeface="Calibri" panose="020F0502020204030204" pitchFamily="34" charset="0"/>
              </a:rPr>
              <a:t>A</a:t>
            </a:r>
            <a:r>
              <a:rPr lang="it-IT" sz="2800" cap="none">
                <a:latin typeface="+mn-lt"/>
                <a:cs typeface="Calibri" panose="020F0502020204030204" pitchFamily="34" charset="0"/>
              </a:rPr>
              <a:t>vv</a:t>
            </a:r>
            <a:r>
              <a:rPr lang="it-IT" sz="2800">
                <a:latin typeface="+mn-lt"/>
                <a:cs typeface="Calibri" panose="020F0502020204030204" pitchFamily="34" charset="0"/>
              </a:rPr>
              <a:t>. Letizia vescovini</a:t>
            </a:r>
            <a:br>
              <a:rPr lang="it-IT">
                <a:latin typeface="+mn-lt"/>
                <a:cs typeface="Calibri" panose="020F0502020204030204" pitchFamily="34" charset="0"/>
              </a:rPr>
            </a:br>
            <a:r>
              <a:rPr lang="it-IT" sz="1800">
                <a:latin typeface="+mn-lt"/>
                <a:cs typeface="Calibri" panose="020F0502020204030204" pitchFamily="34" charset="0"/>
              </a:rPr>
              <a:t>VESCOVINI@STUDIOVESCOVINI.IT</a:t>
            </a:r>
            <a:endParaRPr lang="it-IT" sz="1800" dirty="0">
              <a:latin typeface="+mn-lt"/>
              <a:cs typeface="Calibri" panose="020F0502020204030204" pitchFamily="34" charset="0"/>
            </a:endParaRPr>
          </a:p>
        </p:txBody>
      </p:sp>
      <p:sp>
        <p:nvSpPr>
          <p:cNvPr id="4" name="Segnaposto contenuto 3">
            <a:extLst>
              <a:ext uri="{FF2B5EF4-FFF2-40B4-BE49-F238E27FC236}">
                <a16:creationId xmlns:a16="http://schemas.microsoft.com/office/drawing/2014/main" id="{C827013F-3E6F-48DE-A6AC-CC6EF92A36AF}"/>
              </a:ext>
            </a:extLst>
          </p:cNvPr>
          <p:cNvSpPr>
            <a:spLocks noGrp="1"/>
          </p:cNvSpPr>
          <p:nvPr>
            <p:ph idx="1"/>
          </p:nvPr>
        </p:nvSpPr>
        <p:spPr>
          <a:xfrm>
            <a:off x="371061" y="1417320"/>
            <a:ext cx="11343861" cy="5142506"/>
          </a:xfrm>
        </p:spPr>
        <p:txBody>
          <a:bodyPr>
            <a:normAutofit fontScale="25000" lnSpcReduction="20000"/>
          </a:bodyPr>
          <a:lstStyle/>
          <a:p>
            <a:pPr algn="just"/>
            <a:endParaRPr lang="it-IT" sz="2600" dirty="0">
              <a:latin typeface="Calibri" panose="020F0502020204030204" pitchFamily="34" charset="0"/>
              <a:cs typeface="Calibri" panose="020F0502020204030204" pitchFamily="34" charset="0"/>
            </a:endParaRPr>
          </a:p>
          <a:p>
            <a:pPr algn="just"/>
            <a:r>
              <a:rPr lang="it-IT" sz="11200" b="1" dirty="0">
                <a:latin typeface="Calibri" panose="020F0502020204030204" pitchFamily="34" charset="0"/>
                <a:cs typeface="Calibri" panose="020F0502020204030204" pitchFamily="34" charset="0"/>
              </a:rPr>
              <a:t>Il ricorso deve contenere</a:t>
            </a:r>
            <a:r>
              <a:rPr lang="it-IT" sz="11200" dirty="0">
                <a:latin typeface="Calibri" panose="020F0502020204030204" pitchFamily="34" charset="0"/>
                <a:cs typeface="Calibri" panose="020F0502020204030204" pitchFamily="34" charset="0"/>
              </a:rPr>
              <a:t>:</a:t>
            </a:r>
          </a:p>
          <a:p>
            <a:pPr algn="just"/>
            <a:r>
              <a:rPr lang="it-IT" sz="11200" dirty="0">
                <a:latin typeface="Calibri" panose="020F0502020204030204" pitchFamily="34" charset="0"/>
                <a:cs typeface="Calibri" panose="020F0502020204030204" pitchFamily="34" charset="0"/>
              </a:rPr>
              <a:t>il nome dell’intermediario </a:t>
            </a:r>
          </a:p>
          <a:p>
            <a:pPr algn="just"/>
            <a:r>
              <a:rPr lang="it-IT" sz="11200" dirty="0">
                <a:latin typeface="Calibri" panose="020F0502020204030204" pitchFamily="34" charset="0"/>
                <a:cs typeface="Calibri" panose="020F0502020204030204" pitchFamily="34" charset="0"/>
              </a:rPr>
              <a:t>l’esposizione dei fatti</a:t>
            </a:r>
          </a:p>
          <a:p>
            <a:pPr algn="just"/>
            <a:r>
              <a:rPr lang="it-IT" sz="11200" dirty="0">
                <a:latin typeface="Calibri" panose="020F0502020204030204" pitchFamily="34" charset="0"/>
                <a:cs typeface="Calibri" panose="020F0502020204030204" pitchFamily="34" charset="0"/>
              </a:rPr>
              <a:t>l’indicazione della somma richiesta. </a:t>
            </a:r>
          </a:p>
          <a:p>
            <a:pPr algn="just"/>
            <a:endParaRPr lang="it-IT" sz="3200" dirty="0">
              <a:latin typeface="Calibri" panose="020F0502020204030204" pitchFamily="34" charset="0"/>
              <a:cs typeface="Calibri" panose="020F0502020204030204" pitchFamily="34" charset="0"/>
            </a:endParaRPr>
          </a:p>
          <a:p>
            <a:pPr marL="0" indent="0" algn="just">
              <a:buNone/>
            </a:pPr>
            <a:endParaRPr lang="it-IT" sz="3200" dirty="0">
              <a:latin typeface="Calibri" panose="020F0502020204030204" pitchFamily="34" charset="0"/>
              <a:cs typeface="Calibri" panose="020F0502020204030204" pitchFamily="34" charset="0"/>
            </a:endParaRPr>
          </a:p>
          <a:p>
            <a:pPr algn="just"/>
            <a:endParaRPr lang="it-IT" sz="3200" dirty="0">
              <a:latin typeface="Calibri" panose="020F0502020204030204" pitchFamily="34" charset="0"/>
              <a:cs typeface="Calibri" panose="020F0502020204030204" pitchFamily="34" charset="0"/>
            </a:endParaRPr>
          </a:p>
          <a:p>
            <a:pPr algn="just"/>
            <a:r>
              <a:rPr lang="it-IT" sz="11200" dirty="0">
                <a:latin typeface="Calibri" panose="020F0502020204030204" pitchFamily="34" charset="0"/>
                <a:cs typeface="Calibri" panose="020F0502020204030204" pitchFamily="34" charset="0"/>
              </a:rPr>
              <a:t>E’ opportuno (anche se non necessario) fare riferimento alla normativa </a:t>
            </a:r>
          </a:p>
          <a:p>
            <a:pPr algn="just"/>
            <a:r>
              <a:rPr lang="it-IT" sz="11200" dirty="0">
                <a:latin typeface="Calibri" panose="020F0502020204030204" pitchFamily="34" charset="0"/>
                <a:cs typeface="Calibri" panose="020F0502020204030204" pitchFamily="34" charset="0"/>
              </a:rPr>
              <a:t>applicabile e indicare precedenti decisioni dello stesso ACF o, più in generale, </a:t>
            </a:r>
          </a:p>
          <a:p>
            <a:pPr algn="just"/>
            <a:r>
              <a:rPr lang="it-IT" sz="11200" dirty="0">
                <a:latin typeface="Calibri" panose="020F0502020204030204" pitchFamily="34" charset="0"/>
                <a:cs typeface="Calibri" panose="020F0502020204030204" pitchFamily="34" charset="0"/>
              </a:rPr>
              <a:t>della giurisprudenza su casi analoghi.</a:t>
            </a:r>
          </a:p>
          <a:p>
            <a:pPr algn="just"/>
            <a:endParaRPr lang="it-IT" sz="3200" dirty="0"/>
          </a:p>
          <a:p>
            <a:pPr algn="just"/>
            <a:r>
              <a:rPr lang="it-IT" dirty="0"/>
              <a:t>.</a:t>
            </a:r>
          </a:p>
          <a:p>
            <a:pPr algn="just"/>
            <a:endParaRPr lang="it-IT" dirty="0"/>
          </a:p>
        </p:txBody>
      </p:sp>
    </p:spTree>
    <p:extLst>
      <p:ext uri="{BB962C8B-B14F-4D97-AF65-F5344CB8AC3E}">
        <p14:creationId xmlns:p14="http://schemas.microsoft.com/office/powerpoint/2010/main" val="754185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73C2F1-B5BD-44A6-A422-5358478910ED}"/>
              </a:ext>
            </a:extLst>
          </p:cNvPr>
          <p:cNvSpPr>
            <a:spLocks noGrp="1"/>
          </p:cNvSpPr>
          <p:nvPr>
            <p:ph type="title"/>
          </p:nvPr>
        </p:nvSpPr>
        <p:spPr>
          <a:xfrm>
            <a:off x="1024128" y="585216"/>
            <a:ext cx="9720072" cy="782190"/>
          </a:xfrm>
        </p:spPr>
        <p:txBody>
          <a:bodyPr>
            <a:normAutofit/>
          </a:bodyPr>
          <a:lstStyle/>
          <a:p>
            <a:r>
              <a:rPr lang="it-IT" sz="2800">
                <a:latin typeface="+mn-lt"/>
                <a:cs typeface="Calibri" panose="020F0502020204030204" pitchFamily="34" charset="0"/>
              </a:rPr>
              <a:t>A</a:t>
            </a:r>
            <a:r>
              <a:rPr lang="it-IT" sz="2800" cap="none">
                <a:latin typeface="+mn-lt"/>
                <a:cs typeface="Calibri" panose="020F0502020204030204" pitchFamily="34" charset="0"/>
              </a:rPr>
              <a:t>vv</a:t>
            </a:r>
            <a:r>
              <a:rPr lang="it-IT" sz="2800">
                <a:latin typeface="+mn-lt"/>
                <a:cs typeface="Calibri" panose="020F0502020204030204" pitchFamily="34" charset="0"/>
              </a:rPr>
              <a:t>. Letizia vescovini</a:t>
            </a:r>
            <a:br>
              <a:rPr lang="it-IT">
                <a:latin typeface="+mn-lt"/>
                <a:cs typeface="Calibri" panose="020F0502020204030204" pitchFamily="34" charset="0"/>
              </a:rPr>
            </a:br>
            <a:r>
              <a:rPr lang="it-IT" sz="1800">
                <a:latin typeface="+mn-lt"/>
                <a:cs typeface="Calibri" panose="020F0502020204030204" pitchFamily="34" charset="0"/>
              </a:rPr>
              <a:t>VESCOVINI@STUDIOVESCOVINI.IT</a:t>
            </a:r>
            <a:endParaRPr lang="it-IT" sz="1800" dirty="0">
              <a:latin typeface="+mn-lt"/>
              <a:cs typeface="Calibri" panose="020F0502020204030204" pitchFamily="34" charset="0"/>
            </a:endParaRPr>
          </a:p>
        </p:txBody>
      </p:sp>
      <p:sp>
        <p:nvSpPr>
          <p:cNvPr id="4" name="Segnaposto contenuto 3">
            <a:extLst>
              <a:ext uri="{FF2B5EF4-FFF2-40B4-BE49-F238E27FC236}">
                <a16:creationId xmlns:a16="http://schemas.microsoft.com/office/drawing/2014/main" id="{C827013F-3E6F-48DE-A6AC-CC6EF92A36AF}"/>
              </a:ext>
            </a:extLst>
          </p:cNvPr>
          <p:cNvSpPr>
            <a:spLocks noGrp="1"/>
          </p:cNvSpPr>
          <p:nvPr>
            <p:ph idx="1"/>
          </p:nvPr>
        </p:nvSpPr>
        <p:spPr/>
        <p:txBody>
          <a:bodyPr>
            <a:normAutofit/>
          </a:bodyPr>
          <a:lstStyle/>
          <a:p>
            <a:pPr algn="just"/>
            <a:endParaRPr lang="it-IT" dirty="0">
              <a:latin typeface="Calibri" panose="020F0502020204030204" pitchFamily="34" charset="0"/>
              <a:cs typeface="Calibri" panose="020F0502020204030204" pitchFamily="34" charset="0"/>
            </a:endParaRPr>
          </a:p>
          <a:p>
            <a:pPr algn="just"/>
            <a:endParaRPr lang="it-IT" dirty="0">
              <a:latin typeface="Calibri" panose="020F0502020204030204" pitchFamily="34" charset="0"/>
              <a:cs typeface="Calibri" panose="020F0502020204030204" pitchFamily="34" charset="0"/>
            </a:endParaRPr>
          </a:p>
        </p:txBody>
      </p:sp>
      <p:sp>
        <p:nvSpPr>
          <p:cNvPr id="5" name="CasellaDiTesto 4">
            <a:extLst>
              <a:ext uri="{FF2B5EF4-FFF2-40B4-BE49-F238E27FC236}">
                <a16:creationId xmlns:a16="http://schemas.microsoft.com/office/drawing/2014/main" id="{2BBC4F68-13DB-47E3-A98C-1982341F159B}"/>
              </a:ext>
            </a:extLst>
          </p:cNvPr>
          <p:cNvSpPr txBox="1"/>
          <p:nvPr/>
        </p:nvSpPr>
        <p:spPr>
          <a:xfrm>
            <a:off x="1024128" y="1367406"/>
            <a:ext cx="7924800" cy="5632311"/>
          </a:xfrm>
          <a:prstGeom prst="rect">
            <a:avLst/>
          </a:prstGeom>
          <a:noFill/>
        </p:spPr>
        <p:txBody>
          <a:bodyPr wrap="square">
            <a:spAutoFit/>
          </a:bodyPr>
          <a:lstStyle/>
          <a:p>
            <a:r>
              <a:rPr lang="it-IT" dirty="0"/>
              <a:t>Nel ricorso all’ACF il cliente potrà contestare:</a:t>
            </a:r>
          </a:p>
          <a:p>
            <a:pPr marL="342900" indent="-342900">
              <a:buAutoNum type="alphaLcParenR"/>
            </a:pPr>
            <a:r>
              <a:rPr lang="it-IT" dirty="0"/>
              <a:t>la mancanza del contratto scritto relativo alla prestazione dei servizi e attività di investimento di cui all’art. 23 TUF, ovvero il mancato adeguamento del contratto alle modifiche normative di tempo in tempo vigenti; </a:t>
            </a:r>
          </a:p>
          <a:p>
            <a:pPr marL="342900" indent="-342900">
              <a:buAutoNum type="alphaLcParenR"/>
            </a:pPr>
            <a:endParaRPr lang="it-IT" dirty="0"/>
          </a:p>
          <a:p>
            <a:pPr marL="342900" indent="-342900">
              <a:buAutoNum type="alphaLcParenR" startAt="2"/>
            </a:pPr>
            <a:r>
              <a:rPr lang="it-IT" dirty="0"/>
              <a:t>la mancanza di una chiara, corretta e non fuorviante informativa in merito alla natura dei servizi e attività di investimento prestati, nonché alle </a:t>
            </a:r>
            <a:r>
              <a:rPr lang="it-IT" b="1" dirty="0"/>
              <a:t>specifiche caratteristiche dei prodotti finanziari e ai rischi ad esse </a:t>
            </a:r>
            <a:r>
              <a:rPr lang="it-IT" dirty="0"/>
              <a:t>connessi; </a:t>
            </a:r>
          </a:p>
          <a:p>
            <a:pPr marL="342900" indent="-342900">
              <a:buAutoNum type="alphaLcParenR" startAt="2"/>
            </a:pPr>
            <a:endParaRPr lang="it-IT" dirty="0"/>
          </a:p>
          <a:p>
            <a:pPr marL="342900" indent="-342900">
              <a:buAutoNum type="alphaLcParenR" startAt="3"/>
            </a:pPr>
            <a:r>
              <a:rPr lang="it-IT" dirty="0"/>
              <a:t>la mancanza di adeguata informativa all’investitore in relazione alla natura ed estensione della specifica situazione di </a:t>
            </a:r>
            <a:r>
              <a:rPr lang="it-IT" b="1" dirty="0"/>
              <a:t>conflitto di interessi </a:t>
            </a:r>
            <a:r>
              <a:rPr lang="it-IT" dirty="0"/>
              <a:t>connessa all’operazione normalmente presente in queste ipotesi in quanto le azioni e le obbligazioni erano collocate dalla stessa banca emittente;</a:t>
            </a:r>
          </a:p>
          <a:p>
            <a:pPr marL="342900" indent="-342900">
              <a:buAutoNum type="alphaLcParenR" startAt="3"/>
            </a:pPr>
            <a:endParaRPr lang="it-IT" dirty="0"/>
          </a:p>
          <a:p>
            <a:pPr marL="342900" indent="-342900">
              <a:buAutoNum type="alphaLcParenR" startAt="4"/>
            </a:pPr>
            <a:r>
              <a:rPr lang="it-IT" dirty="0"/>
              <a:t>la omessa o non genuina raccolta delle informazioni dal cliente tramite il questionario di </a:t>
            </a:r>
            <a:r>
              <a:rPr lang="it-IT" b="1" dirty="0"/>
              <a:t>profilatura MIFID</a:t>
            </a:r>
            <a:r>
              <a:rPr lang="it-IT" dirty="0"/>
              <a:t>;</a:t>
            </a:r>
          </a:p>
          <a:p>
            <a:pPr marL="342900" indent="-342900">
              <a:buAutoNum type="alphaLcParenR" startAt="4"/>
            </a:pPr>
            <a:endParaRPr lang="it-IT" dirty="0"/>
          </a:p>
          <a:p>
            <a:r>
              <a:rPr lang="it-IT" dirty="0"/>
              <a:t>e)	la mancata o erronea verifica della </a:t>
            </a:r>
            <a:r>
              <a:rPr lang="it-IT" b="1" dirty="0"/>
              <a:t>appropriatezza o adeguatezza </a:t>
            </a:r>
            <a:r>
              <a:rPr lang="it-IT" dirty="0"/>
              <a:t>	dell’investimento rispetto al profilo del cliente;</a:t>
            </a:r>
          </a:p>
          <a:p>
            <a:endParaRPr lang="it-IT" dirty="0"/>
          </a:p>
        </p:txBody>
      </p:sp>
    </p:spTree>
    <p:extLst>
      <p:ext uri="{BB962C8B-B14F-4D97-AF65-F5344CB8AC3E}">
        <p14:creationId xmlns:p14="http://schemas.microsoft.com/office/powerpoint/2010/main" val="2209497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635DF1-8577-4BB1-801C-9AC7AB416C37}"/>
              </a:ext>
            </a:extLst>
          </p:cNvPr>
          <p:cNvSpPr>
            <a:spLocks noGrp="1"/>
          </p:cNvSpPr>
          <p:nvPr>
            <p:ph type="title"/>
          </p:nvPr>
        </p:nvSpPr>
        <p:spPr>
          <a:xfrm>
            <a:off x="1024128" y="585216"/>
            <a:ext cx="9720072" cy="1499616"/>
          </a:xfrm>
        </p:spPr>
        <p:txBody>
          <a:bodyPr/>
          <a:lstStyle/>
          <a:p>
            <a:r>
              <a:rPr lang="it-IT" dirty="0"/>
              <a:t> </a:t>
            </a:r>
          </a:p>
        </p:txBody>
      </p:sp>
      <p:pic>
        <p:nvPicPr>
          <p:cNvPr id="5" name="Segnaposto contenuto 4">
            <a:extLst>
              <a:ext uri="{FF2B5EF4-FFF2-40B4-BE49-F238E27FC236}">
                <a16:creationId xmlns:a16="http://schemas.microsoft.com/office/drawing/2014/main" id="{2C7E649E-F34B-4170-97B8-217D860562D4}"/>
              </a:ext>
            </a:extLst>
          </p:cNvPr>
          <p:cNvPicPr>
            <a:picLocks noGrp="1" noChangeAspect="1"/>
          </p:cNvPicPr>
          <p:nvPr>
            <p:ph idx="1"/>
          </p:nvPr>
        </p:nvPicPr>
        <p:blipFill>
          <a:blip r:embed="rId2"/>
          <a:stretch>
            <a:fillRect/>
          </a:stretch>
        </p:blipFill>
        <p:spPr>
          <a:xfrm>
            <a:off x="1219200" y="2390775"/>
            <a:ext cx="9524999" cy="1890280"/>
          </a:xfrm>
        </p:spPr>
      </p:pic>
      <p:sp>
        <p:nvSpPr>
          <p:cNvPr id="7" name="CasellaDiTesto 6">
            <a:extLst>
              <a:ext uri="{FF2B5EF4-FFF2-40B4-BE49-F238E27FC236}">
                <a16:creationId xmlns:a16="http://schemas.microsoft.com/office/drawing/2014/main" id="{609727EC-89CD-4EB8-879C-7B2EB2A4EA08}"/>
              </a:ext>
            </a:extLst>
          </p:cNvPr>
          <p:cNvSpPr txBox="1"/>
          <p:nvPr/>
        </p:nvSpPr>
        <p:spPr>
          <a:xfrm>
            <a:off x="2910980" y="4954191"/>
            <a:ext cx="6895750" cy="707886"/>
          </a:xfrm>
          <a:prstGeom prst="rect">
            <a:avLst/>
          </a:prstGeom>
          <a:noFill/>
        </p:spPr>
        <p:txBody>
          <a:bodyPr wrap="square">
            <a:spAutoFit/>
          </a:bodyPr>
          <a:lstStyle/>
          <a:p>
            <a:r>
              <a:rPr lang="it-IT" sz="4000" dirty="0">
                <a:hlinkClick r:id="rId3"/>
              </a:rPr>
              <a:t>https://www.acf.consob.it/</a:t>
            </a:r>
            <a:endParaRPr lang="it-IT" sz="4000" dirty="0"/>
          </a:p>
        </p:txBody>
      </p:sp>
    </p:spTree>
    <p:extLst>
      <p:ext uri="{BB962C8B-B14F-4D97-AF65-F5344CB8AC3E}">
        <p14:creationId xmlns:p14="http://schemas.microsoft.com/office/powerpoint/2010/main" val="433478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2A1016-34C3-4BE4-94F4-F4215EA18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BFA14D-8E4F-42D4-B5A0-9588A6A4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5" y="321731"/>
            <a:ext cx="11551187" cy="6214535"/>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573C2F1-B5BD-44A6-A422-5358478910ED}"/>
              </a:ext>
            </a:extLst>
          </p:cNvPr>
          <p:cNvSpPr>
            <a:spLocks noGrp="1"/>
          </p:cNvSpPr>
          <p:nvPr>
            <p:ph type="title"/>
          </p:nvPr>
        </p:nvSpPr>
        <p:spPr>
          <a:xfrm>
            <a:off x="1024129" y="585216"/>
            <a:ext cx="10329671" cy="1499616"/>
          </a:xfrm>
        </p:spPr>
        <p:txBody>
          <a:bodyPr>
            <a:normAutofit/>
          </a:bodyPr>
          <a:lstStyle/>
          <a:p>
            <a:r>
              <a:rPr lang="it-IT" sz="1400" dirty="0">
                <a:solidFill>
                  <a:schemeClr val="bg1"/>
                </a:solidFill>
                <a:latin typeface="+mn-lt"/>
                <a:cs typeface="Calibri" panose="020F0502020204030204" pitchFamily="34" charset="0"/>
              </a:rPr>
              <a:t>A</a:t>
            </a:r>
            <a:r>
              <a:rPr lang="it-IT" sz="1400" cap="none" dirty="0">
                <a:solidFill>
                  <a:schemeClr val="bg1"/>
                </a:solidFill>
                <a:latin typeface="+mn-lt"/>
                <a:cs typeface="Calibri" panose="020F0502020204030204" pitchFamily="34" charset="0"/>
              </a:rPr>
              <a:t>vv</a:t>
            </a:r>
            <a:r>
              <a:rPr lang="it-IT" sz="1400" dirty="0">
                <a:solidFill>
                  <a:schemeClr val="bg1"/>
                </a:solidFill>
                <a:latin typeface="+mn-lt"/>
                <a:cs typeface="Calibri" panose="020F0502020204030204" pitchFamily="34" charset="0"/>
              </a:rPr>
              <a:t>. Letizia vescovini</a:t>
            </a:r>
            <a:br>
              <a:rPr lang="it-IT" sz="1400" dirty="0">
                <a:solidFill>
                  <a:schemeClr val="bg1"/>
                </a:solidFill>
                <a:latin typeface="+mn-lt"/>
                <a:cs typeface="Calibri" panose="020F0502020204030204" pitchFamily="34" charset="0"/>
              </a:rPr>
            </a:br>
            <a:r>
              <a:rPr lang="it-IT" sz="1400" dirty="0">
                <a:solidFill>
                  <a:schemeClr val="bg1"/>
                </a:solidFill>
                <a:latin typeface="+mn-lt"/>
                <a:cs typeface="Calibri" panose="020F0502020204030204" pitchFamily="34" charset="0"/>
              </a:rPr>
              <a:t>VESCOVINI@STUDIOVESCOVINI.IT</a:t>
            </a:r>
          </a:p>
        </p:txBody>
      </p:sp>
      <p:cxnSp>
        <p:nvCxnSpPr>
          <p:cNvPr id="13" name="Straight Connector 12">
            <a:extLst>
              <a:ext uri="{FF2B5EF4-FFF2-40B4-BE49-F238E27FC236}">
                <a16:creationId xmlns:a16="http://schemas.microsoft.com/office/drawing/2014/main" id="{610B2B88-1A1B-486B-9366-918FE2E71D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Segnaposto contenuto 3">
            <a:extLst>
              <a:ext uri="{FF2B5EF4-FFF2-40B4-BE49-F238E27FC236}">
                <a16:creationId xmlns:a16="http://schemas.microsoft.com/office/drawing/2014/main" id="{C827013F-3E6F-48DE-A6AC-CC6EF92A36AF}"/>
              </a:ext>
            </a:extLst>
          </p:cNvPr>
          <p:cNvSpPr>
            <a:spLocks noGrp="1"/>
          </p:cNvSpPr>
          <p:nvPr>
            <p:ph idx="1"/>
          </p:nvPr>
        </p:nvSpPr>
        <p:spPr>
          <a:xfrm>
            <a:off x="1024129" y="2286000"/>
            <a:ext cx="10329671" cy="3862971"/>
          </a:xfrm>
        </p:spPr>
        <p:txBody>
          <a:bodyPr>
            <a:normAutofit/>
          </a:bodyPr>
          <a:lstStyle/>
          <a:p>
            <a:endParaRPr lang="it-IT" sz="4000" dirty="0">
              <a:solidFill>
                <a:srgbClr val="FFFFFF"/>
              </a:solidFill>
            </a:endParaRPr>
          </a:p>
          <a:p>
            <a:endParaRPr lang="it-IT" sz="4000" dirty="0">
              <a:solidFill>
                <a:srgbClr val="FFFFFF"/>
              </a:solidFill>
            </a:endParaRPr>
          </a:p>
        </p:txBody>
      </p:sp>
      <p:sp>
        <p:nvSpPr>
          <p:cNvPr id="8" name="CasellaDiTesto 7">
            <a:extLst>
              <a:ext uri="{FF2B5EF4-FFF2-40B4-BE49-F238E27FC236}">
                <a16:creationId xmlns:a16="http://schemas.microsoft.com/office/drawing/2014/main" id="{565EC254-3C70-4944-8AAA-507F3AE67BE3}"/>
              </a:ext>
            </a:extLst>
          </p:cNvPr>
          <p:cNvSpPr txBox="1"/>
          <p:nvPr/>
        </p:nvSpPr>
        <p:spPr>
          <a:xfrm>
            <a:off x="3008242" y="3244332"/>
            <a:ext cx="7977809" cy="523220"/>
          </a:xfrm>
          <a:prstGeom prst="rect">
            <a:avLst/>
          </a:prstGeom>
          <a:noFill/>
        </p:spPr>
        <p:txBody>
          <a:bodyPr wrap="square">
            <a:spAutoFit/>
          </a:bodyPr>
          <a:lstStyle/>
          <a:p>
            <a:r>
              <a:rPr lang="it-IT" sz="2800" dirty="0">
                <a:solidFill>
                  <a:schemeClr val="bg1"/>
                </a:solidFill>
              </a:rPr>
              <a:t>COME SI SVOLGE IL PROCEDIMENTO</a:t>
            </a:r>
          </a:p>
        </p:txBody>
      </p:sp>
    </p:spTree>
    <p:extLst>
      <p:ext uri="{BB962C8B-B14F-4D97-AF65-F5344CB8AC3E}">
        <p14:creationId xmlns:p14="http://schemas.microsoft.com/office/powerpoint/2010/main" val="79628898"/>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2A1016-34C3-4BE4-94F4-F4215EA18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BFA14D-8E4F-42D4-B5A0-9588A6A4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5" y="321731"/>
            <a:ext cx="11551187" cy="6214535"/>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573C2F1-B5BD-44A6-A422-5358478910ED}"/>
              </a:ext>
            </a:extLst>
          </p:cNvPr>
          <p:cNvSpPr>
            <a:spLocks noGrp="1"/>
          </p:cNvSpPr>
          <p:nvPr>
            <p:ph type="title"/>
          </p:nvPr>
        </p:nvSpPr>
        <p:spPr>
          <a:xfrm>
            <a:off x="1024129" y="585216"/>
            <a:ext cx="10329671" cy="681609"/>
          </a:xfrm>
        </p:spPr>
        <p:txBody>
          <a:bodyPr>
            <a:normAutofit/>
          </a:bodyPr>
          <a:lstStyle/>
          <a:p>
            <a:r>
              <a:rPr lang="it-IT" sz="1400" dirty="0">
                <a:solidFill>
                  <a:schemeClr val="bg1"/>
                </a:solidFill>
                <a:latin typeface="+mn-lt"/>
                <a:cs typeface="Calibri" panose="020F0502020204030204" pitchFamily="34" charset="0"/>
              </a:rPr>
              <a:t>A</a:t>
            </a:r>
            <a:r>
              <a:rPr lang="it-IT" sz="1400" cap="none" dirty="0">
                <a:solidFill>
                  <a:schemeClr val="bg1"/>
                </a:solidFill>
                <a:latin typeface="+mn-lt"/>
                <a:cs typeface="Calibri" panose="020F0502020204030204" pitchFamily="34" charset="0"/>
              </a:rPr>
              <a:t>vv</a:t>
            </a:r>
            <a:r>
              <a:rPr lang="it-IT" sz="1400" dirty="0">
                <a:solidFill>
                  <a:schemeClr val="bg1"/>
                </a:solidFill>
                <a:latin typeface="+mn-lt"/>
                <a:cs typeface="Calibri" panose="020F0502020204030204" pitchFamily="34" charset="0"/>
              </a:rPr>
              <a:t>. Letizia vescovini</a:t>
            </a:r>
            <a:br>
              <a:rPr lang="it-IT" sz="1400" dirty="0">
                <a:solidFill>
                  <a:schemeClr val="bg1"/>
                </a:solidFill>
                <a:latin typeface="+mn-lt"/>
                <a:cs typeface="Calibri" panose="020F0502020204030204" pitchFamily="34" charset="0"/>
              </a:rPr>
            </a:br>
            <a:r>
              <a:rPr lang="it-IT" sz="1400" dirty="0">
                <a:solidFill>
                  <a:schemeClr val="bg1"/>
                </a:solidFill>
                <a:latin typeface="+mn-lt"/>
                <a:cs typeface="Calibri" panose="020F0502020204030204" pitchFamily="34" charset="0"/>
              </a:rPr>
              <a:t>VESCOVINI@STUDIOVESCOVINI.IT</a:t>
            </a:r>
          </a:p>
        </p:txBody>
      </p:sp>
      <p:cxnSp>
        <p:nvCxnSpPr>
          <p:cNvPr id="13" name="Straight Connector 12">
            <a:extLst>
              <a:ext uri="{FF2B5EF4-FFF2-40B4-BE49-F238E27FC236}">
                <a16:creationId xmlns:a16="http://schemas.microsoft.com/office/drawing/2014/main" id="{610B2B88-1A1B-486B-9366-918FE2E71D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Segnaposto contenuto 3">
            <a:extLst>
              <a:ext uri="{FF2B5EF4-FFF2-40B4-BE49-F238E27FC236}">
                <a16:creationId xmlns:a16="http://schemas.microsoft.com/office/drawing/2014/main" id="{C827013F-3E6F-48DE-A6AC-CC6EF92A36AF}"/>
              </a:ext>
            </a:extLst>
          </p:cNvPr>
          <p:cNvSpPr>
            <a:spLocks noGrp="1"/>
          </p:cNvSpPr>
          <p:nvPr>
            <p:ph idx="1"/>
          </p:nvPr>
        </p:nvSpPr>
        <p:spPr>
          <a:xfrm>
            <a:off x="1024129" y="1740724"/>
            <a:ext cx="10329671" cy="4408247"/>
          </a:xfrm>
        </p:spPr>
        <p:txBody>
          <a:bodyPr>
            <a:normAutofit/>
          </a:bodyPr>
          <a:lstStyle/>
          <a:p>
            <a:endParaRPr lang="it-IT" sz="4000" dirty="0">
              <a:solidFill>
                <a:srgbClr val="FFFFFF"/>
              </a:solidFill>
            </a:endParaRPr>
          </a:p>
          <a:p>
            <a:endParaRPr lang="it-IT" sz="4000" dirty="0">
              <a:solidFill>
                <a:srgbClr val="FFFFFF"/>
              </a:solidFill>
            </a:endParaRPr>
          </a:p>
        </p:txBody>
      </p:sp>
      <p:sp>
        <p:nvSpPr>
          <p:cNvPr id="8" name="CasellaDiTesto 7">
            <a:extLst>
              <a:ext uri="{FF2B5EF4-FFF2-40B4-BE49-F238E27FC236}">
                <a16:creationId xmlns:a16="http://schemas.microsoft.com/office/drawing/2014/main" id="{0BFEB970-1D73-42C3-8CB5-EEB1593A5977}"/>
              </a:ext>
            </a:extLst>
          </p:cNvPr>
          <p:cNvSpPr txBox="1"/>
          <p:nvPr/>
        </p:nvSpPr>
        <p:spPr>
          <a:xfrm>
            <a:off x="762000" y="1859340"/>
            <a:ext cx="10919345" cy="4401205"/>
          </a:xfrm>
          <a:prstGeom prst="rect">
            <a:avLst/>
          </a:prstGeom>
          <a:noFill/>
        </p:spPr>
        <p:txBody>
          <a:bodyPr wrap="square">
            <a:spAutoFit/>
          </a:bodyPr>
          <a:lstStyle/>
          <a:p>
            <a:r>
              <a:rPr lang="it-IT" sz="2800" dirty="0">
                <a:solidFill>
                  <a:schemeClr val="bg1"/>
                </a:solidFill>
                <a:latin typeface="Calibri" panose="020F0502020204030204" pitchFamily="34" charset="0"/>
                <a:cs typeface="Calibri" panose="020F0502020204030204" pitchFamily="34" charset="0"/>
              </a:rPr>
              <a:t>Il ricorso può essere presentato direttamente dal cliente oppure tramite un procuratore o un’associazione dei consumatori anche se è altamente consigliata la difesa tecnica. </a:t>
            </a:r>
          </a:p>
          <a:p>
            <a:r>
              <a:rPr lang="it-IT" sz="2800" dirty="0">
                <a:solidFill>
                  <a:schemeClr val="bg1"/>
                </a:solidFill>
                <a:latin typeface="Calibri" panose="020F0502020204030204" pitchFamily="34" charset="0"/>
                <a:cs typeface="Calibri" panose="020F0502020204030204" pitchFamily="34" charset="0"/>
              </a:rPr>
              <a:t>(Gli intermediari si difendono in modo tecnico, tramite legali).</a:t>
            </a:r>
          </a:p>
          <a:p>
            <a:endParaRPr lang="it-IT" sz="2800" dirty="0">
              <a:solidFill>
                <a:schemeClr val="bg1"/>
              </a:solidFill>
              <a:latin typeface="Calibri" panose="020F0502020204030204" pitchFamily="34" charset="0"/>
              <a:cs typeface="Calibri" panose="020F0502020204030204" pitchFamily="34" charset="0"/>
            </a:endParaRPr>
          </a:p>
          <a:p>
            <a:r>
              <a:rPr lang="it-IT" sz="2800" dirty="0">
                <a:solidFill>
                  <a:schemeClr val="bg1"/>
                </a:solidFill>
                <a:latin typeface="Calibri" panose="020F0502020204030204" pitchFamily="34" charset="0"/>
                <a:cs typeface="Calibri" panose="020F0502020204030204" pitchFamily="34" charset="0"/>
              </a:rPr>
              <a:t>Il 73% dei ricorsi nel 2020 è stato presentato tramite un legale.</a:t>
            </a:r>
          </a:p>
          <a:p>
            <a:endParaRPr lang="it-IT" sz="2800" dirty="0">
              <a:solidFill>
                <a:schemeClr val="bg1"/>
              </a:solidFill>
              <a:latin typeface="Calibri" panose="020F0502020204030204" pitchFamily="34" charset="0"/>
              <a:cs typeface="Calibri" panose="020F0502020204030204" pitchFamily="34" charset="0"/>
            </a:endParaRPr>
          </a:p>
          <a:p>
            <a:r>
              <a:rPr lang="it-IT" sz="2800" dirty="0">
                <a:solidFill>
                  <a:schemeClr val="bg1"/>
                </a:solidFill>
                <a:latin typeface="Calibri" panose="020F0502020204030204" pitchFamily="34" charset="0"/>
                <a:cs typeface="Calibri" panose="020F0502020204030204" pitchFamily="34" charset="0"/>
              </a:rPr>
              <a:t>Il ricorso deve essere esaustivo, ben argomentato e riprende tutti i fatti, nella loro sequenza logica e temporale, sui quali si basa la pretesa nei confronti dell’intermediario.</a:t>
            </a:r>
          </a:p>
        </p:txBody>
      </p:sp>
    </p:spTree>
    <p:extLst>
      <p:ext uri="{BB962C8B-B14F-4D97-AF65-F5344CB8AC3E}">
        <p14:creationId xmlns:p14="http://schemas.microsoft.com/office/powerpoint/2010/main" val="3059163842"/>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73C2F1-B5BD-44A6-A422-5358478910ED}"/>
              </a:ext>
            </a:extLst>
          </p:cNvPr>
          <p:cNvSpPr>
            <a:spLocks noGrp="1"/>
          </p:cNvSpPr>
          <p:nvPr>
            <p:ph type="title"/>
          </p:nvPr>
        </p:nvSpPr>
        <p:spPr>
          <a:xfrm>
            <a:off x="1024128" y="585216"/>
            <a:ext cx="9720072" cy="782190"/>
          </a:xfrm>
        </p:spPr>
        <p:txBody>
          <a:bodyPr>
            <a:normAutofit/>
          </a:bodyPr>
          <a:lstStyle/>
          <a:p>
            <a:r>
              <a:rPr lang="it-IT" sz="1400" dirty="0">
                <a:latin typeface="+mn-lt"/>
                <a:cs typeface="Calibri" panose="020F0502020204030204" pitchFamily="34" charset="0"/>
              </a:rPr>
              <a:t>A</a:t>
            </a:r>
            <a:r>
              <a:rPr lang="it-IT" sz="1400" cap="none" dirty="0">
                <a:latin typeface="+mn-lt"/>
                <a:cs typeface="Calibri" panose="020F0502020204030204" pitchFamily="34" charset="0"/>
              </a:rPr>
              <a:t>vv</a:t>
            </a:r>
            <a:r>
              <a:rPr lang="it-IT" sz="1400" dirty="0">
                <a:latin typeface="+mn-lt"/>
                <a:cs typeface="Calibri" panose="020F0502020204030204" pitchFamily="34" charset="0"/>
              </a:rPr>
              <a:t>. Letizia vescovini</a:t>
            </a:r>
            <a:br>
              <a:rPr lang="it-IT" sz="1400" dirty="0">
                <a:latin typeface="+mn-lt"/>
                <a:cs typeface="Calibri" panose="020F0502020204030204" pitchFamily="34" charset="0"/>
              </a:rPr>
            </a:br>
            <a:r>
              <a:rPr lang="it-IT" sz="1400" dirty="0">
                <a:latin typeface="+mn-lt"/>
                <a:cs typeface="Calibri" panose="020F0502020204030204" pitchFamily="34" charset="0"/>
              </a:rPr>
              <a:t>VESCOVINI@STUDIOVESCOVINI.IT</a:t>
            </a:r>
          </a:p>
        </p:txBody>
      </p:sp>
      <p:sp>
        <p:nvSpPr>
          <p:cNvPr id="4" name="Segnaposto contenuto 3">
            <a:extLst>
              <a:ext uri="{FF2B5EF4-FFF2-40B4-BE49-F238E27FC236}">
                <a16:creationId xmlns:a16="http://schemas.microsoft.com/office/drawing/2014/main" id="{C827013F-3E6F-48DE-A6AC-CC6EF92A36AF}"/>
              </a:ext>
            </a:extLst>
          </p:cNvPr>
          <p:cNvSpPr>
            <a:spLocks noGrp="1"/>
          </p:cNvSpPr>
          <p:nvPr>
            <p:ph idx="1"/>
          </p:nvPr>
        </p:nvSpPr>
        <p:spPr/>
        <p:txBody>
          <a:bodyPr>
            <a:normAutofit/>
          </a:bodyPr>
          <a:lstStyle/>
          <a:p>
            <a:pPr algn="just"/>
            <a:endParaRPr lang="it-IT" dirty="0">
              <a:latin typeface="Calibri" panose="020F0502020204030204" pitchFamily="34" charset="0"/>
              <a:cs typeface="Calibri" panose="020F0502020204030204" pitchFamily="34" charset="0"/>
            </a:endParaRPr>
          </a:p>
          <a:p>
            <a:pPr marL="0" indent="0" algn="just">
              <a:buNone/>
            </a:pPr>
            <a:r>
              <a:rPr lang="it-IT" sz="2800" dirty="0">
                <a:latin typeface="Calibri" panose="020F0502020204030204" pitchFamily="34" charset="0"/>
                <a:cs typeface="Calibri" panose="020F0502020204030204" pitchFamily="34" charset="0"/>
              </a:rPr>
              <a:t>Ricorrere all’ACF è gratuito. </a:t>
            </a:r>
          </a:p>
          <a:p>
            <a:pPr algn="just"/>
            <a:endParaRPr lang="it-IT" sz="2800" dirty="0">
              <a:latin typeface="Calibri" panose="020F0502020204030204" pitchFamily="34" charset="0"/>
              <a:cs typeface="Calibri" panose="020F0502020204030204" pitchFamily="34" charset="0"/>
            </a:endParaRPr>
          </a:p>
          <a:p>
            <a:pPr marL="0" indent="0" algn="just">
              <a:buNone/>
            </a:pPr>
            <a:r>
              <a:rPr lang="it-IT" sz="2800" dirty="0">
                <a:latin typeface="Calibri" panose="020F0502020204030204" pitchFamily="34" charset="0"/>
                <a:cs typeface="Calibri" panose="020F0502020204030204" pitchFamily="34" charset="0"/>
              </a:rPr>
              <a:t>La presentazione del ricorso avviene online, attraverso il sito web dell’ACF.</a:t>
            </a:r>
          </a:p>
          <a:p>
            <a:pPr algn="just"/>
            <a:endParaRPr lang="it-IT" sz="2800" dirty="0">
              <a:latin typeface="Calibri" panose="020F0502020204030204" pitchFamily="34" charset="0"/>
              <a:cs typeface="Calibri" panose="020F0502020204030204" pitchFamily="34" charset="0"/>
            </a:endParaRPr>
          </a:p>
          <a:p>
            <a:pPr marL="0" indent="0" algn="just">
              <a:buNone/>
            </a:pPr>
            <a:r>
              <a:rPr lang="it-IT" sz="2800" dirty="0">
                <a:latin typeface="Calibri" panose="020F0502020204030204" pitchFamily="34" charset="0"/>
                <a:cs typeface="Calibri" panose="020F0502020204030204" pitchFamily="34" charset="0"/>
              </a:rPr>
              <a:t>Occorre registrarsi al sito e, ottenute le credenziali, accedere all’area riservata e proporre il ricorso.</a:t>
            </a:r>
          </a:p>
        </p:txBody>
      </p:sp>
      <p:sp>
        <p:nvSpPr>
          <p:cNvPr id="3" name="Freccia a destra 2">
            <a:extLst>
              <a:ext uri="{FF2B5EF4-FFF2-40B4-BE49-F238E27FC236}">
                <a16:creationId xmlns:a16="http://schemas.microsoft.com/office/drawing/2014/main" id="{96EFEA3C-7174-4A0D-81AA-AE3A5B006F68}"/>
              </a:ext>
            </a:extLst>
          </p:cNvPr>
          <p:cNvSpPr/>
          <p:nvPr/>
        </p:nvSpPr>
        <p:spPr>
          <a:xfrm>
            <a:off x="1169902" y="2286000"/>
            <a:ext cx="978408" cy="4846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5" name="Freccia a destra 4">
            <a:extLst>
              <a:ext uri="{FF2B5EF4-FFF2-40B4-BE49-F238E27FC236}">
                <a16:creationId xmlns:a16="http://schemas.microsoft.com/office/drawing/2014/main" id="{DC938DF1-1318-4172-9820-3D0C41601745}"/>
              </a:ext>
            </a:extLst>
          </p:cNvPr>
          <p:cNvSpPr/>
          <p:nvPr/>
        </p:nvSpPr>
        <p:spPr>
          <a:xfrm>
            <a:off x="1169902" y="3446910"/>
            <a:ext cx="978408" cy="4846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6" name="Freccia a destra 5">
            <a:extLst>
              <a:ext uri="{FF2B5EF4-FFF2-40B4-BE49-F238E27FC236}">
                <a16:creationId xmlns:a16="http://schemas.microsoft.com/office/drawing/2014/main" id="{A1EF9E82-C87E-46F2-8514-66F9DA2DE625}"/>
              </a:ext>
            </a:extLst>
          </p:cNvPr>
          <p:cNvSpPr/>
          <p:nvPr/>
        </p:nvSpPr>
        <p:spPr>
          <a:xfrm>
            <a:off x="1169902" y="4850136"/>
            <a:ext cx="978408" cy="4846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55022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73C2F1-B5BD-44A6-A422-5358478910ED}"/>
              </a:ext>
            </a:extLst>
          </p:cNvPr>
          <p:cNvSpPr>
            <a:spLocks noGrp="1"/>
          </p:cNvSpPr>
          <p:nvPr>
            <p:ph type="title"/>
          </p:nvPr>
        </p:nvSpPr>
        <p:spPr>
          <a:xfrm>
            <a:off x="1024127" y="562600"/>
            <a:ext cx="9720072" cy="782190"/>
          </a:xfrm>
        </p:spPr>
        <p:txBody>
          <a:bodyPr>
            <a:normAutofit/>
          </a:bodyPr>
          <a:lstStyle/>
          <a:p>
            <a:r>
              <a:rPr lang="it-IT" sz="1400" dirty="0">
                <a:latin typeface="+mn-lt"/>
                <a:cs typeface="Calibri" panose="020F0502020204030204" pitchFamily="34" charset="0"/>
              </a:rPr>
              <a:t>A</a:t>
            </a:r>
            <a:r>
              <a:rPr lang="it-IT" sz="1400" cap="none" dirty="0">
                <a:latin typeface="+mn-lt"/>
                <a:cs typeface="Calibri" panose="020F0502020204030204" pitchFamily="34" charset="0"/>
              </a:rPr>
              <a:t>vv</a:t>
            </a:r>
            <a:r>
              <a:rPr lang="it-IT" sz="1400" dirty="0">
                <a:latin typeface="+mn-lt"/>
                <a:cs typeface="Calibri" panose="020F0502020204030204" pitchFamily="34" charset="0"/>
              </a:rPr>
              <a:t>. Letizia vescovini</a:t>
            </a:r>
            <a:br>
              <a:rPr lang="it-IT" sz="1400" dirty="0">
                <a:latin typeface="+mn-lt"/>
                <a:cs typeface="Calibri" panose="020F0502020204030204" pitchFamily="34" charset="0"/>
              </a:rPr>
            </a:br>
            <a:r>
              <a:rPr lang="it-IT" sz="1400" dirty="0">
                <a:latin typeface="+mn-lt"/>
                <a:cs typeface="Calibri" panose="020F0502020204030204" pitchFamily="34" charset="0"/>
              </a:rPr>
              <a:t>VESCOVINI@STUDIOVESCOVINI.IT</a:t>
            </a:r>
          </a:p>
        </p:txBody>
      </p:sp>
      <p:sp>
        <p:nvSpPr>
          <p:cNvPr id="4" name="Segnaposto contenuto 3">
            <a:extLst>
              <a:ext uri="{FF2B5EF4-FFF2-40B4-BE49-F238E27FC236}">
                <a16:creationId xmlns:a16="http://schemas.microsoft.com/office/drawing/2014/main" id="{C827013F-3E6F-48DE-A6AC-CC6EF92A36AF}"/>
              </a:ext>
            </a:extLst>
          </p:cNvPr>
          <p:cNvSpPr>
            <a:spLocks noGrp="1"/>
          </p:cNvSpPr>
          <p:nvPr>
            <p:ph idx="1"/>
          </p:nvPr>
        </p:nvSpPr>
        <p:spPr/>
        <p:txBody>
          <a:bodyPr>
            <a:normAutofit/>
          </a:bodyPr>
          <a:lstStyle/>
          <a:p>
            <a:pPr algn="just"/>
            <a:endParaRPr lang="it-IT" dirty="0">
              <a:latin typeface="Calibri" panose="020F0502020204030204" pitchFamily="34" charset="0"/>
              <a:cs typeface="Calibri" panose="020F0502020204030204" pitchFamily="34" charset="0"/>
            </a:endParaRPr>
          </a:p>
          <a:p>
            <a:pPr algn="just"/>
            <a:endParaRPr lang="it-IT" dirty="0">
              <a:latin typeface="Calibri" panose="020F0502020204030204" pitchFamily="34" charset="0"/>
              <a:cs typeface="Calibri" panose="020F0502020204030204" pitchFamily="34" charset="0"/>
            </a:endParaRPr>
          </a:p>
        </p:txBody>
      </p:sp>
      <p:sp>
        <p:nvSpPr>
          <p:cNvPr id="5" name="CasellaDiTesto 4">
            <a:extLst>
              <a:ext uri="{FF2B5EF4-FFF2-40B4-BE49-F238E27FC236}">
                <a16:creationId xmlns:a16="http://schemas.microsoft.com/office/drawing/2014/main" id="{E591C94B-0E4D-46ED-950C-BD071742CC58}"/>
              </a:ext>
            </a:extLst>
          </p:cNvPr>
          <p:cNvSpPr txBox="1"/>
          <p:nvPr/>
        </p:nvSpPr>
        <p:spPr>
          <a:xfrm>
            <a:off x="1170089" y="1617196"/>
            <a:ext cx="10100345" cy="4678204"/>
          </a:xfrm>
          <a:prstGeom prst="rect">
            <a:avLst/>
          </a:prstGeom>
          <a:noFill/>
        </p:spPr>
        <p:txBody>
          <a:bodyPr wrap="square">
            <a:spAutoFit/>
          </a:bodyPr>
          <a:lstStyle/>
          <a:p>
            <a:pPr algn="just"/>
            <a:endParaRPr lang="it-IT" sz="2800" i="1" dirty="0">
              <a:latin typeface="Calibri" panose="020F0502020204030204" pitchFamily="34" charset="0"/>
              <a:cs typeface="Calibri" panose="020F0502020204030204" pitchFamily="34" charset="0"/>
            </a:endParaRPr>
          </a:p>
          <a:p>
            <a:pPr algn="just"/>
            <a:r>
              <a:rPr lang="it-IT" sz="2800" dirty="0">
                <a:latin typeface="Calibri" panose="020F0502020204030204" pitchFamily="34" charset="0"/>
                <a:cs typeface="Calibri" panose="020F0502020204030204" pitchFamily="34" charset="0"/>
              </a:rPr>
              <a:t>Ricevuto il ricorso, l’ACF lo invia all’intermediario tramite la piattaforma informatica a cui l'intermediario può accedere attraverso la propria area riservata sul sito dell'Arbitro.</a:t>
            </a:r>
          </a:p>
          <a:p>
            <a:pPr algn="just"/>
            <a:endParaRPr lang="it-IT" sz="2800" dirty="0">
              <a:latin typeface="Calibri" panose="020F0502020204030204" pitchFamily="34" charset="0"/>
              <a:cs typeface="Calibri" panose="020F0502020204030204" pitchFamily="34" charset="0"/>
            </a:endParaRPr>
          </a:p>
          <a:p>
            <a:pPr algn="just"/>
            <a:endParaRPr lang="it-IT" sz="2800" dirty="0">
              <a:latin typeface="Calibri" panose="020F0502020204030204" pitchFamily="34" charset="0"/>
              <a:cs typeface="Calibri" panose="020F0502020204030204" pitchFamily="34" charset="0"/>
            </a:endParaRPr>
          </a:p>
          <a:p>
            <a:pPr algn="just"/>
            <a:endParaRPr lang="it-IT" dirty="0"/>
          </a:p>
          <a:p>
            <a:pPr algn="just"/>
            <a:r>
              <a:rPr lang="it-IT" sz="2800" dirty="0">
                <a:latin typeface="Calibri" panose="020F0502020204030204" pitchFamily="34" charset="0"/>
                <a:cs typeface="Calibri" panose="020F0502020204030204" pitchFamily="34" charset="0"/>
              </a:rPr>
              <a:t>La comunicazione iniziale delle credenziali di accesso avviene tramite l'indirizzo di posta elettronica comunicato dall'intermediario all'Arbitro all'atto dell'adesione. Allo stesso indirizzo di posta elettronica è notificata l'esistenza di nuovi atti o di nuovi ricorsi.</a:t>
            </a:r>
          </a:p>
        </p:txBody>
      </p:sp>
    </p:spTree>
    <p:extLst>
      <p:ext uri="{BB962C8B-B14F-4D97-AF65-F5344CB8AC3E}">
        <p14:creationId xmlns:p14="http://schemas.microsoft.com/office/powerpoint/2010/main" val="127999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6437AC-5FCF-4DA0-8569-2EA02D440D27}"/>
              </a:ext>
            </a:extLst>
          </p:cNvPr>
          <p:cNvSpPr>
            <a:spLocks noGrp="1"/>
          </p:cNvSpPr>
          <p:nvPr>
            <p:ph type="title"/>
          </p:nvPr>
        </p:nvSpPr>
        <p:spPr>
          <a:xfrm>
            <a:off x="1024128" y="585216"/>
            <a:ext cx="9720072" cy="105421"/>
          </a:xfrm>
        </p:spPr>
        <p:txBody>
          <a:bodyPr>
            <a:normAutofit fontScale="90000"/>
          </a:bodyPr>
          <a:lstStyle/>
          <a:p>
            <a:endParaRPr lang="it-IT" dirty="0"/>
          </a:p>
        </p:txBody>
      </p:sp>
      <p:sp>
        <p:nvSpPr>
          <p:cNvPr id="3" name="Segnaposto contenuto 2">
            <a:extLst>
              <a:ext uri="{FF2B5EF4-FFF2-40B4-BE49-F238E27FC236}">
                <a16:creationId xmlns:a16="http://schemas.microsoft.com/office/drawing/2014/main" id="{52724BDA-D782-4647-9331-4D51658E06B0}"/>
              </a:ext>
            </a:extLst>
          </p:cNvPr>
          <p:cNvSpPr>
            <a:spLocks noGrp="1"/>
          </p:cNvSpPr>
          <p:nvPr>
            <p:ph idx="1"/>
          </p:nvPr>
        </p:nvSpPr>
        <p:spPr>
          <a:xfrm>
            <a:off x="1404730" y="2249424"/>
            <a:ext cx="9720072" cy="4023360"/>
          </a:xfrm>
        </p:spPr>
        <p:txBody>
          <a:bodyPr>
            <a:normAutofit/>
          </a:bodyPr>
          <a:lstStyle/>
          <a:p>
            <a:pPr algn="just"/>
            <a:r>
              <a:rPr lang="it-IT" sz="2800" dirty="0">
                <a:latin typeface="Calibri" panose="020F0502020204030204" pitchFamily="34" charset="0"/>
                <a:cs typeface="Calibri" panose="020F0502020204030204" pitchFamily="34" charset="0"/>
              </a:rPr>
              <a:t>L’intermediario ha 30 giorni (45 nel caso in cui si faccia assistere da un’associazione di categoria) per presentare, tramite la piattaforma, le proprie osservazioni (“deduzioni”) al fine di difendersi e provare di aver agito nel rispetto delle regole.</a:t>
            </a:r>
          </a:p>
          <a:p>
            <a:pPr algn="just"/>
            <a:endParaRPr lang="it-IT" sz="2800" dirty="0">
              <a:latin typeface="Calibri" panose="020F0502020204030204" pitchFamily="34" charset="0"/>
              <a:cs typeface="Calibri" panose="020F0502020204030204" pitchFamily="34" charset="0"/>
            </a:endParaRPr>
          </a:p>
          <a:p>
            <a:pPr algn="just"/>
            <a:r>
              <a:rPr lang="it-IT" sz="2800" dirty="0">
                <a:latin typeface="Calibri" panose="020F0502020204030204" pitchFamily="34" charset="0"/>
                <a:cs typeface="Calibri" panose="020F0502020204030204" pitchFamily="34" charset="0"/>
              </a:rPr>
              <a:t>L'intermediario deve, inoltre, trasmettere tutta la documentazione relativa alla controversia.</a:t>
            </a:r>
          </a:p>
        </p:txBody>
      </p:sp>
      <p:sp>
        <p:nvSpPr>
          <p:cNvPr id="4" name="Freccia a destra 3">
            <a:extLst>
              <a:ext uri="{FF2B5EF4-FFF2-40B4-BE49-F238E27FC236}">
                <a16:creationId xmlns:a16="http://schemas.microsoft.com/office/drawing/2014/main" id="{72918C56-D198-4DD1-AF60-E0FC95065C6D}"/>
              </a:ext>
            </a:extLst>
          </p:cNvPr>
          <p:cNvSpPr/>
          <p:nvPr/>
        </p:nvSpPr>
        <p:spPr>
          <a:xfrm>
            <a:off x="236021" y="2674354"/>
            <a:ext cx="978408" cy="4846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5" name="Freccia a destra 4">
            <a:extLst>
              <a:ext uri="{FF2B5EF4-FFF2-40B4-BE49-F238E27FC236}">
                <a16:creationId xmlns:a16="http://schemas.microsoft.com/office/drawing/2014/main" id="{684FB71B-8501-4392-9EA2-9911276096C4}"/>
              </a:ext>
            </a:extLst>
          </p:cNvPr>
          <p:cNvSpPr/>
          <p:nvPr/>
        </p:nvSpPr>
        <p:spPr>
          <a:xfrm>
            <a:off x="174597" y="4717773"/>
            <a:ext cx="978408" cy="4846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465669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73C2F1-B5BD-44A6-A422-5358478910ED}"/>
              </a:ext>
            </a:extLst>
          </p:cNvPr>
          <p:cNvSpPr>
            <a:spLocks noGrp="1"/>
          </p:cNvSpPr>
          <p:nvPr>
            <p:ph type="title"/>
          </p:nvPr>
        </p:nvSpPr>
        <p:spPr>
          <a:xfrm>
            <a:off x="1024128" y="585216"/>
            <a:ext cx="9720072" cy="633984"/>
          </a:xfrm>
        </p:spPr>
        <p:txBody>
          <a:bodyPr>
            <a:normAutofit/>
          </a:bodyPr>
          <a:lstStyle/>
          <a:p>
            <a:r>
              <a:rPr lang="it-IT" sz="1400" dirty="0">
                <a:latin typeface="+mn-lt"/>
                <a:cs typeface="Calibri" panose="020F0502020204030204" pitchFamily="34" charset="0"/>
              </a:rPr>
              <a:t>A</a:t>
            </a:r>
            <a:r>
              <a:rPr lang="it-IT" sz="1400" cap="none" dirty="0">
                <a:latin typeface="+mn-lt"/>
                <a:cs typeface="Calibri" panose="020F0502020204030204" pitchFamily="34" charset="0"/>
              </a:rPr>
              <a:t>vv</a:t>
            </a:r>
            <a:r>
              <a:rPr lang="it-IT" sz="1400" dirty="0">
                <a:latin typeface="+mn-lt"/>
                <a:cs typeface="Calibri" panose="020F0502020204030204" pitchFamily="34" charset="0"/>
              </a:rPr>
              <a:t>. Letizia vescovini</a:t>
            </a:r>
            <a:br>
              <a:rPr lang="it-IT" sz="1400" dirty="0">
                <a:latin typeface="+mn-lt"/>
                <a:cs typeface="Calibri" panose="020F0502020204030204" pitchFamily="34" charset="0"/>
              </a:rPr>
            </a:br>
            <a:r>
              <a:rPr lang="it-IT" sz="1400" dirty="0">
                <a:latin typeface="+mn-lt"/>
                <a:cs typeface="Calibri" panose="020F0502020204030204" pitchFamily="34" charset="0"/>
              </a:rPr>
              <a:t>VESCOVINI@STUDIOVESCOVINI.IT</a:t>
            </a:r>
          </a:p>
        </p:txBody>
      </p:sp>
      <p:sp>
        <p:nvSpPr>
          <p:cNvPr id="4" name="Segnaposto contenuto 3">
            <a:extLst>
              <a:ext uri="{FF2B5EF4-FFF2-40B4-BE49-F238E27FC236}">
                <a16:creationId xmlns:a16="http://schemas.microsoft.com/office/drawing/2014/main" id="{C827013F-3E6F-48DE-A6AC-CC6EF92A36AF}"/>
              </a:ext>
            </a:extLst>
          </p:cNvPr>
          <p:cNvSpPr>
            <a:spLocks noGrp="1"/>
          </p:cNvSpPr>
          <p:nvPr>
            <p:ph idx="1"/>
          </p:nvPr>
        </p:nvSpPr>
        <p:spPr>
          <a:xfrm>
            <a:off x="1024128" y="1893934"/>
            <a:ext cx="11167872" cy="4719099"/>
          </a:xfrm>
        </p:spPr>
        <p:txBody>
          <a:bodyPr>
            <a:normAutofit/>
          </a:bodyPr>
          <a:lstStyle/>
          <a:p>
            <a:pPr algn="just"/>
            <a:endParaRPr lang="it-IT" dirty="0">
              <a:latin typeface="Calibri" panose="020F0502020204030204" pitchFamily="34" charset="0"/>
              <a:cs typeface="Calibri" panose="020F0502020204030204" pitchFamily="34" charset="0"/>
            </a:endParaRPr>
          </a:p>
          <a:p>
            <a:pPr algn="just"/>
            <a:endParaRPr lang="it-IT" dirty="0">
              <a:latin typeface="Calibri" panose="020F0502020204030204" pitchFamily="34" charset="0"/>
              <a:cs typeface="Calibri" panose="020F0502020204030204" pitchFamily="34" charset="0"/>
            </a:endParaRPr>
          </a:p>
        </p:txBody>
      </p:sp>
      <p:sp>
        <p:nvSpPr>
          <p:cNvPr id="5" name="CasellaDiTesto 4">
            <a:extLst>
              <a:ext uri="{FF2B5EF4-FFF2-40B4-BE49-F238E27FC236}">
                <a16:creationId xmlns:a16="http://schemas.microsoft.com/office/drawing/2014/main" id="{0BF1AF94-1D81-4A22-9C61-5DB7B9415772}"/>
              </a:ext>
            </a:extLst>
          </p:cNvPr>
          <p:cNvSpPr txBox="1"/>
          <p:nvPr/>
        </p:nvSpPr>
        <p:spPr>
          <a:xfrm>
            <a:off x="1289864" y="1552980"/>
            <a:ext cx="10788242" cy="4339650"/>
          </a:xfrm>
          <a:prstGeom prst="rect">
            <a:avLst/>
          </a:prstGeom>
          <a:noFill/>
        </p:spPr>
        <p:txBody>
          <a:bodyPr wrap="square">
            <a:spAutoFit/>
          </a:bodyPr>
          <a:lstStyle/>
          <a:p>
            <a:pPr algn="just"/>
            <a:r>
              <a:rPr lang="it-IT" sz="2800" dirty="0" err="1">
                <a:latin typeface="Calibri" panose="020F0502020204030204" pitchFamily="34" charset="0"/>
                <a:cs typeface="Calibri" panose="020F0502020204030204" pitchFamily="34" charset="0"/>
              </a:rPr>
              <a:t>ll</a:t>
            </a:r>
            <a:r>
              <a:rPr lang="it-IT" sz="2800" dirty="0">
                <a:latin typeface="Calibri" panose="020F0502020204030204" pitchFamily="34" charset="0"/>
                <a:cs typeface="Calibri" panose="020F0502020204030204" pitchFamily="34" charset="0"/>
              </a:rPr>
              <a:t> ricorrente può replicare caricando nella piattaforma ulteriori considerazioni e documentazione </a:t>
            </a:r>
            <a:r>
              <a:rPr lang="it-IT" sz="2800" b="1" dirty="0">
                <a:latin typeface="Calibri" panose="020F0502020204030204" pitchFamily="34" charset="0"/>
                <a:cs typeface="Calibri" panose="020F0502020204030204" pitchFamily="34" charset="0"/>
              </a:rPr>
              <a:t>nei successivi 15 giorni;</a:t>
            </a:r>
          </a:p>
          <a:p>
            <a:pPr algn="just"/>
            <a:endParaRPr lang="it-IT" sz="2800" b="1" dirty="0">
              <a:latin typeface="Calibri" panose="020F0502020204030204" pitchFamily="34" charset="0"/>
              <a:cs typeface="Calibri" panose="020F0502020204030204" pitchFamily="34" charset="0"/>
            </a:endParaRPr>
          </a:p>
          <a:p>
            <a:pPr algn="just"/>
            <a:r>
              <a:rPr lang="it-IT" sz="2800" dirty="0">
                <a:latin typeface="Calibri" panose="020F0502020204030204" pitchFamily="34" charset="0"/>
                <a:cs typeface="Calibri" panose="020F0502020204030204" pitchFamily="34" charset="0"/>
              </a:rPr>
              <a:t>l’intermediario può a sua volta, </a:t>
            </a:r>
            <a:r>
              <a:rPr lang="it-IT" sz="2800" b="1" dirty="0">
                <a:latin typeface="Calibri" panose="020F0502020204030204" pitchFamily="34" charset="0"/>
                <a:cs typeface="Calibri" panose="020F0502020204030204" pitchFamily="34" charset="0"/>
              </a:rPr>
              <a:t>entro 15 giorni</a:t>
            </a:r>
            <a:r>
              <a:rPr lang="it-IT" sz="2800" dirty="0">
                <a:latin typeface="Calibri" panose="020F0502020204030204" pitchFamily="34" charset="0"/>
                <a:cs typeface="Calibri" panose="020F0502020204030204" pitchFamily="34" charset="0"/>
              </a:rPr>
              <a:t>, sempre con le stesse modalità, controreplicare. </a:t>
            </a:r>
          </a:p>
          <a:p>
            <a:pPr algn="just"/>
            <a:endParaRPr lang="it-IT" sz="2800" dirty="0">
              <a:latin typeface="Calibri" panose="020F0502020204030204" pitchFamily="34" charset="0"/>
              <a:cs typeface="Calibri" panose="020F0502020204030204" pitchFamily="34" charset="0"/>
            </a:endParaRPr>
          </a:p>
          <a:p>
            <a:pPr algn="just"/>
            <a:r>
              <a:rPr lang="it-IT" sz="2800" dirty="0">
                <a:latin typeface="Calibri" panose="020F0502020204030204" pitchFamily="34" charset="0"/>
                <a:cs typeface="Calibri" panose="020F0502020204030204" pitchFamily="34" charset="0"/>
              </a:rPr>
              <a:t>Tutti gli atti inseriti nella piattaforma informatica confluiscono automaticamente nel fascicolo elettronico visibile a entrambe le parti e all'Arbitro.</a:t>
            </a:r>
            <a:endParaRPr lang="it-IT" sz="2800" dirty="0">
              <a:effectLst/>
              <a:latin typeface="Calibri" panose="020F0502020204030204" pitchFamily="34" charset="0"/>
              <a:cs typeface="Calibri" panose="020F0502020204030204" pitchFamily="34" charset="0"/>
            </a:endParaRPr>
          </a:p>
          <a:p>
            <a:pPr algn="just"/>
            <a:endParaRPr lang="it-IT" sz="2400" dirty="0">
              <a:latin typeface="Calibri" panose="020F0502020204030204" pitchFamily="34" charset="0"/>
              <a:cs typeface="Calibri" panose="020F0502020204030204" pitchFamily="34" charset="0"/>
            </a:endParaRPr>
          </a:p>
        </p:txBody>
      </p:sp>
      <p:sp>
        <p:nvSpPr>
          <p:cNvPr id="6" name="Freccia a destra 5">
            <a:extLst>
              <a:ext uri="{FF2B5EF4-FFF2-40B4-BE49-F238E27FC236}">
                <a16:creationId xmlns:a16="http://schemas.microsoft.com/office/drawing/2014/main" id="{C4C482E4-AE9E-4ADF-9170-7228B958B276}"/>
              </a:ext>
            </a:extLst>
          </p:cNvPr>
          <p:cNvSpPr/>
          <p:nvPr/>
        </p:nvSpPr>
        <p:spPr>
          <a:xfrm>
            <a:off x="113894" y="2944368"/>
            <a:ext cx="978408" cy="4846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10350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73C2F1-B5BD-44A6-A422-5358478910ED}"/>
              </a:ext>
            </a:extLst>
          </p:cNvPr>
          <p:cNvSpPr>
            <a:spLocks noGrp="1"/>
          </p:cNvSpPr>
          <p:nvPr>
            <p:ph type="title"/>
          </p:nvPr>
        </p:nvSpPr>
        <p:spPr>
          <a:xfrm>
            <a:off x="1024128" y="585216"/>
            <a:ext cx="9720072" cy="782190"/>
          </a:xfrm>
        </p:spPr>
        <p:txBody>
          <a:bodyPr>
            <a:normAutofit/>
          </a:bodyPr>
          <a:lstStyle/>
          <a:p>
            <a:r>
              <a:rPr lang="it-IT" sz="2800">
                <a:latin typeface="+mn-lt"/>
                <a:cs typeface="Calibri" panose="020F0502020204030204" pitchFamily="34" charset="0"/>
              </a:rPr>
              <a:t>A</a:t>
            </a:r>
            <a:r>
              <a:rPr lang="it-IT" sz="2800" cap="none">
                <a:latin typeface="+mn-lt"/>
                <a:cs typeface="Calibri" panose="020F0502020204030204" pitchFamily="34" charset="0"/>
              </a:rPr>
              <a:t>vv</a:t>
            </a:r>
            <a:r>
              <a:rPr lang="it-IT" sz="2800">
                <a:latin typeface="+mn-lt"/>
                <a:cs typeface="Calibri" panose="020F0502020204030204" pitchFamily="34" charset="0"/>
              </a:rPr>
              <a:t>. Letizia vescovini</a:t>
            </a:r>
            <a:br>
              <a:rPr lang="it-IT">
                <a:latin typeface="+mn-lt"/>
                <a:cs typeface="Calibri" panose="020F0502020204030204" pitchFamily="34" charset="0"/>
              </a:rPr>
            </a:br>
            <a:r>
              <a:rPr lang="it-IT" sz="1800">
                <a:latin typeface="+mn-lt"/>
                <a:cs typeface="Calibri" panose="020F0502020204030204" pitchFamily="34" charset="0"/>
              </a:rPr>
              <a:t>VESCOVINI@STUDIOVESCOVINI.IT</a:t>
            </a:r>
            <a:endParaRPr lang="it-IT" sz="1800" dirty="0">
              <a:latin typeface="+mn-lt"/>
              <a:cs typeface="Calibri" panose="020F0502020204030204" pitchFamily="34" charset="0"/>
            </a:endParaRPr>
          </a:p>
        </p:txBody>
      </p:sp>
      <p:sp>
        <p:nvSpPr>
          <p:cNvPr id="4" name="Segnaposto contenuto 3">
            <a:extLst>
              <a:ext uri="{FF2B5EF4-FFF2-40B4-BE49-F238E27FC236}">
                <a16:creationId xmlns:a16="http://schemas.microsoft.com/office/drawing/2014/main" id="{C827013F-3E6F-48DE-A6AC-CC6EF92A36AF}"/>
              </a:ext>
            </a:extLst>
          </p:cNvPr>
          <p:cNvSpPr>
            <a:spLocks noGrp="1"/>
          </p:cNvSpPr>
          <p:nvPr>
            <p:ph idx="1"/>
          </p:nvPr>
        </p:nvSpPr>
        <p:spPr/>
        <p:txBody>
          <a:bodyPr>
            <a:normAutofit/>
          </a:bodyPr>
          <a:lstStyle/>
          <a:p>
            <a:pPr algn="just"/>
            <a:endParaRPr lang="it-IT" dirty="0">
              <a:latin typeface="Calibri" panose="020F0502020204030204" pitchFamily="34" charset="0"/>
              <a:cs typeface="Calibri" panose="020F0502020204030204" pitchFamily="34" charset="0"/>
            </a:endParaRPr>
          </a:p>
          <a:p>
            <a:pPr algn="just"/>
            <a:endParaRPr lang="it-IT" dirty="0">
              <a:latin typeface="Calibri" panose="020F0502020204030204" pitchFamily="34" charset="0"/>
              <a:cs typeface="Calibri" panose="020F0502020204030204" pitchFamily="34" charset="0"/>
            </a:endParaRPr>
          </a:p>
        </p:txBody>
      </p:sp>
      <p:sp>
        <p:nvSpPr>
          <p:cNvPr id="7" name="CasellaDiTesto 6">
            <a:extLst>
              <a:ext uri="{FF2B5EF4-FFF2-40B4-BE49-F238E27FC236}">
                <a16:creationId xmlns:a16="http://schemas.microsoft.com/office/drawing/2014/main" id="{A272DA1F-FF10-482B-A89B-35A45EE017B8}"/>
              </a:ext>
            </a:extLst>
          </p:cNvPr>
          <p:cNvSpPr txBox="1"/>
          <p:nvPr/>
        </p:nvSpPr>
        <p:spPr>
          <a:xfrm>
            <a:off x="2279374" y="3429000"/>
            <a:ext cx="8030817" cy="1569660"/>
          </a:xfrm>
          <a:prstGeom prst="rect">
            <a:avLst/>
          </a:prstGeom>
          <a:noFill/>
        </p:spPr>
        <p:txBody>
          <a:bodyPr wrap="square">
            <a:spAutoFit/>
          </a:bodyPr>
          <a:lstStyle/>
          <a:p>
            <a:pPr algn="just"/>
            <a:r>
              <a:rPr lang="it-IT" sz="3200" dirty="0"/>
              <a:t>A questo punto il fascicolo è chiuso e la controversia è pronta per essere sottoposta al Collegio dell’ACF per la decisione</a:t>
            </a:r>
          </a:p>
        </p:txBody>
      </p:sp>
      <p:sp>
        <p:nvSpPr>
          <p:cNvPr id="8" name="Freccia in giù 7">
            <a:extLst>
              <a:ext uri="{FF2B5EF4-FFF2-40B4-BE49-F238E27FC236}">
                <a16:creationId xmlns:a16="http://schemas.microsoft.com/office/drawing/2014/main" id="{E9CAEBC1-EE8D-4359-9256-9B893CF4FBC5}"/>
              </a:ext>
            </a:extLst>
          </p:cNvPr>
          <p:cNvSpPr/>
          <p:nvPr/>
        </p:nvSpPr>
        <p:spPr>
          <a:xfrm>
            <a:off x="5641847" y="1895061"/>
            <a:ext cx="484632" cy="97840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90035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73C2F1-B5BD-44A6-A422-5358478910ED}"/>
              </a:ext>
            </a:extLst>
          </p:cNvPr>
          <p:cNvSpPr>
            <a:spLocks noGrp="1"/>
          </p:cNvSpPr>
          <p:nvPr>
            <p:ph type="title"/>
          </p:nvPr>
        </p:nvSpPr>
        <p:spPr>
          <a:xfrm>
            <a:off x="1024128" y="585216"/>
            <a:ext cx="9720072" cy="782190"/>
          </a:xfrm>
        </p:spPr>
        <p:txBody>
          <a:bodyPr>
            <a:normAutofit/>
          </a:bodyPr>
          <a:lstStyle/>
          <a:p>
            <a:r>
              <a:rPr lang="it-IT" sz="2800">
                <a:latin typeface="+mn-lt"/>
                <a:cs typeface="Calibri" panose="020F0502020204030204" pitchFamily="34" charset="0"/>
              </a:rPr>
              <a:t>A</a:t>
            </a:r>
            <a:r>
              <a:rPr lang="it-IT" sz="2800" cap="none">
                <a:latin typeface="+mn-lt"/>
                <a:cs typeface="Calibri" panose="020F0502020204030204" pitchFamily="34" charset="0"/>
              </a:rPr>
              <a:t>vv</a:t>
            </a:r>
            <a:r>
              <a:rPr lang="it-IT" sz="2800">
                <a:latin typeface="+mn-lt"/>
                <a:cs typeface="Calibri" panose="020F0502020204030204" pitchFamily="34" charset="0"/>
              </a:rPr>
              <a:t>. Letizia vescovini</a:t>
            </a:r>
            <a:br>
              <a:rPr lang="it-IT">
                <a:latin typeface="+mn-lt"/>
                <a:cs typeface="Calibri" panose="020F0502020204030204" pitchFamily="34" charset="0"/>
              </a:rPr>
            </a:br>
            <a:r>
              <a:rPr lang="it-IT" sz="1800">
                <a:latin typeface="+mn-lt"/>
                <a:cs typeface="Calibri" panose="020F0502020204030204" pitchFamily="34" charset="0"/>
              </a:rPr>
              <a:t>VESCOVINI@STUDIOVESCOVINI.IT</a:t>
            </a:r>
            <a:endParaRPr lang="it-IT" sz="1800" dirty="0">
              <a:latin typeface="+mn-lt"/>
              <a:cs typeface="Calibri" panose="020F0502020204030204" pitchFamily="34" charset="0"/>
            </a:endParaRPr>
          </a:p>
        </p:txBody>
      </p:sp>
      <p:sp>
        <p:nvSpPr>
          <p:cNvPr id="4" name="Segnaposto contenuto 3">
            <a:extLst>
              <a:ext uri="{FF2B5EF4-FFF2-40B4-BE49-F238E27FC236}">
                <a16:creationId xmlns:a16="http://schemas.microsoft.com/office/drawing/2014/main" id="{C827013F-3E6F-48DE-A6AC-CC6EF92A36AF}"/>
              </a:ext>
            </a:extLst>
          </p:cNvPr>
          <p:cNvSpPr>
            <a:spLocks noGrp="1"/>
          </p:cNvSpPr>
          <p:nvPr>
            <p:ph idx="1"/>
          </p:nvPr>
        </p:nvSpPr>
        <p:spPr/>
        <p:txBody>
          <a:bodyPr>
            <a:normAutofit/>
          </a:bodyPr>
          <a:lstStyle/>
          <a:p>
            <a:pPr algn="ctr"/>
            <a:endParaRPr lang="it-IT" dirty="0"/>
          </a:p>
          <a:p>
            <a:pPr algn="ctr"/>
            <a:endParaRPr lang="it-IT" dirty="0"/>
          </a:p>
          <a:p>
            <a:pPr algn="ctr"/>
            <a:r>
              <a:rPr lang="it-IT" dirty="0"/>
              <a:t>LE DECISIONI ACF</a:t>
            </a:r>
          </a:p>
          <a:p>
            <a:pPr algn="ctr"/>
            <a:r>
              <a:rPr lang="it-IT" dirty="0"/>
              <a:t>QUELLE CONDIVISIBILI E </a:t>
            </a:r>
          </a:p>
          <a:p>
            <a:pPr algn="ctr"/>
            <a:r>
              <a:rPr lang="it-IT" dirty="0"/>
              <a:t>QUELLE MENO</a:t>
            </a:r>
          </a:p>
          <a:p>
            <a:pPr algn="just"/>
            <a:endParaRPr lang="it-IT" dirty="0"/>
          </a:p>
        </p:txBody>
      </p:sp>
    </p:spTree>
    <p:extLst>
      <p:ext uri="{BB962C8B-B14F-4D97-AF65-F5344CB8AC3E}">
        <p14:creationId xmlns:p14="http://schemas.microsoft.com/office/powerpoint/2010/main" val="2955962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5AC1A9-9438-4A2A-9109-D27A82B43BE0}"/>
              </a:ext>
            </a:extLst>
          </p:cNvPr>
          <p:cNvSpPr>
            <a:spLocks noGrp="1"/>
          </p:cNvSpPr>
          <p:nvPr>
            <p:ph type="title"/>
          </p:nvPr>
        </p:nvSpPr>
        <p:spPr/>
        <p:txBody>
          <a:bodyPr/>
          <a:lstStyle/>
          <a:p>
            <a:endParaRPr lang="it-IT"/>
          </a:p>
        </p:txBody>
      </p:sp>
      <p:pic>
        <p:nvPicPr>
          <p:cNvPr id="5" name="Segnaposto contenuto 4" descr="Immagine che contiene tavolo&#10;&#10;Descrizione generata automaticamente">
            <a:extLst>
              <a:ext uri="{FF2B5EF4-FFF2-40B4-BE49-F238E27FC236}">
                <a16:creationId xmlns:a16="http://schemas.microsoft.com/office/drawing/2014/main" id="{F2F1C5E2-6FEC-4131-838C-55AFBF33F455}"/>
              </a:ext>
            </a:extLst>
          </p:cNvPr>
          <p:cNvPicPr>
            <a:picLocks noGrp="1" noChangeAspect="1"/>
          </p:cNvPicPr>
          <p:nvPr>
            <p:ph idx="1"/>
          </p:nvPr>
        </p:nvPicPr>
        <p:blipFill>
          <a:blip r:embed="rId2"/>
          <a:stretch>
            <a:fillRect/>
          </a:stretch>
        </p:blipFill>
        <p:spPr>
          <a:xfrm>
            <a:off x="1024128" y="226911"/>
            <a:ext cx="9444658" cy="4929644"/>
          </a:xfrm>
        </p:spPr>
      </p:pic>
      <p:pic>
        <p:nvPicPr>
          <p:cNvPr id="8" name="Immagine 7">
            <a:extLst>
              <a:ext uri="{FF2B5EF4-FFF2-40B4-BE49-F238E27FC236}">
                <a16:creationId xmlns:a16="http://schemas.microsoft.com/office/drawing/2014/main" id="{4773B964-7D5A-42D1-97E1-684D85E98C6A}"/>
              </a:ext>
            </a:extLst>
          </p:cNvPr>
          <p:cNvPicPr>
            <a:picLocks noChangeAspect="1"/>
          </p:cNvPicPr>
          <p:nvPr/>
        </p:nvPicPr>
        <p:blipFill>
          <a:blip r:embed="rId3"/>
          <a:stretch>
            <a:fillRect/>
          </a:stretch>
        </p:blipFill>
        <p:spPr>
          <a:xfrm>
            <a:off x="533400" y="2828925"/>
            <a:ext cx="10991850" cy="3802164"/>
          </a:xfrm>
          <a:prstGeom prst="rect">
            <a:avLst/>
          </a:prstGeom>
        </p:spPr>
      </p:pic>
    </p:spTree>
    <p:extLst>
      <p:ext uri="{BB962C8B-B14F-4D97-AF65-F5344CB8AC3E}">
        <p14:creationId xmlns:p14="http://schemas.microsoft.com/office/powerpoint/2010/main" val="1655642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73C2F1-B5BD-44A6-A422-5358478910ED}"/>
              </a:ext>
            </a:extLst>
          </p:cNvPr>
          <p:cNvSpPr>
            <a:spLocks noGrp="1"/>
          </p:cNvSpPr>
          <p:nvPr>
            <p:ph type="title"/>
          </p:nvPr>
        </p:nvSpPr>
        <p:spPr>
          <a:xfrm>
            <a:off x="1024128" y="585216"/>
            <a:ext cx="9720072" cy="310523"/>
          </a:xfrm>
        </p:spPr>
        <p:txBody>
          <a:bodyPr>
            <a:normAutofit fontScale="90000"/>
          </a:bodyPr>
          <a:lstStyle/>
          <a:p>
            <a:r>
              <a:rPr lang="it-IT" sz="2800" dirty="0">
                <a:latin typeface="+mn-lt"/>
                <a:cs typeface="Calibri" panose="020F0502020204030204" pitchFamily="34" charset="0"/>
              </a:rPr>
              <a:t>A</a:t>
            </a:r>
            <a:r>
              <a:rPr lang="it-IT" sz="2800" cap="none" dirty="0">
                <a:latin typeface="+mn-lt"/>
                <a:cs typeface="Calibri" panose="020F0502020204030204" pitchFamily="34" charset="0"/>
              </a:rPr>
              <a:t>vv</a:t>
            </a:r>
            <a:r>
              <a:rPr lang="it-IT" sz="2800" dirty="0">
                <a:latin typeface="+mn-lt"/>
                <a:cs typeface="Calibri" panose="020F0502020204030204" pitchFamily="34" charset="0"/>
              </a:rPr>
              <a:t>. Letizia vescovini</a:t>
            </a:r>
            <a:br>
              <a:rPr lang="it-IT" dirty="0">
                <a:latin typeface="+mn-lt"/>
                <a:cs typeface="Calibri" panose="020F0502020204030204" pitchFamily="34" charset="0"/>
              </a:rPr>
            </a:br>
            <a:endParaRPr lang="it-IT" sz="1800" dirty="0">
              <a:latin typeface="+mn-lt"/>
              <a:cs typeface="Calibri" panose="020F0502020204030204" pitchFamily="34" charset="0"/>
            </a:endParaRPr>
          </a:p>
        </p:txBody>
      </p:sp>
      <p:pic>
        <p:nvPicPr>
          <p:cNvPr id="9" name="Segnaposto contenuto 8" descr="Immagine che contiene testo&#10;&#10;Descrizione generata automaticamente">
            <a:extLst>
              <a:ext uri="{FF2B5EF4-FFF2-40B4-BE49-F238E27FC236}">
                <a16:creationId xmlns:a16="http://schemas.microsoft.com/office/drawing/2014/main" id="{A04A96D3-CA92-4FBA-824E-42519F624F3C}"/>
              </a:ext>
            </a:extLst>
          </p:cNvPr>
          <p:cNvPicPr>
            <a:picLocks noGrp="1" noChangeAspect="1"/>
          </p:cNvPicPr>
          <p:nvPr>
            <p:ph idx="1"/>
          </p:nvPr>
        </p:nvPicPr>
        <p:blipFill>
          <a:blip r:embed="rId2"/>
          <a:stretch>
            <a:fillRect/>
          </a:stretch>
        </p:blipFill>
        <p:spPr>
          <a:xfrm>
            <a:off x="1024128" y="1287624"/>
            <a:ext cx="10163276" cy="5021101"/>
          </a:xfrm>
        </p:spPr>
      </p:pic>
    </p:spTree>
    <p:extLst>
      <p:ext uri="{BB962C8B-B14F-4D97-AF65-F5344CB8AC3E}">
        <p14:creationId xmlns:p14="http://schemas.microsoft.com/office/powerpoint/2010/main" val="4081335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2A1016-34C3-4BE4-94F4-F4215EA18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BFA14D-8E4F-42D4-B5A0-9588A6A4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5" y="321731"/>
            <a:ext cx="11551187" cy="6214535"/>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9DFCEA1-4428-41C0-951F-0453C31D5E55}"/>
              </a:ext>
            </a:extLst>
          </p:cNvPr>
          <p:cNvSpPr>
            <a:spLocks noGrp="1"/>
          </p:cNvSpPr>
          <p:nvPr>
            <p:ph type="title"/>
          </p:nvPr>
        </p:nvSpPr>
        <p:spPr>
          <a:xfrm>
            <a:off x="1024129" y="585216"/>
            <a:ext cx="10329671" cy="1499616"/>
          </a:xfrm>
        </p:spPr>
        <p:txBody>
          <a:bodyPr>
            <a:normAutofit/>
          </a:bodyPr>
          <a:lstStyle/>
          <a:p>
            <a:r>
              <a:rPr kumimoji="0" lang="it-IT" sz="1400" b="0" i="0" u="none" strike="noStrike" kern="1200" cap="all" spc="100" normalizeH="0" baseline="0" noProof="0" dirty="0">
                <a:ln>
                  <a:noFill/>
                </a:ln>
                <a:solidFill>
                  <a:schemeClr val="bg1"/>
                </a:solidFill>
                <a:effectLst/>
                <a:uLnTx/>
                <a:uFillTx/>
                <a:latin typeface="Calibri" panose="020F0502020204030204" pitchFamily="34" charset="0"/>
                <a:cs typeface="Calibri" panose="020F0502020204030204" pitchFamily="34" charset="0"/>
              </a:rPr>
              <a:t>A</a:t>
            </a:r>
            <a:r>
              <a:rPr kumimoji="0" lang="it-IT" sz="1400" b="0" i="0" u="none" strike="noStrike" kern="1200" cap="none" spc="100" normalizeH="0" baseline="0" noProof="0" dirty="0">
                <a:ln>
                  <a:noFill/>
                </a:ln>
                <a:solidFill>
                  <a:schemeClr val="bg1"/>
                </a:solidFill>
                <a:effectLst/>
                <a:uLnTx/>
                <a:uFillTx/>
                <a:latin typeface="Calibri" panose="020F0502020204030204" pitchFamily="34" charset="0"/>
                <a:cs typeface="Calibri" panose="020F0502020204030204" pitchFamily="34" charset="0"/>
              </a:rPr>
              <a:t>vv</a:t>
            </a:r>
            <a:r>
              <a:rPr kumimoji="0" lang="it-IT" sz="1400" b="0" i="0" u="none" strike="noStrike" kern="1200" cap="all" spc="100" normalizeH="0" baseline="0" noProof="0" dirty="0">
                <a:ln>
                  <a:noFill/>
                </a:ln>
                <a:solidFill>
                  <a:schemeClr val="bg1"/>
                </a:solidFill>
                <a:effectLst/>
                <a:uLnTx/>
                <a:uFillTx/>
                <a:latin typeface="Calibri" panose="020F0502020204030204" pitchFamily="34" charset="0"/>
                <a:cs typeface="Calibri" panose="020F0502020204030204" pitchFamily="34" charset="0"/>
              </a:rPr>
              <a:t>. Letizia vescovini</a:t>
            </a:r>
            <a:br>
              <a:rPr kumimoji="0" lang="it-IT" sz="1400" b="0" i="0" u="none" strike="noStrike" kern="1200" cap="all" spc="100" normalizeH="0" baseline="0" noProof="0" dirty="0">
                <a:ln>
                  <a:noFill/>
                </a:ln>
                <a:solidFill>
                  <a:schemeClr val="bg1"/>
                </a:solidFill>
                <a:effectLst/>
                <a:uLnTx/>
                <a:uFillTx/>
                <a:latin typeface="Calibri" panose="020F0502020204030204" pitchFamily="34" charset="0"/>
                <a:cs typeface="Calibri" panose="020F0502020204030204" pitchFamily="34" charset="0"/>
              </a:rPr>
            </a:br>
            <a:r>
              <a:rPr kumimoji="0" lang="it-IT" sz="1400" b="0" i="0" u="none" strike="noStrike" kern="1200" cap="all" spc="100" normalizeH="0" baseline="0" noProof="0" dirty="0">
                <a:ln>
                  <a:noFill/>
                </a:ln>
                <a:solidFill>
                  <a:schemeClr val="bg1"/>
                </a:solidFill>
                <a:effectLst/>
                <a:uLnTx/>
                <a:uFillTx/>
                <a:latin typeface="Calibri" panose="020F0502020204030204" pitchFamily="34" charset="0"/>
                <a:cs typeface="Calibri" panose="020F0502020204030204" pitchFamily="34" charset="0"/>
              </a:rPr>
              <a:t>VESCOVINI@STUDIOVESCOVINI.IT</a:t>
            </a:r>
            <a:endParaRPr lang="it-IT" sz="1400" dirty="0">
              <a:solidFill>
                <a:schemeClr val="bg1"/>
              </a:solidFill>
              <a:latin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610B2B88-1A1B-486B-9366-918FE2E71D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279E8B26-1067-4534-B8A0-F14E3F777F69}"/>
              </a:ext>
            </a:extLst>
          </p:cNvPr>
          <p:cNvSpPr>
            <a:spLocks noGrp="1"/>
          </p:cNvSpPr>
          <p:nvPr>
            <p:ph idx="1"/>
          </p:nvPr>
        </p:nvSpPr>
        <p:spPr>
          <a:xfrm>
            <a:off x="1024129" y="2286000"/>
            <a:ext cx="10329671" cy="3862971"/>
          </a:xfrm>
        </p:spPr>
        <p:txBody>
          <a:bodyPr>
            <a:normAutofit/>
          </a:bodyPr>
          <a:lstStyle/>
          <a:p>
            <a:endParaRPr lang="it-IT" dirty="0">
              <a:solidFill>
                <a:srgbClr val="FFFFFF"/>
              </a:solidFill>
              <a:latin typeface="Calibri" panose="020F0502020204030204" pitchFamily="34" charset="0"/>
              <a:cs typeface="Calibri" panose="020F0502020204030204" pitchFamily="34" charset="0"/>
            </a:endParaRPr>
          </a:p>
          <a:p>
            <a:pPr algn="just"/>
            <a:r>
              <a:rPr lang="it-IT" dirty="0">
                <a:solidFill>
                  <a:schemeClr val="bg1"/>
                </a:solidFill>
                <a:latin typeface="Calibri" panose="020F0502020204030204" pitchFamily="34" charset="0"/>
                <a:cs typeface="Calibri" panose="020F0502020204030204" pitchFamily="34" charset="0"/>
              </a:rPr>
              <a:t>L’Arbitro per le Controversie Finanziarie (ACF), istituito dalla Consob con la </a:t>
            </a:r>
          </a:p>
          <a:p>
            <a:pPr algn="just"/>
            <a:r>
              <a:rPr lang="it-IT" dirty="0">
                <a:solidFill>
                  <a:schemeClr val="bg1"/>
                </a:solidFill>
                <a:latin typeface="Calibri" panose="020F0502020204030204" pitchFamily="34" charset="0"/>
                <a:cs typeface="Calibri" panose="020F0502020204030204" pitchFamily="34" charset="0"/>
              </a:rPr>
              <a:t>delibera n. 19602 del 4 maggio 2016, è uno strumento di risoluzione  </a:t>
            </a:r>
          </a:p>
          <a:p>
            <a:pPr algn="just"/>
            <a:r>
              <a:rPr lang="it-IT" dirty="0">
                <a:solidFill>
                  <a:schemeClr val="bg1"/>
                </a:solidFill>
                <a:latin typeface="Calibri" panose="020F0502020204030204" pitchFamily="34" charset="0"/>
                <a:cs typeface="Calibri" panose="020F0502020204030204" pitchFamily="34" charset="0"/>
              </a:rPr>
              <a:t>extragiudiziale delle controversie tra investitori "retail" e intermediari per </a:t>
            </a:r>
          </a:p>
          <a:p>
            <a:pPr algn="just"/>
            <a:r>
              <a:rPr lang="it-IT" dirty="0">
                <a:solidFill>
                  <a:schemeClr val="bg1"/>
                </a:solidFill>
                <a:latin typeface="Calibri" panose="020F0502020204030204" pitchFamily="34" charset="0"/>
                <a:cs typeface="Calibri" panose="020F0502020204030204" pitchFamily="34" charset="0"/>
              </a:rPr>
              <a:t>la violazione degli obblighi di diligenza, correttezza, informazione e </a:t>
            </a:r>
          </a:p>
          <a:p>
            <a:pPr algn="just"/>
            <a:r>
              <a:rPr lang="it-IT" dirty="0">
                <a:solidFill>
                  <a:schemeClr val="bg1"/>
                </a:solidFill>
                <a:latin typeface="Calibri" panose="020F0502020204030204" pitchFamily="34" charset="0"/>
                <a:cs typeface="Calibri" panose="020F0502020204030204" pitchFamily="34" charset="0"/>
              </a:rPr>
              <a:t>trasparenza nell’esercizio delle attività disciplinate nella parte II del TUF.</a:t>
            </a:r>
          </a:p>
          <a:p>
            <a:pPr algn="just"/>
            <a:endParaRPr lang="it-IT" dirty="0">
              <a:solidFill>
                <a:schemeClr val="bg1"/>
              </a:solidFill>
              <a:latin typeface="Calibri" panose="020F0502020204030204" pitchFamily="34" charset="0"/>
              <a:cs typeface="Calibri" panose="020F0502020204030204" pitchFamily="34" charset="0"/>
            </a:endParaRPr>
          </a:p>
          <a:p>
            <a:pPr algn="just"/>
            <a:r>
              <a:rPr lang="it-IT" dirty="0">
                <a:solidFill>
                  <a:schemeClr val="bg1"/>
                </a:solidFill>
                <a:latin typeface="Calibri" panose="020F0502020204030204" pitchFamily="34" charset="0"/>
                <a:cs typeface="Calibri" panose="020F0502020204030204" pitchFamily="34" charset="0"/>
              </a:rPr>
              <a:t>L’ACF ha iniziato la propria attività il 9 gennaio 2017.</a:t>
            </a:r>
            <a:endParaRPr lang="it-IT" dirty="0">
              <a:solidFill>
                <a:schemeClr val="bg1"/>
              </a:solidFill>
            </a:endParaRPr>
          </a:p>
        </p:txBody>
      </p:sp>
    </p:spTree>
    <p:extLst>
      <p:ext uri="{BB962C8B-B14F-4D97-AF65-F5344CB8AC3E}">
        <p14:creationId xmlns:p14="http://schemas.microsoft.com/office/powerpoint/2010/main" val="924287909"/>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2A1016-34C3-4BE4-94F4-F4215EA18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BFA14D-8E4F-42D4-B5A0-9588A6A4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5" y="321731"/>
            <a:ext cx="11551187" cy="6214535"/>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573C2F1-B5BD-44A6-A422-5358478910ED}"/>
              </a:ext>
            </a:extLst>
          </p:cNvPr>
          <p:cNvSpPr>
            <a:spLocks noGrp="1"/>
          </p:cNvSpPr>
          <p:nvPr>
            <p:ph type="title"/>
          </p:nvPr>
        </p:nvSpPr>
        <p:spPr>
          <a:xfrm>
            <a:off x="1024129" y="585216"/>
            <a:ext cx="10329671" cy="1499616"/>
          </a:xfrm>
        </p:spPr>
        <p:txBody>
          <a:bodyPr>
            <a:normAutofit/>
          </a:bodyPr>
          <a:lstStyle/>
          <a:p>
            <a:r>
              <a:rPr lang="it-IT" sz="1400" dirty="0">
                <a:solidFill>
                  <a:schemeClr val="bg1"/>
                </a:solidFill>
                <a:latin typeface="+mn-lt"/>
                <a:cs typeface="Calibri" panose="020F0502020204030204" pitchFamily="34" charset="0"/>
              </a:rPr>
              <a:t>A</a:t>
            </a:r>
            <a:r>
              <a:rPr lang="it-IT" sz="1400" cap="none" dirty="0">
                <a:solidFill>
                  <a:schemeClr val="bg1"/>
                </a:solidFill>
                <a:latin typeface="+mn-lt"/>
                <a:cs typeface="Calibri" panose="020F0502020204030204" pitchFamily="34" charset="0"/>
              </a:rPr>
              <a:t>vv</a:t>
            </a:r>
            <a:r>
              <a:rPr lang="it-IT" sz="1400" dirty="0">
                <a:solidFill>
                  <a:schemeClr val="bg1"/>
                </a:solidFill>
                <a:latin typeface="+mn-lt"/>
                <a:cs typeface="Calibri" panose="020F0502020204030204" pitchFamily="34" charset="0"/>
              </a:rPr>
              <a:t>. Letizia vescovini</a:t>
            </a:r>
            <a:br>
              <a:rPr lang="it-IT" sz="1400" dirty="0">
                <a:solidFill>
                  <a:schemeClr val="bg1"/>
                </a:solidFill>
                <a:latin typeface="+mn-lt"/>
                <a:cs typeface="Calibri" panose="020F0502020204030204" pitchFamily="34" charset="0"/>
              </a:rPr>
            </a:br>
            <a:r>
              <a:rPr lang="it-IT" sz="1400" dirty="0">
                <a:solidFill>
                  <a:schemeClr val="bg1"/>
                </a:solidFill>
                <a:latin typeface="+mn-lt"/>
                <a:cs typeface="Calibri" panose="020F0502020204030204" pitchFamily="34" charset="0"/>
              </a:rPr>
              <a:t>VESCOVINI@STUDIOVESCOVINI.IT</a:t>
            </a:r>
          </a:p>
        </p:txBody>
      </p:sp>
      <p:cxnSp>
        <p:nvCxnSpPr>
          <p:cNvPr id="13" name="Straight Connector 12">
            <a:extLst>
              <a:ext uri="{FF2B5EF4-FFF2-40B4-BE49-F238E27FC236}">
                <a16:creationId xmlns:a16="http://schemas.microsoft.com/office/drawing/2014/main" id="{610B2B88-1A1B-486B-9366-918FE2E71D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Segnaposto contenuto 3">
            <a:extLst>
              <a:ext uri="{FF2B5EF4-FFF2-40B4-BE49-F238E27FC236}">
                <a16:creationId xmlns:a16="http://schemas.microsoft.com/office/drawing/2014/main" id="{C827013F-3E6F-48DE-A6AC-CC6EF92A36AF}"/>
              </a:ext>
            </a:extLst>
          </p:cNvPr>
          <p:cNvSpPr>
            <a:spLocks noGrp="1"/>
          </p:cNvSpPr>
          <p:nvPr>
            <p:ph idx="1"/>
          </p:nvPr>
        </p:nvSpPr>
        <p:spPr>
          <a:xfrm>
            <a:off x="1024129" y="1740724"/>
            <a:ext cx="10329671" cy="4408247"/>
          </a:xfrm>
        </p:spPr>
        <p:txBody>
          <a:bodyPr>
            <a:normAutofit fontScale="55000" lnSpcReduction="20000"/>
          </a:bodyPr>
          <a:lstStyle/>
          <a:p>
            <a:pPr algn="just"/>
            <a:r>
              <a:rPr lang="it-IT" sz="3600" b="1" dirty="0">
                <a:solidFill>
                  <a:schemeClr val="bg1"/>
                </a:solidFill>
                <a:latin typeface="Calibri" panose="020F0502020204030204" pitchFamily="34" charset="0"/>
                <a:cs typeface="Calibri" panose="020F0502020204030204" pitchFamily="34" charset="0"/>
              </a:rPr>
              <a:t>OBBLIGAZIONI SUBORDINATE: </a:t>
            </a:r>
            <a:r>
              <a:rPr lang="it-IT" sz="4000" dirty="0">
                <a:solidFill>
                  <a:schemeClr val="bg1"/>
                </a:solidFill>
                <a:latin typeface="Calibri" panose="020F0502020204030204" pitchFamily="34" charset="0"/>
                <a:cs typeface="Calibri" panose="020F0502020204030204" pitchFamily="34" charset="0"/>
              </a:rPr>
              <a:t>il vincolo di subordinazione e le sue conseguenze, debbano essere chiaramente esplicitate al cliente, in adempimento degli obblighi informativi di cui è gravata l’intermediario. </a:t>
            </a:r>
          </a:p>
          <a:p>
            <a:pPr algn="just"/>
            <a:r>
              <a:rPr lang="it-IT" sz="4000" dirty="0">
                <a:solidFill>
                  <a:schemeClr val="bg1"/>
                </a:solidFill>
                <a:latin typeface="Calibri" panose="020F0502020204030204" pitchFamily="34" charset="0"/>
                <a:cs typeface="Calibri" panose="020F0502020204030204" pitchFamily="34" charset="0"/>
              </a:rPr>
              <a:t>Tale principio è stato espresso decidendo ricorsi aventi ad oggetto le obbligazioni subordinate di Monte Paschi Siena ritenendo pertanto il cliente ricorrente meritevole di risarcimento nel caso in cui si fosse verificata tale omissione. </a:t>
            </a:r>
          </a:p>
          <a:p>
            <a:pPr algn="just"/>
            <a:r>
              <a:rPr lang="it-IT" sz="4000" dirty="0">
                <a:solidFill>
                  <a:schemeClr val="bg1"/>
                </a:solidFill>
                <a:latin typeface="Calibri" panose="020F0502020204030204" pitchFamily="34" charset="0"/>
                <a:cs typeface="Calibri" panose="020F0502020204030204" pitchFamily="34" charset="0"/>
              </a:rPr>
              <a:t>«</a:t>
            </a:r>
            <a:r>
              <a:rPr lang="it-IT" sz="4000" i="1" dirty="0">
                <a:solidFill>
                  <a:schemeClr val="bg1"/>
                </a:solidFill>
                <a:latin typeface="Calibri" panose="020F0502020204030204" pitchFamily="34" charset="0"/>
                <a:cs typeface="Calibri" panose="020F0502020204030204" pitchFamily="34" charset="0"/>
              </a:rPr>
              <a:t>la natura subordinata dell’obbligazione impone all’intermediario di rendere edotto della clausola in diligente assolvimento degli obblighi di informazione e più in generale dell’obbligo di agire nel miglior interesse del cliente. La presenza di tale clausola modifica, infatti, l’ordine di preferenza con cui i sottoscrittori di tali titoli possono trovare soddisfazione, postergando la loro posizione a quella degli altri obbligazionisti ordinari e dunque incide sul livello di rischio assunto, “</a:t>
            </a:r>
            <a:r>
              <a:rPr lang="it-IT" sz="4000" i="1" dirty="0" err="1">
                <a:solidFill>
                  <a:schemeClr val="bg1"/>
                </a:solidFill>
                <a:latin typeface="Calibri" panose="020F0502020204030204" pitchFamily="34" charset="0"/>
                <a:cs typeface="Calibri" panose="020F0502020204030204" pitchFamily="34" charset="0"/>
              </a:rPr>
              <a:t>sicchè</a:t>
            </a:r>
            <a:r>
              <a:rPr lang="it-IT" sz="4000" i="1" dirty="0">
                <a:solidFill>
                  <a:schemeClr val="bg1"/>
                </a:solidFill>
                <a:latin typeface="Calibri" panose="020F0502020204030204" pitchFamily="34" charset="0"/>
                <a:cs typeface="Calibri" panose="020F0502020204030204" pitchFamily="34" charset="0"/>
              </a:rPr>
              <a:t> (si legge nella decisione 2150 del 17 gennaio 2020 dell’ACF), la relativa informazione non può certo dirsi indifferente per l’investitore e questo a prescindere da come la disciplina vigente </a:t>
            </a:r>
            <a:r>
              <a:rPr lang="it-IT" sz="4000" i="1" dirty="0" err="1">
                <a:solidFill>
                  <a:schemeClr val="bg1"/>
                </a:solidFill>
                <a:latin typeface="Calibri" panose="020F0502020204030204" pitchFamily="34" charset="0"/>
                <a:cs typeface="Calibri" panose="020F0502020204030204" pitchFamily="34" charset="0"/>
              </a:rPr>
              <a:t>ratione</a:t>
            </a:r>
            <a:r>
              <a:rPr lang="it-IT" sz="4000" i="1" dirty="0">
                <a:solidFill>
                  <a:schemeClr val="bg1"/>
                </a:solidFill>
                <a:latin typeface="Calibri" panose="020F0502020204030204" pitchFamily="34" charset="0"/>
                <a:cs typeface="Calibri" panose="020F0502020204030204" pitchFamily="34" charset="0"/>
              </a:rPr>
              <a:t> </a:t>
            </a:r>
            <a:r>
              <a:rPr lang="it-IT" sz="4000" i="1" dirty="0" err="1">
                <a:solidFill>
                  <a:schemeClr val="bg1"/>
                </a:solidFill>
                <a:latin typeface="Calibri" panose="020F0502020204030204" pitchFamily="34" charset="0"/>
                <a:cs typeface="Calibri" panose="020F0502020204030204" pitchFamily="34" charset="0"/>
              </a:rPr>
              <a:t>temporis</a:t>
            </a:r>
            <a:r>
              <a:rPr lang="it-IT" sz="4000" i="1" dirty="0">
                <a:solidFill>
                  <a:schemeClr val="bg1"/>
                </a:solidFill>
                <a:latin typeface="Calibri" panose="020F0502020204030204" pitchFamily="34" charset="0"/>
                <a:cs typeface="Calibri" panose="020F0502020204030204" pitchFamily="34" charset="0"/>
              </a:rPr>
              <a:t> conformasse lo standard informativo, peraltro minimo, sempre dovuto</a:t>
            </a:r>
            <a:r>
              <a:rPr lang="it-IT" sz="4000" dirty="0">
                <a:solidFill>
                  <a:schemeClr val="bg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67103119"/>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61F14D-E989-44E5-942C-877A41D021F4}"/>
              </a:ext>
            </a:extLst>
          </p:cNvPr>
          <p:cNvSpPr>
            <a:spLocks noGrp="1"/>
          </p:cNvSpPr>
          <p:nvPr>
            <p:ph type="title"/>
          </p:nvPr>
        </p:nvSpPr>
        <p:spPr/>
        <p:txBody>
          <a:bodyPr>
            <a:normAutofit/>
          </a:bodyPr>
          <a:lstStyle/>
          <a:p>
            <a:r>
              <a:rPr lang="it-IT" sz="1600" dirty="0"/>
              <a:t>Avv. Letizia vescovini</a:t>
            </a:r>
            <a:br>
              <a:rPr lang="it-IT" sz="1600" dirty="0"/>
            </a:br>
            <a:r>
              <a:rPr lang="it-IT" sz="1600" dirty="0"/>
              <a:t>VESCOVINI@STUDIOVESCOVINI.IT</a:t>
            </a:r>
          </a:p>
        </p:txBody>
      </p:sp>
      <p:sp>
        <p:nvSpPr>
          <p:cNvPr id="3" name="Segnaposto contenuto 2">
            <a:extLst>
              <a:ext uri="{FF2B5EF4-FFF2-40B4-BE49-F238E27FC236}">
                <a16:creationId xmlns:a16="http://schemas.microsoft.com/office/drawing/2014/main" id="{29AE9B67-8DE0-4576-B8AC-086A51301CB6}"/>
              </a:ext>
            </a:extLst>
          </p:cNvPr>
          <p:cNvSpPr>
            <a:spLocks noGrp="1"/>
          </p:cNvSpPr>
          <p:nvPr>
            <p:ph idx="1"/>
          </p:nvPr>
        </p:nvSpPr>
        <p:spPr/>
        <p:txBody>
          <a:bodyPr>
            <a:normAutofit fontScale="92500"/>
          </a:bodyPr>
          <a:lstStyle/>
          <a:p>
            <a:r>
              <a:rPr lang="it-IT" b="1" dirty="0"/>
              <a:t>DISTRIBUZIONE E COLLOCAMENTO DI TITOLI ILLIQUIDI</a:t>
            </a:r>
          </a:p>
          <a:p>
            <a:pPr algn="just"/>
            <a:r>
              <a:rPr lang="it-IT" dirty="0"/>
              <a:t>L’ACF ritiene che l’intermediario sia tenuto all’adempimento di obblighi informativi “rafforzati” per tali prodotti illiquidi, come prescritto dalla Comunicazione Consob 3 marzo 2009 e che è onere dell’intermediario che contesta la illiquidità, fornire dimostrazione della circostanza che, alla data dell’investimento, il titolo fosse liquido, per andare assolto da responsabilità. </a:t>
            </a:r>
          </a:p>
          <a:p>
            <a:pPr algn="just"/>
            <a:r>
              <a:rPr lang="it-IT" dirty="0"/>
              <a:t>Questo principio è stato più volte espresso decidendo ricorsi di azionisti della Banca Popolare di Bari, Cassa di Risparmio di Orvieto S.p.A., Banca popolare San felice 1893 (cfr.: tra le tante, decisione 2977 del 13 ottobre 2020:   “</a:t>
            </a:r>
            <a:r>
              <a:rPr lang="it-IT" i="1" dirty="0"/>
              <a:t>questo  Collegio  ha avuto modo di precisare oramai più volte, se è vero che la liquidità (cosi come per converso l’illiquidità) di uno strumento finanziario è una situazione di fatto, vero è anche –in ossequio al principio di maggiore vicinanza alla prova –che costituisce preciso onere dell’intermediario fornire la dimostrazione della circostanza che alla data dell’operazione di investimento contestata esisteva la asserita condizione di liquidità”).</a:t>
            </a:r>
          </a:p>
        </p:txBody>
      </p:sp>
    </p:spTree>
    <p:extLst>
      <p:ext uri="{BB962C8B-B14F-4D97-AF65-F5344CB8AC3E}">
        <p14:creationId xmlns:p14="http://schemas.microsoft.com/office/powerpoint/2010/main" val="92101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41171C-04AE-43F8-B5F1-16AF7E5642E0}"/>
              </a:ext>
            </a:extLst>
          </p:cNvPr>
          <p:cNvSpPr>
            <a:spLocks noGrp="1"/>
          </p:cNvSpPr>
          <p:nvPr>
            <p:ph type="title"/>
          </p:nvPr>
        </p:nvSpPr>
        <p:spPr/>
        <p:txBody>
          <a:bodyPr>
            <a:normAutofit/>
          </a:bodyPr>
          <a:lstStyle/>
          <a:p>
            <a:r>
              <a:rPr lang="it-IT" sz="1400" b="1" dirty="0">
                <a:latin typeface="Calibri" panose="020F0502020204030204" pitchFamily="34" charset="0"/>
                <a:cs typeface="Calibri" panose="020F0502020204030204" pitchFamily="34" charset="0"/>
              </a:rPr>
              <a:t>Avv. Letizia vescovini</a:t>
            </a:r>
            <a:br>
              <a:rPr lang="it-IT" sz="1400" b="1" dirty="0">
                <a:latin typeface="Calibri" panose="020F0502020204030204" pitchFamily="34" charset="0"/>
                <a:cs typeface="Calibri" panose="020F0502020204030204" pitchFamily="34" charset="0"/>
              </a:rPr>
            </a:br>
            <a:r>
              <a:rPr lang="it-IT" sz="1400" b="1" dirty="0">
                <a:latin typeface="Calibri" panose="020F0502020204030204" pitchFamily="34" charset="0"/>
                <a:cs typeface="Calibri" panose="020F0502020204030204" pitchFamily="34" charset="0"/>
              </a:rPr>
              <a:t>VESCOVINI@STUDIOVESCOVINI.IT</a:t>
            </a:r>
          </a:p>
        </p:txBody>
      </p:sp>
      <p:sp>
        <p:nvSpPr>
          <p:cNvPr id="3" name="Segnaposto contenuto 2">
            <a:extLst>
              <a:ext uri="{FF2B5EF4-FFF2-40B4-BE49-F238E27FC236}">
                <a16:creationId xmlns:a16="http://schemas.microsoft.com/office/drawing/2014/main" id="{3A017F8A-304A-4936-9B84-4E31AFBC74F8}"/>
              </a:ext>
            </a:extLst>
          </p:cNvPr>
          <p:cNvSpPr>
            <a:spLocks noGrp="1"/>
          </p:cNvSpPr>
          <p:nvPr>
            <p:ph idx="1"/>
          </p:nvPr>
        </p:nvSpPr>
        <p:spPr/>
        <p:txBody>
          <a:bodyPr>
            <a:normAutofit fontScale="92500" lnSpcReduction="20000"/>
          </a:bodyPr>
          <a:lstStyle/>
          <a:p>
            <a:pPr algn="just"/>
            <a:r>
              <a:rPr lang="it-IT" b="1" dirty="0"/>
              <a:t>OBBLIGAZIONI PORTUGAL TELECOM</a:t>
            </a:r>
          </a:p>
          <a:p>
            <a:pPr algn="just"/>
            <a:r>
              <a:rPr lang="it-IT" dirty="0"/>
              <a:t>L’ACF ha evidenziato come fosse necessario che il cliente venisse reso edotto che quello strumento finanziario, al momento dell’investimento era garantito dalla società brasiliana Oi Sa, in adempimento della prescrizione di cui  all’art. 31, comma 5 del Reg. Consob 16190/2007.</a:t>
            </a:r>
          </a:p>
          <a:p>
            <a:pPr algn="just"/>
            <a:r>
              <a:rPr lang="it-IT" dirty="0"/>
              <a:t>Dal gennaio 2015 (data a partire dalla quale era subentrata Oi Sa)  gli intermediari al momento dell’acquisto anche se effettuato on line, dovevano informare il cliente di tale rilevante circostanza e quindi indicare sulla modulistica della presenza del garante Oi Sa che determinava di fatto un cambiamento del soggetto tenuto al pagamento dell’obbligazione: essendo le obbligazioni “PORTUGAL TELECOM” “strumenti finanziari che incorporano una garanzia di un terzo”, l’Intermediario avrebbe comunque dovuto fornire ai clienti anche le informazioni relative a tale garanzia, ivi inclusi i “dettagli sufficienti sul garante e sulla garanzia, affinché il cliente al dettaglio o potenziale cliente al dettaglio possa compiere una valutazione corretta della garanzia” (cfr. tra le tante, decisione 2752 del 10 luglio 2020). I clienti a cui l’intermediario non ha fornito tale informativa sono stati ritenuti meritevoli del risarcimento del danno.</a:t>
            </a:r>
          </a:p>
          <a:p>
            <a:endParaRPr lang="it-IT" dirty="0"/>
          </a:p>
          <a:p>
            <a:endParaRPr lang="it-IT" dirty="0"/>
          </a:p>
        </p:txBody>
      </p:sp>
    </p:spTree>
    <p:extLst>
      <p:ext uri="{BB962C8B-B14F-4D97-AF65-F5344CB8AC3E}">
        <p14:creationId xmlns:p14="http://schemas.microsoft.com/office/powerpoint/2010/main" val="1911520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563543-F7D7-4C9F-98CE-64A010840B29}"/>
              </a:ext>
            </a:extLst>
          </p:cNvPr>
          <p:cNvSpPr>
            <a:spLocks noGrp="1"/>
          </p:cNvSpPr>
          <p:nvPr>
            <p:ph type="title"/>
          </p:nvPr>
        </p:nvSpPr>
        <p:spPr/>
        <p:txBody>
          <a:bodyPr>
            <a:normAutofit/>
          </a:bodyPr>
          <a:lstStyle/>
          <a:p>
            <a:r>
              <a:rPr lang="it-IT" sz="1400" dirty="0">
                <a:latin typeface="Calibri" panose="020F0502020204030204" pitchFamily="34" charset="0"/>
                <a:cs typeface="Calibri" panose="020F0502020204030204" pitchFamily="34" charset="0"/>
              </a:rPr>
              <a:t>Avv. Letizia vescovini</a:t>
            </a:r>
            <a:br>
              <a:rPr lang="it-IT" sz="1400" dirty="0">
                <a:latin typeface="Calibri" panose="020F0502020204030204" pitchFamily="34" charset="0"/>
                <a:cs typeface="Calibri" panose="020F0502020204030204" pitchFamily="34" charset="0"/>
              </a:rPr>
            </a:br>
            <a:r>
              <a:rPr lang="it-IT" sz="1400" dirty="0">
                <a:latin typeface="Calibri" panose="020F0502020204030204" pitchFamily="34" charset="0"/>
                <a:cs typeface="Calibri" panose="020F0502020204030204" pitchFamily="34" charset="0"/>
              </a:rPr>
              <a:t>VESCOVINI@STUDIOVESCOVINI.IT</a:t>
            </a:r>
          </a:p>
        </p:txBody>
      </p:sp>
      <p:sp>
        <p:nvSpPr>
          <p:cNvPr id="3" name="Segnaposto contenuto 2">
            <a:extLst>
              <a:ext uri="{FF2B5EF4-FFF2-40B4-BE49-F238E27FC236}">
                <a16:creationId xmlns:a16="http://schemas.microsoft.com/office/drawing/2014/main" id="{E71E777A-3985-4522-B3AA-B39C4415B03E}"/>
              </a:ext>
            </a:extLst>
          </p:cNvPr>
          <p:cNvSpPr>
            <a:spLocks noGrp="1"/>
          </p:cNvSpPr>
          <p:nvPr>
            <p:ph idx="1"/>
          </p:nvPr>
        </p:nvSpPr>
        <p:spPr/>
        <p:txBody>
          <a:bodyPr/>
          <a:lstStyle/>
          <a:p>
            <a:r>
              <a:rPr lang="it-IT" b="1" dirty="0"/>
              <a:t>OBBLIGAZIONI ASTALDI</a:t>
            </a:r>
          </a:p>
          <a:p>
            <a:r>
              <a:rPr lang="it-IT" b="1" dirty="0"/>
              <a:t> I</a:t>
            </a:r>
            <a:r>
              <a:rPr lang="it-IT" dirty="0"/>
              <a:t>l Collegio ACF (cfr.: decisione 2694 del 23 giugno 2020; n. 2898 del 22 settembre 2020) ha ritenuto che trattandosi di uno “strumento complesso” caratterizzato da un elevato grado di rischio e volatilità ad esso andava applicato il più stingente regime di informazione previsto dalla Comunicazione Consob  0097996 del 22 dicembre 2014.</a:t>
            </a:r>
          </a:p>
          <a:p>
            <a:r>
              <a:rPr lang="it-IT" dirty="0"/>
              <a:t> L’intermediario che non ha assolto a tali obblighi informativi e/o non è stato in grado di provarne l’adempimento è tenuto al risarcimento del danno.</a:t>
            </a:r>
          </a:p>
        </p:txBody>
      </p:sp>
    </p:spTree>
    <p:extLst>
      <p:ext uri="{BB962C8B-B14F-4D97-AF65-F5344CB8AC3E}">
        <p14:creationId xmlns:p14="http://schemas.microsoft.com/office/powerpoint/2010/main" val="419236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73C2F1-B5BD-44A6-A422-5358478910ED}"/>
              </a:ext>
            </a:extLst>
          </p:cNvPr>
          <p:cNvSpPr>
            <a:spLocks noGrp="1"/>
          </p:cNvSpPr>
          <p:nvPr>
            <p:ph type="title"/>
          </p:nvPr>
        </p:nvSpPr>
        <p:spPr>
          <a:xfrm>
            <a:off x="1024128" y="585216"/>
            <a:ext cx="9720072" cy="782190"/>
          </a:xfrm>
        </p:spPr>
        <p:txBody>
          <a:bodyPr>
            <a:normAutofit/>
          </a:bodyPr>
          <a:lstStyle/>
          <a:p>
            <a:r>
              <a:rPr lang="it-IT" sz="2800">
                <a:latin typeface="+mn-lt"/>
                <a:cs typeface="Calibri" panose="020F0502020204030204" pitchFamily="34" charset="0"/>
              </a:rPr>
              <a:t>A</a:t>
            </a:r>
            <a:r>
              <a:rPr lang="it-IT" sz="2800" cap="none">
                <a:latin typeface="+mn-lt"/>
                <a:cs typeface="Calibri" panose="020F0502020204030204" pitchFamily="34" charset="0"/>
              </a:rPr>
              <a:t>vv</a:t>
            </a:r>
            <a:r>
              <a:rPr lang="it-IT" sz="2800">
                <a:latin typeface="+mn-lt"/>
                <a:cs typeface="Calibri" panose="020F0502020204030204" pitchFamily="34" charset="0"/>
              </a:rPr>
              <a:t>. Letizia vescovini</a:t>
            </a:r>
            <a:br>
              <a:rPr lang="it-IT">
                <a:latin typeface="+mn-lt"/>
                <a:cs typeface="Calibri" panose="020F0502020204030204" pitchFamily="34" charset="0"/>
              </a:rPr>
            </a:br>
            <a:r>
              <a:rPr lang="it-IT" sz="1800">
                <a:latin typeface="+mn-lt"/>
                <a:cs typeface="Calibri" panose="020F0502020204030204" pitchFamily="34" charset="0"/>
              </a:rPr>
              <a:t>VESCOVINI@STUDIOVESCOVINI.IT</a:t>
            </a:r>
            <a:endParaRPr lang="it-IT" sz="1800" dirty="0">
              <a:latin typeface="+mn-lt"/>
              <a:cs typeface="Calibri" panose="020F0502020204030204" pitchFamily="34" charset="0"/>
            </a:endParaRPr>
          </a:p>
        </p:txBody>
      </p:sp>
      <p:sp>
        <p:nvSpPr>
          <p:cNvPr id="4" name="Segnaposto contenuto 3">
            <a:extLst>
              <a:ext uri="{FF2B5EF4-FFF2-40B4-BE49-F238E27FC236}">
                <a16:creationId xmlns:a16="http://schemas.microsoft.com/office/drawing/2014/main" id="{C827013F-3E6F-48DE-A6AC-CC6EF92A36AF}"/>
              </a:ext>
            </a:extLst>
          </p:cNvPr>
          <p:cNvSpPr>
            <a:spLocks noGrp="1"/>
          </p:cNvSpPr>
          <p:nvPr>
            <p:ph idx="1"/>
          </p:nvPr>
        </p:nvSpPr>
        <p:spPr/>
        <p:txBody>
          <a:bodyPr>
            <a:normAutofit/>
          </a:bodyPr>
          <a:lstStyle/>
          <a:p>
            <a:pPr algn="just"/>
            <a:r>
              <a:rPr lang="it-IT" b="1" dirty="0"/>
              <a:t>IN TEMA DI LEGITTIMAZIONE PASSIVA DELLE BANCHE CESSIONARIE (UBI BPER) DEGLI ENTI PONTE COSTITUITI A SEGUITO DELLA PROCEDURA DI RISOLUZIONE DI BANCA ETRURIA, CARIFE, BANCA MARCHE E CARICHIETI</a:t>
            </a:r>
          </a:p>
          <a:p>
            <a:pPr algn="just"/>
            <a:r>
              <a:rPr lang="it-IT" dirty="0"/>
              <a:t> Il Collegio ACF (tra le tante 2923 del 30 settembre 2020) ha mantenuto l’orientamento inizialmente espresso, confermando la legittimazione passiva delle prime sulle violazioni delle regole di condotta nella vendita di azioni delle vecchie banche risolte;</a:t>
            </a:r>
          </a:p>
          <a:p>
            <a:pPr algn="just"/>
            <a:r>
              <a:rPr lang="it-IT" dirty="0"/>
              <a:t>Anche per quanto riguarda le due popolari venete poste in LCA (Popolare di Vicenza e Veneto banca e le loro controllate Banca Nuova e Banca Apulia), l’ACF ha ritenuto per le medesime ragioni la legittimazione passiva di Intesa San Paolo (cfr. tra le tante 2686 dell’8 giugno 2020).</a:t>
            </a:r>
          </a:p>
        </p:txBody>
      </p:sp>
    </p:spTree>
    <p:extLst>
      <p:ext uri="{BB962C8B-B14F-4D97-AF65-F5344CB8AC3E}">
        <p14:creationId xmlns:p14="http://schemas.microsoft.com/office/powerpoint/2010/main" val="31532947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73C2F1-B5BD-44A6-A422-5358478910ED}"/>
              </a:ext>
            </a:extLst>
          </p:cNvPr>
          <p:cNvSpPr>
            <a:spLocks noGrp="1"/>
          </p:cNvSpPr>
          <p:nvPr>
            <p:ph type="title"/>
          </p:nvPr>
        </p:nvSpPr>
        <p:spPr>
          <a:xfrm>
            <a:off x="1024128" y="585216"/>
            <a:ext cx="9720072" cy="782190"/>
          </a:xfrm>
        </p:spPr>
        <p:txBody>
          <a:bodyPr>
            <a:normAutofit/>
          </a:bodyPr>
          <a:lstStyle/>
          <a:p>
            <a:r>
              <a:rPr lang="it-IT" sz="2800">
                <a:latin typeface="+mn-lt"/>
                <a:cs typeface="Calibri" panose="020F0502020204030204" pitchFamily="34" charset="0"/>
              </a:rPr>
              <a:t>A</a:t>
            </a:r>
            <a:r>
              <a:rPr lang="it-IT" sz="2800" cap="none">
                <a:latin typeface="+mn-lt"/>
                <a:cs typeface="Calibri" panose="020F0502020204030204" pitchFamily="34" charset="0"/>
              </a:rPr>
              <a:t>vv</a:t>
            </a:r>
            <a:r>
              <a:rPr lang="it-IT" sz="2800">
                <a:latin typeface="+mn-lt"/>
                <a:cs typeface="Calibri" panose="020F0502020204030204" pitchFamily="34" charset="0"/>
              </a:rPr>
              <a:t>. Letizia vescovini</a:t>
            </a:r>
            <a:br>
              <a:rPr lang="it-IT">
                <a:latin typeface="+mn-lt"/>
                <a:cs typeface="Calibri" panose="020F0502020204030204" pitchFamily="34" charset="0"/>
              </a:rPr>
            </a:br>
            <a:r>
              <a:rPr lang="it-IT" sz="1800">
                <a:latin typeface="+mn-lt"/>
                <a:cs typeface="Calibri" panose="020F0502020204030204" pitchFamily="34" charset="0"/>
              </a:rPr>
              <a:t>VESCOVINI@STUDIOVESCOVINI.IT</a:t>
            </a:r>
            <a:endParaRPr lang="it-IT" sz="1800" dirty="0">
              <a:latin typeface="+mn-lt"/>
              <a:cs typeface="Calibri" panose="020F0502020204030204" pitchFamily="34" charset="0"/>
            </a:endParaRPr>
          </a:p>
        </p:txBody>
      </p:sp>
      <p:sp>
        <p:nvSpPr>
          <p:cNvPr id="4" name="Segnaposto contenuto 3">
            <a:extLst>
              <a:ext uri="{FF2B5EF4-FFF2-40B4-BE49-F238E27FC236}">
                <a16:creationId xmlns:a16="http://schemas.microsoft.com/office/drawing/2014/main" id="{C827013F-3E6F-48DE-A6AC-CC6EF92A36AF}"/>
              </a:ext>
            </a:extLst>
          </p:cNvPr>
          <p:cNvSpPr>
            <a:spLocks noGrp="1"/>
          </p:cNvSpPr>
          <p:nvPr>
            <p:ph idx="1"/>
          </p:nvPr>
        </p:nvSpPr>
        <p:spPr/>
        <p:txBody>
          <a:bodyPr>
            <a:normAutofit/>
          </a:bodyPr>
          <a:lstStyle/>
          <a:p>
            <a:pPr algn="just"/>
            <a:r>
              <a:rPr lang="it-IT" dirty="0"/>
              <a:t>Meno condivisibile appare l’orientamento ACF in tema </a:t>
            </a:r>
            <a:r>
              <a:rPr lang="it-IT" b="1" dirty="0"/>
              <a:t>di prescrizione </a:t>
            </a:r>
            <a:r>
              <a:rPr lang="it-IT" dirty="0"/>
              <a:t>del diritto al risarcimento del danno per inadempimento agli obblighi informativi:  il Collegio ACF ritiene che il </a:t>
            </a:r>
            <a:r>
              <a:rPr lang="it-IT" b="1" dirty="0" err="1"/>
              <a:t>dies</a:t>
            </a:r>
            <a:r>
              <a:rPr lang="it-IT" b="1" dirty="0"/>
              <a:t> a quo della prescrizione </a:t>
            </a:r>
            <a:r>
              <a:rPr lang="it-IT" dirty="0"/>
              <a:t>si indentifichi con quello in cui si </a:t>
            </a:r>
            <a:r>
              <a:rPr lang="it-IT" b="1" dirty="0"/>
              <a:t>consuma l’inadempimento ossia al momento dell’operazione di investimento sostenendo </a:t>
            </a:r>
            <a:r>
              <a:rPr lang="it-IT" dirty="0"/>
              <a:t>che, in tali casi, il danno si produce immediatamente nella sfera del cliente, essendo rappresentato dal pregiudizio alla possibilità di compiere una scelta consapevole.  </a:t>
            </a:r>
          </a:p>
          <a:p>
            <a:pPr algn="just"/>
            <a:r>
              <a:rPr lang="it-IT" dirty="0"/>
              <a:t>Secondo questa impostazione il termine da cui far decorrere la prescrizione non è legato alla perdita di valore del titolo; nel caso di investimenti a lungo termine, ad esempio le azioni (divenute poi) illiquide, il cliente si è visto rigettata la richiesta di risarcimento qualora l’acquisto sia avvenuto dieci anni prima della richiesta risarcitoria. </a:t>
            </a:r>
          </a:p>
        </p:txBody>
      </p:sp>
    </p:spTree>
    <p:extLst>
      <p:ext uri="{BB962C8B-B14F-4D97-AF65-F5344CB8AC3E}">
        <p14:creationId xmlns:p14="http://schemas.microsoft.com/office/powerpoint/2010/main" val="2584640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F45194E-3EF3-4A7F-8347-119E1E808CEC}"/>
              </a:ext>
            </a:extLst>
          </p:cNvPr>
          <p:cNvSpPr>
            <a:spLocks noGrp="1"/>
          </p:cNvSpPr>
          <p:nvPr>
            <p:ph idx="1"/>
          </p:nvPr>
        </p:nvSpPr>
        <p:spPr/>
        <p:txBody>
          <a:bodyPr>
            <a:normAutofit lnSpcReduction="10000"/>
          </a:bodyPr>
          <a:lstStyle/>
          <a:p>
            <a:pPr algn="just"/>
            <a:r>
              <a:rPr lang="it-IT" dirty="0"/>
              <a:t>Nemmeno sono sempre condivisibili gli orientamenti seguiti per la </a:t>
            </a:r>
            <a:r>
              <a:rPr lang="it-IT" b="1" dirty="0"/>
              <a:t>quantificazione del danno </a:t>
            </a:r>
            <a:r>
              <a:rPr lang="it-IT" dirty="0"/>
              <a:t>spettante all’investitore. </a:t>
            </a:r>
          </a:p>
          <a:p>
            <a:pPr algn="just"/>
            <a:r>
              <a:rPr lang="it-IT" dirty="0"/>
              <a:t>Secondo l’ACF qualora vi siano state </a:t>
            </a:r>
            <a:r>
              <a:rPr lang="it-IT" b="1" dirty="0"/>
              <a:t>omissioni informative</a:t>
            </a:r>
            <a:r>
              <a:rPr lang="it-IT" dirty="0"/>
              <a:t>, il risarcimento del danno deve essere </a:t>
            </a:r>
            <a:r>
              <a:rPr lang="it-IT" b="1" dirty="0"/>
              <a:t>ridotto</a:t>
            </a:r>
            <a:r>
              <a:rPr lang="it-IT" dirty="0"/>
              <a:t> qualora l’investitore decida di conservare nel proprio patrimonio i titoli della cui rischiosità non era stato doverosamente informato al momento dell'acquisto, anche una volta che ne ha assunto consapevolezza, poiché riconducibile alla previsione dell'art. 1227, comma 2, cc (cfr. fra le tante 2694 del 23 giugno 2020). </a:t>
            </a:r>
          </a:p>
          <a:p>
            <a:pPr algn="just"/>
            <a:r>
              <a:rPr lang="it-IT" dirty="0"/>
              <a:t>Va infatti considerato che l’investitore pur reso edotto dalla rischiosità del titolo non è detto sia in possesso delle competenze necessarie per poter gestire il titolo rischioso che gli è stato appunto venduto dall’intermediario.</a:t>
            </a:r>
          </a:p>
          <a:p>
            <a:r>
              <a:rPr lang="it-IT" dirty="0"/>
              <a:t> </a:t>
            </a:r>
          </a:p>
        </p:txBody>
      </p:sp>
    </p:spTree>
    <p:extLst>
      <p:ext uri="{BB962C8B-B14F-4D97-AF65-F5344CB8AC3E}">
        <p14:creationId xmlns:p14="http://schemas.microsoft.com/office/powerpoint/2010/main" val="2832345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F21FF49-3587-48EE-AF61-F89F5525D26C}"/>
              </a:ext>
            </a:extLst>
          </p:cNvPr>
          <p:cNvSpPr>
            <a:spLocks noGrp="1"/>
          </p:cNvSpPr>
          <p:nvPr>
            <p:ph idx="1"/>
          </p:nvPr>
        </p:nvSpPr>
        <p:spPr>
          <a:xfrm>
            <a:off x="900303" y="655320"/>
            <a:ext cx="9720071" cy="5547360"/>
          </a:xfrm>
        </p:spPr>
        <p:txBody>
          <a:bodyPr/>
          <a:lstStyle/>
          <a:p>
            <a:r>
              <a:rPr lang="it-IT" dirty="0"/>
              <a:t>Difficilmente il cliente di fronte ad una </a:t>
            </a:r>
            <a:r>
              <a:rPr lang="it-IT" b="1" dirty="0"/>
              <a:t>riduzione del valore </a:t>
            </a:r>
            <a:r>
              <a:rPr lang="it-IT" dirty="0"/>
              <a:t>del titolo è in grado di capire se si tratta di una variazione fisiologica o rivelatrice di un prossimo default.</a:t>
            </a:r>
          </a:p>
          <a:p>
            <a:endParaRPr lang="it-IT" dirty="0"/>
          </a:p>
          <a:p>
            <a:r>
              <a:rPr lang="it-IT" dirty="0"/>
              <a:t>Sarebbe quanto meno necessario pretendere che l’intermediario </a:t>
            </a:r>
            <a:r>
              <a:rPr lang="it-IT" b="1" dirty="0"/>
              <a:t>dimostri di aver comunicato al cliente della rischiosità e</a:t>
            </a:r>
            <a:r>
              <a:rPr lang="it-IT" dirty="0"/>
              <a:t> gli abbia fornito motivate opzioni alternative prima di attribuirgli un concorso nella determinazione del danno. </a:t>
            </a:r>
          </a:p>
          <a:p>
            <a:endParaRPr lang="it-IT" dirty="0"/>
          </a:p>
          <a:p>
            <a:r>
              <a:rPr lang="it-IT" dirty="0"/>
              <a:t>Ad esempio per le obbligazioni subordinate MPS, l’ACF ritiene risarcibile la differenza tra il valore di acquisto ed il valore derivante dalla conversione forzosa di tali obbligazioni in azioni per effetto del </a:t>
            </a:r>
            <a:r>
              <a:rPr lang="it-IT" dirty="0" err="1"/>
              <a:t>burder</a:t>
            </a:r>
            <a:r>
              <a:rPr lang="it-IT" dirty="0"/>
              <a:t> sharing disposto dal MEF nel 2018, azioni che peraltro nei giorni appena successivi a tale operazione persero oltre il 40% del loro valore. L’ACF ritiene che l’obbligazionista subordinato (che nemmeno sapeva di aver acquistato subordinate) che suo malgrado ha subito la conversione forzosa in azioni dovesse prontamente vendere questa ultime. Pare pretendere un po' troppo …</a:t>
            </a:r>
          </a:p>
        </p:txBody>
      </p:sp>
    </p:spTree>
    <p:extLst>
      <p:ext uri="{BB962C8B-B14F-4D97-AF65-F5344CB8AC3E}">
        <p14:creationId xmlns:p14="http://schemas.microsoft.com/office/powerpoint/2010/main" val="2982321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2A1016-34C3-4BE4-94F4-F4215EA18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BFA14D-8E4F-42D4-B5A0-9588A6A4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5" y="321731"/>
            <a:ext cx="11551187" cy="6214535"/>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573C2F1-B5BD-44A6-A422-5358478910ED}"/>
              </a:ext>
            </a:extLst>
          </p:cNvPr>
          <p:cNvSpPr>
            <a:spLocks noGrp="1"/>
          </p:cNvSpPr>
          <p:nvPr>
            <p:ph type="title"/>
          </p:nvPr>
        </p:nvSpPr>
        <p:spPr>
          <a:xfrm>
            <a:off x="1024129" y="585216"/>
            <a:ext cx="10329671" cy="1499616"/>
          </a:xfrm>
        </p:spPr>
        <p:txBody>
          <a:bodyPr>
            <a:normAutofit/>
          </a:bodyPr>
          <a:lstStyle/>
          <a:p>
            <a:r>
              <a:rPr lang="it-IT" sz="1400" dirty="0">
                <a:solidFill>
                  <a:schemeClr val="bg1"/>
                </a:solidFill>
                <a:latin typeface="+mn-lt"/>
                <a:cs typeface="Calibri" panose="020F0502020204030204" pitchFamily="34" charset="0"/>
              </a:rPr>
              <a:t>A</a:t>
            </a:r>
            <a:r>
              <a:rPr lang="it-IT" sz="1400" cap="none" dirty="0">
                <a:solidFill>
                  <a:schemeClr val="bg1"/>
                </a:solidFill>
                <a:latin typeface="+mn-lt"/>
                <a:cs typeface="Calibri" panose="020F0502020204030204" pitchFamily="34" charset="0"/>
              </a:rPr>
              <a:t>vv</a:t>
            </a:r>
            <a:r>
              <a:rPr lang="it-IT" sz="1400" dirty="0">
                <a:solidFill>
                  <a:schemeClr val="bg1"/>
                </a:solidFill>
                <a:latin typeface="+mn-lt"/>
                <a:cs typeface="Calibri" panose="020F0502020204030204" pitchFamily="34" charset="0"/>
              </a:rPr>
              <a:t>. Letizia vescovini</a:t>
            </a:r>
            <a:br>
              <a:rPr lang="it-IT" sz="1400" dirty="0">
                <a:solidFill>
                  <a:schemeClr val="bg1"/>
                </a:solidFill>
                <a:latin typeface="+mn-lt"/>
                <a:cs typeface="Calibri" panose="020F0502020204030204" pitchFamily="34" charset="0"/>
              </a:rPr>
            </a:br>
            <a:r>
              <a:rPr lang="it-IT" sz="1400" dirty="0">
                <a:solidFill>
                  <a:schemeClr val="bg1"/>
                </a:solidFill>
                <a:latin typeface="+mn-lt"/>
                <a:cs typeface="Calibri" panose="020F0502020204030204" pitchFamily="34" charset="0"/>
              </a:rPr>
              <a:t>VESCOVINI@STUDIOVESCOVINI.IT</a:t>
            </a:r>
          </a:p>
        </p:txBody>
      </p:sp>
      <p:cxnSp>
        <p:nvCxnSpPr>
          <p:cNvPr id="13" name="Straight Connector 12">
            <a:extLst>
              <a:ext uri="{FF2B5EF4-FFF2-40B4-BE49-F238E27FC236}">
                <a16:creationId xmlns:a16="http://schemas.microsoft.com/office/drawing/2014/main" id="{610B2B88-1A1B-486B-9366-918FE2E71D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Segnaposto contenuto 3">
            <a:extLst>
              <a:ext uri="{FF2B5EF4-FFF2-40B4-BE49-F238E27FC236}">
                <a16:creationId xmlns:a16="http://schemas.microsoft.com/office/drawing/2014/main" id="{C827013F-3E6F-48DE-A6AC-CC6EF92A36AF}"/>
              </a:ext>
            </a:extLst>
          </p:cNvPr>
          <p:cNvSpPr>
            <a:spLocks noGrp="1"/>
          </p:cNvSpPr>
          <p:nvPr>
            <p:ph idx="1"/>
          </p:nvPr>
        </p:nvSpPr>
        <p:spPr>
          <a:xfrm>
            <a:off x="1024129" y="2286000"/>
            <a:ext cx="10329671" cy="3862971"/>
          </a:xfrm>
        </p:spPr>
        <p:txBody>
          <a:bodyPr>
            <a:normAutofit/>
          </a:bodyPr>
          <a:lstStyle/>
          <a:p>
            <a:endParaRPr lang="it-IT" sz="4000" dirty="0">
              <a:solidFill>
                <a:schemeClr val="bg1"/>
              </a:solidFill>
            </a:endParaRPr>
          </a:p>
          <a:p>
            <a:endParaRPr lang="it-IT" sz="4000" dirty="0">
              <a:solidFill>
                <a:schemeClr val="bg1"/>
              </a:solidFill>
            </a:endParaRPr>
          </a:p>
          <a:p>
            <a:pPr algn="ctr"/>
            <a:r>
              <a:rPr lang="it-IT" sz="4000" dirty="0">
                <a:solidFill>
                  <a:schemeClr val="bg1"/>
                </a:solidFill>
                <a:latin typeface="Calibri" panose="020F0502020204030204" pitchFamily="34" charset="0"/>
                <a:cs typeface="Calibri" panose="020F0502020204030204" pitchFamily="34" charset="0"/>
              </a:rPr>
              <a:t>ACF  ABF MEDIAZIONE/AGO?</a:t>
            </a:r>
          </a:p>
        </p:txBody>
      </p:sp>
    </p:spTree>
    <p:extLst>
      <p:ext uri="{BB962C8B-B14F-4D97-AF65-F5344CB8AC3E}">
        <p14:creationId xmlns:p14="http://schemas.microsoft.com/office/powerpoint/2010/main" val="1340008693"/>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73C2F1-B5BD-44A6-A422-5358478910ED}"/>
              </a:ext>
            </a:extLst>
          </p:cNvPr>
          <p:cNvSpPr>
            <a:spLocks noGrp="1"/>
          </p:cNvSpPr>
          <p:nvPr>
            <p:ph type="title"/>
          </p:nvPr>
        </p:nvSpPr>
        <p:spPr>
          <a:xfrm>
            <a:off x="1024128" y="585216"/>
            <a:ext cx="9720072" cy="782190"/>
          </a:xfrm>
        </p:spPr>
        <p:txBody>
          <a:bodyPr>
            <a:normAutofit/>
          </a:bodyPr>
          <a:lstStyle/>
          <a:p>
            <a:r>
              <a:rPr lang="it-IT" sz="1600" dirty="0">
                <a:latin typeface="+mn-lt"/>
                <a:cs typeface="Calibri" panose="020F0502020204030204" pitchFamily="34" charset="0"/>
              </a:rPr>
              <a:t>A</a:t>
            </a:r>
            <a:r>
              <a:rPr lang="it-IT" sz="1600" cap="none" dirty="0">
                <a:latin typeface="+mn-lt"/>
                <a:cs typeface="Calibri" panose="020F0502020204030204" pitchFamily="34" charset="0"/>
              </a:rPr>
              <a:t>vv</a:t>
            </a:r>
            <a:r>
              <a:rPr lang="it-IT" sz="1600" dirty="0">
                <a:latin typeface="+mn-lt"/>
                <a:cs typeface="Calibri" panose="020F0502020204030204" pitchFamily="34" charset="0"/>
              </a:rPr>
              <a:t>. Letizia vescovini</a:t>
            </a:r>
            <a:br>
              <a:rPr lang="it-IT" sz="1600" dirty="0">
                <a:latin typeface="+mn-lt"/>
                <a:cs typeface="Calibri" panose="020F0502020204030204" pitchFamily="34" charset="0"/>
              </a:rPr>
            </a:br>
            <a:r>
              <a:rPr lang="it-IT" sz="1600" dirty="0">
                <a:latin typeface="+mn-lt"/>
                <a:cs typeface="Calibri" panose="020F0502020204030204" pitchFamily="34" charset="0"/>
              </a:rPr>
              <a:t>VESCOVINI@STUDIOVESCOVINI.IT</a:t>
            </a:r>
          </a:p>
        </p:txBody>
      </p:sp>
      <p:sp>
        <p:nvSpPr>
          <p:cNvPr id="4" name="Segnaposto contenuto 3">
            <a:extLst>
              <a:ext uri="{FF2B5EF4-FFF2-40B4-BE49-F238E27FC236}">
                <a16:creationId xmlns:a16="http://schemas.microsoft.com/office/drawing/2014/main" id="{C827013F-3E6F-48DE-A6AC-CC6EF92A36AF}"/>
              </a:ext>
            </a:extLst>
          </p:cNvPr>
          <p:cNvSpPr>
            <a:spLocks noGrp="1"/>
          </p:cNvSpPr>
          <p:nvPr>
            <p:ph idx="1"/>
          </p:nvPr>
        </p:nvSpPr>
        <p:spPr/>
        <p:txBody>
          <a:bodyPr>
            <a:normAutofit/>
          </a:bodyPr>
          <a:lstStyle/>
          <a:p>
            <a:pPr algn="just"/>
            <a:endParaRPr lang="it-IT" dirty="0"/>
          </a:p>
          <a:p>
            <a:pPr marL="0" indent="0" algn="just">
              <a:buNone/>
            </a:pPr>
            <a:r>
              <a:rPr lang="it-IT" dirty="0">
                <a:latin typeface="Calibri" panose="020F0502020204030204" pitchFamily="34" charset="0"/>
                <a:cs typeface="Calibri" panose="020F0502020204030204" pitchFamily="34" charset="0"/>
              </a:rPr>
              <a:t>Se il contrasto sorto tra cliente e intermediario non riguarda servizi o attività con </a:t>
            </a:r>
          </a:p>
          <a:p>
            <a:pPr marL="0" indent="0" algn="just">
              <a:buNone/>
            </a:pPr>
            <a:r>
              <a:rPr lang="it-IT" b="1" dirty="0">
                <a:latin typeface="Calibri" panose="020F0502020204030204" pitchFamily="34" charset="0"/>
                <a:cs typeface="Calibri" panose="020F0502020204030204" pitchFamily="34" charset="0"/>
              </a:rPr>
              <a:t>finalità di investimento </a:t>
            </a:r>
            <a:r>
              <a:rPr lang="it-IT" dirty="0">
                <a:latin typeface="Calibri" panose="020F0502020204030204" pitchFamily="34" charset="0"/>
                <a:cs typeface="Calibri" panose="020F0502020204030204" pitchFamily="34" charset="0"/>
              </a:rPr>
              <a:t>(ad es. negoziazione o collocamento di titoli, consulenza in </a:t>
            </a:r>
          </a:p>
          <a:p>
            <a:pPr marL="0" indent="0" algn="just">
              <a:buNone/>
            </a:pPr>
            <a:r>
              <a:rPr lang="it-IT" dirty="0">
                <a:latin typeface="Calibri" panose="020F0502020204030204" pitchFamily="34" charset="0"/>
                <a:cs typeface="Calibri" panose="020F0502020204030204" pitchFamily="34" charset="0"/>
              </a:rPr>
              <a:t>materia di investimenti, gestione di patrimoni) ma la prestazione di </a:t>
            </a:r>
            <a:r>
              <a:rPr lang="it-IT" b="1" dirty="0">
                <a:latin typeface="Calibri" panose="020F0502020204030204" pitchFamily="34" charset="0"/>
                <a:cs typeface="Calibri" panose="020F0502020204030204" pitchFamily="34" charset="0"/>
              </a:rPr>
              <a:t>operazioni e </a:t>
            </a:r>
          </a:p>
          <a:p>
            <a:pPr marL="0" indent="0" algn="just">
              <a:buNone/>
            </a:pPr>
            <a:r>
              <a:rPr lang="it-IT" b="1" dirty="0">
                <a:latin typeface="Calibri" panose="020F0502020204030204" pitchFamily="34" charset="0"/>
                <a:cs typeface="Calibri" panose="020F0502020204030204" pitchFamily="34" charset="0"/>
              </a:rPr>
              <a:t>servizi bancari e finanziari </a:t>
            </a:r>
            <a:r>
              <a:rPr lang="it-IT" dirty="0">
                <a:latin typeface="Calibri" panose="020F0502020204030204" pitchFamily="34" charset="0"/>
                <a:cs typeface="Calibri" panose="020F0502020204030204" pitchFamily="34" charset="0"/>
              </a:rPr>
              <a:t>(ad es. conti correnti, carte di credito o  bancomat, </a:t>
            </a:r>
          </a:p>
          <a:p>
            <a:pPr marL="0" indent="0" algn="just">
              <a:buNone/>
            </a:pPr>
            <a:r>
              <a:rPr lang="it-IT" dirty="0">
                <a:latin typeface="Calibri" panose="020F0502020204030204" pitchFamily="34" charset="0"/>
                <a:cs typeface="Calibri" panose="020F0502020204030204" pitchFamily="34" charset="0"/>
              </a:rPr>
              <a:t>prestiti personali o mutui immobiliari, segnalazioni alla Centrale dei Rischi) , il ricorso </a:t>
            </a:r>
          </a:p>
          <a:p>
            <a:pPr marL="0" indent="0" algn="just">
              <a:buNone/>
            </a:pPr>
            <a:r>
              <a:rPr lang="it-IT" dirty="0">
                <a:latin typeface="Calibri" panose="020F0502020204030204" pitchFamily="34" charset="0"/>
                <a:cs typeface="Calibri" panose="020F0502020204030204" pitchFamily="34" charset="0"/>
              </a:rPr>
              <a:t>non deve essere indirizzato all’ACF ma </a:t>
            </a:r>
            <a:r>
              <a:rPr lang="it-IT" b="1" dirty="0">
                <a:latin typeface="Calibri" panose="020F0502020204030204" pitchFamily="34" charset="0"/>
                <a:cs typeface="Calibri" panose="020F0502020204030204" pitchFamily="34" charset="0"/>
              </a:rPr>
              <a:t>all’Arbitro Bancario Finanziario</a:t>
            </a:r>
            <a:r>
              <a:rPr lang="it-IT" dirty="0">
                <a:latin typeface="Calibri" panose="020F0502020204030204" pitchFamily="34" charset="0"/>
                <a:cs typeface="Calibri" panose="020F0502020204030204" pitchFamily="34" charset="0"/>
              </a:rPr>
              <a:t>, istituito dalla </a:t>
            </a:r>
          </a:p>
          <a:p>
            <a:pPr marL="0" indent="0" algn="just">
              <a:buNone/>
            </a:pPr>
            <a:r>
              <a:rPr lang="it-IT" dirty="0">
                <a:latin typeface="Calibri" panose="020F0502020204030204" pitchFamily="34" charset="0"/>
                <a:cs typeface="Calibri" panose="020F0502020204030204" pitchFamily="34" charset="0"/>
              </a:rPr>
              <a:t>Banca d’Italia, in attuazione dell'articolo 128-bis del Testo unico bancario (TUB).</a:t>
            </a:r>
          </a:p>
        </p:txBody>
      </p:sp>
    </p:spTree>
    <p:extLst>
      <p:ext uri="{BB962C8B-B14F-4D97-AF65-F5344CB8AC3E}">
        <p14:creationId xmlns:p14="http://schemas.microsoft.com/office/powerpoint/2010/main" val="1978969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C63BFA-F926-4B90-8F25-5F62318F6943}"/>
              </a:ext>
            </a:extLst>
          </p:cNvPr>
          <p:cNvSpPr>
            <a:spLocks noGrp="1"/>
          </p:cNvSpPr>
          <p:nvPr>
            <p:ph type="title"/>
          </p:nvPr>
        </p:nvSpPr>
        <p:spPr/>
        <p:txBody>
          <a:bodyPr/>
          <a:lstStyle/>
          <a:p>
            <a:endParaRPr lang="it-IT"/>
          </a:p>
        </p:txBody>
      </p:sp>
      <p:pic>
        <p:nvPicPr>
          <p:cNvPr id="6" name="Segnaposto contenuto 5" descr="Immagine che contiene testo&#10;&#10;Descrizione generata automaticamente">
            <a:extLst>
              <a:ext uri="{FF2B5EF4-FFF2-40B4-BE49-F238E27FC236}">
                <a16:creationId xmlns:a16="http://schemas.microsoft.com/office/drawing/2014/main" id="{988335A9-5F69-4B49-AA48-7447D3ED9F5F}"/>
              </a:ext>
            </a:extLst>
          </p:cNvPr>
          <p:cNvPicPr>
            <a:picLocks noGrp="1" noChangeAspect="1"/>
          </p:cNvPicPr>
          <p:nvPr>
            <p:ph idx="1"/>
          </p:nvPr>
        </p:nvPicPr>
        <p:blipFill>
          <a:blip r:embed="rId2"/>
          <a:stretch>
            <a:fillRect/>
          </a:stretch>
        </p:blipFill>
        <p:spPr>
          <a:xfrm>
            <a:off x="1871104" y="3430144"/>
            <a:ext cx="8449789" cy="2765997"/>
          </a:xfrm>
        </p:spPr>
      </p:pic>
      <p:pic>
        <p:nvPicPr>
          <p:cNvPr id="4" name="Immagine 3">
            <a:extLst>
              <a:ext uri="{FF2B5EF4-FFF2-40B4-BE49-F238E27FC236}">
                <a16:creationId xmlns:a16="http://schemas.microsoft.com/office/drawing/2014/main" id="{A76E37E2-F8E4-4FF3-A917-DCFD0D2E3901}"/>
              </a:ext>
            </a:extLst>
          </p:cNvPr>
          <p:cNvPicPr>
            <a:picLocks noChangeAspect="1"/>
          </p:cNvPicPr>
          <p:nvPr/>
        </p:nvPicPr>
        <p:blipFill>
          <a:blip r:embed="rId3"/>
          <a:stretch>
            <a:fillRect/>
          </a:stretch>
        </p:blipFill>
        <p:spPr>
          <a:xfrm>
            <a:off x="1871106" y="352426"/>
            <a:ext cx="8449788" cy="3076574"/>
          </a:xfrm>
          <a:prstGeom prst="rect">
            <a:avLst/>
          </a:prstGeom>
        </p:spPr>
      </p:pic>
    </p:spTree>
    <p:extLst>
      <p:ext uri="{BB962C8B-B14F-4D97-AF65-F5344CB8AC3E}">
        <p14:creationId xmlns:p14="http://schemas.microsoft.com/office/powerpoint/2010/main" val="2446904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egnaposto contenuto 6">
            <a:extLst>
              <a:ext uri="{FF2B5EF4-FFF2-40B4-BE49-F238E27FC236}">
                <a16:creationId xmlns:a16="http://schemas.microsoft.com/office/drawing/2014/main" id="{5DE12581-5E8B-4A71-97E5-D9C3B3F49BD5}"/>
              </a:ext>
            </a:extLst>
          </p:cNvPr>
          <p:cNvGraphicFramePr>
            <a:graphicFrameLocks noGrp="1"/>
          </p:cNvGraphicFramePr>
          <p:nvPr>
            <p:ph idx="1"/>
            <p:extLst>
              <p:ext uri="{D42A27DB-BD31-4B8C-83A1-F6EECF244321}">
                <p14:modId xmlns:p14="http://schemas.microsoft.com/office/powerpoint/2010/main" val="1567875743"/>
              </p:ext>
            </p:extLst>
          </p:nvPr>
        </p:nvGraphicFramePr>
        <p:xfrm>
          <a:off x="742951" y="192278"/>
          <a:ext cx="10582274" cy="6430183"/>
        </p:xfrm>
        <a:graphic>
          <a:graphicData uri="http://schemas.openxmlformats.org/drawingml/2006/table">
            <a:tbl>
              <a:tblPr firstRow="1" firstCol="1" bandRow="1">
                <a:tableStyleId>{5C22544A-7EE6-4342-B048-85BDC9FD1C3A}</a:tableStyleId>
              </a:tblPr>
              <a:tblGrid>
                <a:gridCol w="2609849">
                  <a:extLst>
                    <a:ext uri="{9D8B030D-6E8A-4147-A177-3AD203B41FA5}">
                      <a16:colId xmlns:a16="http://schemas.microsoft.com/office/drawing/2014/main" val="1255784087"/>
                    </a:ext>
                  </a:extLst>
                </a:gridCol>
                <a:gridCol w="2743200">
                  <a:extLst>
                    <a:ext uri="{9D8B030D-6E8A-4147-A177-3AD203B41FA5}">
                      <a16:colId xmlns:a16="http://schemas.microsoft.com/office/drawing/2014/main" val="1611897990"/>
                    </a:ext>
                  </a:extLst>
                </a:gridCol>
                <a:gridCol w="2619375">
                  <a:extLst>
                    <a:ext uri="{9D8B030D-6E8A-4147-A177-3AD203B41FA5}">
                      <a16:colId xmlns:a16="http://schemas.microsoft.com/office/drawing/2014/main" val="3182895228"/>
                    </a:ext>
                  </a:extLst>
                </a:gridCol>
                <a:gridCol w="2609850">
                  <a:extLst>
                    <a:ext uri="{9D8B030D-6E8A-4147-A177-3AD203B41FA5}">
                      <a16:colId xmlns:a16="http://schemas.microsoft.com/office/drawing/2014/main" val="1583241914"/>
                    </a:ext>
                  </a:extLst>
                </a:gridCol>
              </a:tblGrid>
              <a:tr h="864997">
                <a:tc>
                  <a:txBody>
                    <a:bodyPr/>
                    <a:lstStyle/>
                    <a:p>
                      <a:pPr>
                        <a:lnSpc>
                          <a:spcPct val="115000"/>
                        </a:lnSpc>
                        <a:spcAft>
                          <a:spcPts val="1000"/>
                        </a:spcAft>
                      </a:pPr>
                      <a:r>
                        <a:rPr lang="it-IT"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solidFill>
                      <a:schemeClr val="tx1">
                        <a:lumMod val="10000"/>
                        <a:lumOff val="90000"/>
                      </a:schemeClr>
                    </a:solidFill>
                  </a:tcPr>
                </a:tc>
                <a:tc>
                  <a:txBody>
                    <a:bodyPr/>
                    <a:lstStyle/>
                    <a:p>
                      <a:pPr algn="ctr">
                        <a:lnSpc>
                          <a:spcPct val="115000"/>
                        </a:lnSpc>
                        <a:spcAft>
                          <a:spcPts val="1000"/>
                        </a:spcAft>
                      </a:pPr>
                      <a:r>
                        <a:rPr lang="it-IT"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ARBITRO BANCARIO FINANZIARIO - ABF</a:t>
                      </a:r>
                    </a:p>
                    <a:p>
                      <a:pPr algn="ctr">
                        <a:lnSpc>
                          <a:spcPct val="115000"/>
                        </a:lnSpc>
                        <a:spcAft>
                          <a:spcPts val="1000"/>
                        </a:spcAft>
                      </a:pPr>
                      <a:r>
                        <a:rPr lang="it-IT"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(BANCA D’ITALIA)</a:t>
                      </a:r>
                    </a:p>
                  </a:txBody>
                  <a:tcPr marL="68580" marR="68580" marT="0" marB="0">
                    <a:solidFill>
                      <a:schemeClr val="tx1">
                        <a:lumMod val="10000"/>
                        <a:lumOff val="90000"/>
                      </a:schemeClr>
                    </a:solidFill>
                  </a:tcPr>
                </a:tc>
                <a:tc>
                  <a:txBody>
                    <a:bodyPr/>
                    <a:lstStyle/>
                    <a:p>
                      <a:pPr algn="ctr">
                        <a:lnSpc>
                          <a:spcPct val="115000"/>
                        </a:lnSpc>
                        <a:spcAft>
                          <a:spcPts val="1000"/>
                        </a:spcAft>
                      </a:pPr>
                      <a:r>
                        <a:rPr lang="it-IT"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ARBITRO PER LE CONTROVERSIE FINANZIARIE - ACF (CONSOB)</a:t>
                      </a:r>
                    </a:p>
                  </a:txBody>
                  <a:tcPr marL="68580" marR="68580" marT="0" marB="0">
                    <a:solidFill>
                      <a:schemeClr val="tx1">
                        <a:lumMod val="10000"/>
                        <a:lumOff val="90000"/>
                      </a:schemeClr>
                    </a:solidFill>
                  </a:tcPr>
                </a:tc>
                <a:tc>
                  <a:txBody>
                    <a:bodyPr/>
                    <a:lstStyle/>
                    <a:p>
                      <a:pPr>
                        <a:lnSpc>
                          <a:spcPct val="115000"/>
                        </a:lnSpc>
                        <a:spcAft>
                          <a:spcPts val="1000"/>
                        </a:spcAft>
                      </a:pPr>
                      <a:endParaRPr lang="it-IT"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it-IT"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MEDIAZIONE CIVILE</a:t>
                      </a:r>
                    </a:p>
                  </a:txBody>
                  <a:tcPr marL="68580" marR="68580" marT="0" marB="0">
                    <a:solidFill>
                      <a:schemeClr val="tx1">
                        <a:lumMod val="10000"/>
                        <a:lumOff val="90000"/>
                      </a:schemeClr>
                    </a:solidFill>
                  </a:tcPr>
                </a:tc>
                <a:extLst>
                  <a:ext uri="{0D108BD9-81ED-4DB2-BD59-A6C34878D82A}">
                    <a16:rowId xmlns:a16="http://schemas.microsoft.com/office/drawing/2014/main" val="2207852872"/>
                  </a:ext>
                </a:extLst>
              </a:tr>
              <a:tr h="2633458">
                <a:tc>
                  <a:txBody>
                    <a:bodyPr/>
                    <a:lstStyle/>
                    <a:p>
                      <a:pPr>
                        <a:lnSpc>
                          <a:spcPct val="115000"/>
                        </a:lnSpc>
                        <a:spcAft>
                          <a:spcPts val="1000"/>
                        </a:spcAft>
                      </a:pPr>
                      <a:r>
                        <a:rPr lang="it-IT" sz="1200" dirty="0">
                          <a:solidFill>
                            <a:schemeClr val="tx1"/>
                          </a:solidFill>
                          <a:effectLst/>
                          <a:latin typeface="Calibri" panose="020F0502020204030204" pitchFamily="34" charset="0"/>
                          <a:cs typeface="Calibri" panose="020F0502020204030204" pitchFamily="34" charset="0"/>
                        </a:rPr>
                        <a:t>Materie di competenza</a:t>
                      </a:r>
                      <a:endParaRPr lang="it-IT"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932" marR="45932" marT="0" marB="0">
                    <a:solidFill>
                      <a:schemeClr val="tx1">
                        <a:lumMod val="10000"/>
                        <a:lumOff val="90000"/>
                      </a:schemeClr>
                    </a:solidFill>
                  </a:tcPr>
                </a:tc>
                <a:tc>
                  <a:txBody>
                    <a:bodyPr/>
                    <a:lstStyle/>
                    <a:p>
                      <a:pPr algn="just">
                        <a:lnSpc>
                          <a:spcPct val="115000"/>
                        </a:lnSpc>
                        <a:spcAft>
                          <a:spcPts val="1000"/>
                        </a:spcAft>
                      </a:pPr>
                      <a:r>
                        <a:rPr lang="it-IT" sz="1200" dirty="0">
                          <a:solidFill>
                            <a:schemeClr val="tx1"/>
                          </a:solidFill>
                          <a:effectLst/>
                          <a:latin typeface="Calibri" panose="020F0502020204030204" pitchFamily="34" charset="0"/>
                          <a:cs typeface="Calibri" panose="020F0502020204030204" pitchFamily="34" charset="0"/>
                        </a:rPr>
                        <a:t>Si può ricorrere all’</a:t>
                      </a:r>
                      <a:r>
                        <a:rPr lang="it-IT" sz="1200" dirty="0" err="1">
                          <a:solidFill>
                            <a:schemeClr val="tx1"/>
                          </a:solidFill>
                          <a:effectLst/>
                          <a:latin typeface="Calibri" panose="020F0502020204030204" pitchFamily="34" charset="0"/>
                          <a:cs typeface="Calibri" panose="020F0502020204030204" pitchFamily="34" charset="0"/>
                        </a:rPr>
                        <a:t>Abf</a:t>
                      </a:r>
                      <a:r>
                        <a:rPr lang="it-IT" sz="1200" dirty="0">
                          <a:solidFill>
                            <a:schemeClr val="tx1"/>
                          </a:solidFill>
                          <a:effectLst/>
                          <a:latin typeface="Calibri" panose="020F0502020204030204" pitchFamily="34" charset="0"/>
                          <a:cs typeface="Calibri" panose="020F0502020204030204" pitchFamily="34" charset="0"/>
                        </a:rPr>
                        <a:t> per  controversie in materia di operazioni e servizi bancari e finanziari, nonché di servizi di pagamento, ad eccezione di quelle relative a operazioni o comportamenti anteriori al 1° gennaio 2009.</a:t>
                      </a:r>
                    </a:p>
                    <a:p>
                      <a:pPr algn="just">
                        <a:lnSpc>
                          <a:spcPct val="115000"/>
                        </a:lnSpc>
                        <a:spcAft>
                          <a:spcPts val="1000"/>
                        </a:spcAft>
                      </a:pPr>
                      <a:r>
                        <a:rPr lang="it-IT" sz="1200" dirty="0">
                          <a:solidFill>
                            <a:schemeClr val="tx1"/>
                          </a:solidFill>
                          <a:effectLst/>
                          <a:latin typeface="Calibri" panose="020F0502020204030204" pitchFamily="34" charset="0"/>
                          <a:cs typeface="Calibri" panose="020F0502020204030204" pitchFamily="34" charset="0"/>
                        </a:rPr>
                        <a:t>(L’ABF non può decidere su questioni attinenti a prodotti, servizi e attività con finalità di investimento per le quali si ricorre </a:t>
                      </a:r>
                      <a:r>
                        <a:rPr lang="it-IT" sz="1200" dirty="0" err="1">
                          <a:solidFill>
                            <a:schemeClr val="tx1"/>
                          </a:solidFill>
                          <a:effectLst/>
                          <a:latin typeface="Calibri" panose="020F0502020204030204" pitchFamily="34" charset="0"/>
                          <a:cs typeface="Calibri" panose="020F0502020204030204" pitchFamily="34" charset="0"/>
                        </a:rPr>
                        <a:t>all’Acf</a:t>
                      </a:r>
                      <a:r>
                        <a:rPr lang="it-IT" sz="1200" dirty="0">
                          <a:solidFill>
                            <a:schemeClr val="tx1"/>
                          </a:solidFill>
                          <a:effectLst/>
                          <a:latin typeface="Calibri" panose="020F0502020204030204" pitchFamily="34" charset="0"/>
                          <a:cs typeface="Calibri" panose="020F0502020204030204" pitchFamily="34" charset="0"/>
                        </a:rPr>
                        <a:t>)</a:t>
                      </a:r>
                      <a:endParaRPr lang="it-IT"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932" marR="45932" marT="0" marB="0">
                    <a:solidFill>
                      <a:schemeClr val="tx1">
                        <a:lumMod val="10000"/>
                        <a:lumOff val="90000"/>
                      </a:schemeClr>
                    </a:solidFill>
                  </a:tcPr>
                </a:tc>
                <a:tc>
                  <a:txBody>
                    <a:bodyPr/>
                    <a:lstStyle/>
                    <a:p>
                      <a:pPr algn="just">
                        <a:lnSpc>
                          <a:spcPct val="115000"/>
                        </a:lnSpc>
                        <a:spcAft>
                          <a:spcPts val="1000"/>
                        </a:spcAft>
                      </a:pPr>
                      <a:r>
                        <a:rPr lang="it-IT" sz="1200" dirty="0">
                          <a:solidFill>
                            <a:schemeClr val="tx1"/>
                          </a:solidFill>
                          <a:effectLst/>
                          <a:latin typeface="Calibri" panose="020F0502020204030204" pitchFamily="34" charset="0"/>
                          <a:cs typeface="Calibri" panose="020F0502020204030204" pitchFamily="34" charset="0"/>
                        </a:rPr>
                        <a:t>Possono essere portate davanti </a:t>
                      </a:r>
                      <a:r>
                        <a:rPr lang="it-IT" sz="1200" dirty="0" err="1">
                          <a:solidFill>
                            <a:schemeClr val="tx1"/>
                          </a:solidFill>
                          <a:effectLst/>
                          <a:latin typeface="Calibri" panose="020F0502020204030204" pitchFamily="34" charset="0"/>
                          <a:cs typeface="Calibri" panose="020F0502020204030204" pitchFamily="34" charset="0"/>
                        </a:rPr>
                        <a:t>all’Acf</a:t>
                      </a:r>
                      <a:r>
                        <a:rPr lang="it-IT" sz="1200" dirty="0">
                          <a:solidFill>
                            <a:schemeClr val="tx1"/>
                          </a:solidFill>
                          <a:effectLst/>
                          <a:latin typeface="Calibri" panose="020F0502020204030204" pitchFamily="34" charset="0"/>
                          <a:cs typeface="Calibri" panose="020F0502020204030204" pitchFamily="34" charset="0"/>
                        </a:rPr>
                        <a:t> le controversie relative alla violazione da parte degli intermediari degli obblighi di diligenza, correttezza, informazione e trasparenza che la normativa pone a loro carico quando prestano servizi di investimento e il servizio di gestione collettiva del risparmio</a:t>
                      </a:r>
                      <a:endParaRPr lang="it-IT"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932" marR="45932" marT="0" marB="0">
                    <a:solidFill>
                      <a:schemeClr val="tx1">
                        <a:lumMod val="10000"/>
                        <a:lumOff val="90000"/>
                      </a:schemeClr>
                    </a:solidFill>
                  </a:tcPr>
                </a:tc>
                <a:tc>
                  <a:txBody>
                    <a:bodyPr/>
                    <a:lstStyle/>
                    <a:p>
                      <a:pPr>
                        <a:lnSpc>
                          <a:spcPct val="115000"/>
                        </a:lnSpc>
                        <a:spcAft>
                          <a:spcPts val="1000"/>
                        </a:spcAft>
                      </a:pPr>
                      <a:endParaRPr lang="it-IT" sz="1200" dirty="0">
                        <a:solidFill>
                          <a:schemeClr val="tx1"/>
                        </a:solidFill>
                        <a:effectLst/>
                        <a:latin typeface="Calibri" panose="020F0502020204030204" pitchFamily="34" charset="0"/>
                        <a:cs typeface="Calibri" panose="020F0502020204030204" pitchFamily="34" charset="0"/>
                      </a:endParaRPr>
                    </a:p>
                    <a:p>
                      <a:pPr>
                        <a:lnSpc>
                          <a:spcPct val="115000"/>
                        </a:lnSpc>
                        <a:spcAft>
                          <a:spcPts val="1000"/>
                        </a:spcAft>
                      </a:pPr>
                      <a:endParaRPr lang="it-IT" sz="1200" dirty="0">
                        <a:solidFill>
                          <a:schemeClr val="tx1"/>
                        </a:solidFill>
                        <a:effectLst/>
                        <a:latin typeface="Calibri" panose="020F0502020204030204" pitchFamily="34" charset="0"/>
                        <a:cs typeface="Calibri" panose="020F0502020204030204" pitchFamily="34" charset="0"/>
                      </a:endParaRPr>
                    </a:p>
                    <a:p>
                      <a:pPr>
                        <a:lnSpc>
                          <a:spcPct val="115000"/>
                        </a:lnSpc>
                        <a:spcAft>
                          <a:spcPts val="1000"/>
                        </a:spcAft>
                      </a:pPr>
                      <a:r>
                        <a:rPr lang="it-IT" sz="1200" dirty="0">
                          <a:solidFill>
                            <a:schemeClr val="tx1"/>
                          </a:solidFill>
                          <a:effectLst/>
                          <a:latin typeface="Calibri" panose="020F0502020204030204" pitchFamily="34" charset="0"/>
                          <a:cs typeface="Calibri" panose="020F0502020204030204" pitchFamily="34" charset="0"/>
                        </a:rPr>
                        <a:t>Per i contratti bancari, finanziari e assicurativi è sempre possibile, senza limite di importi o di competenza</a:t>
                      </a:r>
                      <a:endParaRPr lang="it-IT"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932" marR="45932" marT="0" marB="0">
                    <a:solidFill>
                      <a:schemeClr val="tx1">
                        <a:lumMod val="10000"/>
                        <a:lumOff val="90000"/>
                      </a:schemeClr>
                    </a:solidFill>
                  </a:tcPr>
                </a:tc>
                <a:extLst>
                  <a:ext uri="{0D108BD9-81ED-4DB2-BD59-A6C34878D82A}">
                    <a16:rowId xmlns:a16="http://schemas.microsoft.com/office/drawing/2014/main" val="2603360559"/>
                  </a:ext>
                </a:extLst>
              </a:tr>
              <a:tr h="515934">
                <a:tc>
                  <a:txBody>
                    <a:bodyPr/>
                    <a:lstStyle/>
                    <a:p>
                      <a:pPr>
                        <a:lnSpc>
                          <a:spcPct val="115000"/>
                        </a:lnSpc>
                        <a:spcAft>
                          <a:spcPts val="1000"/>
                        </a:spcAft>
                      </a:pPr>
                      <a:r>
                        <a:rPr lang="it-IT" sz="1200">
                          <a:solidFill>
                            <a:schemeClr val="tx1"/>
                          </a:solidFill>
                          <a:effectLst/>
                          <a:latin typeface="Calibri" panose="020F0502020204030204" pitchFamily="34" charset="0"/>
                          <a:cs typeface="Calibri" panose="020F0502020204030204" pitchFamily="34" charset="0"/>
                        </a:rPr>
                        <a:t>Importo massimo per la richiesta di restituzione da parte dell’intermediario</a:t>
                      </a:r>
                      <a:endParaRPr lang="it-IT"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932" marR="45932" marT="0" marB="0">
                    <a:solidFill>
                      <a:schemeClr val="tx1">
                        <a:lumMod val="10000"/>
                        <a:lumOff val="90000"/>
                      </a:schemeClr>
                    </a:solidFill>
                  </a:tcPr>
                </a:tc>
                <a:tc>
                  <a:txBody>
                    <a:bodyPr/>
                    <a:lstStyle/>
                    <a:p>
                      <a:pPr>
                        <a:lnSpc>
                          <a:spcPct val="115000"/>
                        </a:lnSpc>
                        <a:spcAft>
                          <a:spcPts val="1000"/>
                        </a:spcAft>
                      </a:pPr>
                      <a:r>
                        <a:rPr lang="it-IT" sz="1200" dirty="0">
                          <a:solidFill>
                            <a:schemeClr val="tx1"/>
                          </a:solidFill>
                          <a:effectLst/>
                          <a:latin typeface="Calibri" panose="020F0502020204030204" pitchFamily="34" charset="0"/>
                          <a:cs typeface="Calibri" panose="020F0502020204030204" pitchFamily="34" charset="0"/>
                        </a:rPr>
                        <a:t>Inizialmente 100 mila euro portato ad 200 mila</a:t>
                      </a:r>
                      <a:endParaRPr lang="it-IT"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932" marR="45932" marT="0" marB="0">
                    <a:solidFill>
                      <a:schemeClr val="tx1">
                        <a:lumMod val="10000"/>
                        <a:lumOff val="90000"/>
                      </a:schemeClr>
                    </a:solidFill>
                  </a:tcPr>
                </a:tc>
                <a:tc>
                  <a:txBody>
                    <a:bodyPr/>
                    <a:lstStyle/>
                    <a:p>
                      <a:pPr>
                        <a:lnSpc>
                          <a:spcPct val="115000"/>
                        </a:lnSpc>
                        <a:spcAft>
                          <a:spcPts val="1000"/>
                        </a:spcAft>
                      </a:pPr>
                      <a:r>
                        <a:rPr lang="it-IT" sz="1200" dirty="0">
                          <a:solidFill>
                            <a:schemeClr val="tx1"/>
                          </a:solidFill>
                          <a:effectLst/>
                          <a:latin typeface="Calibri" panose="020F0502020204030204" pitchFamily="34" charset="0"/>
                          <a:cs typeface="Calibri" panose="020F0502020204030204" pitchFamily="34" charset="0"/>
                        </a:rPr>
                        <a:t>500 mila euro</a:t>
                      </a:r>
                      <a:endParaRPr lang="it-IT"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932" marR="45932" marT="0" marB="0">
                    <a:solidFill>
                      <a:schemeClr val="tx1">
                        <a:lumMod val="10000"/>
                        <a:lumOff val="90000"/>
                      </a:schemeClr>
                    </a:solidFill>
                  </a:tcPr>
                </a:tc>
                <a:tc>
                  <a:txBody>
                    <a:bodyPr/>
                    <a:lstStyle/>
                    <a:p>
                      <a:pPr>
                        <a:lnSpc>
                          <a:spcPct val="115000"/>
                        </a:lnSpc>
                        <a:spcAft>
                          <a:spcPts val="1000"/>
                        </a:spcAft>
                      </a:pPr>
                      <a:r>
                        <a:rPr lang="it-IT" sz="1200">
                          <a:solidFill>
                            <a:schemeClr val="tx1"/>
                          </a:solidFill>
                          <a:effectLst/>
                          <a:latin typeface="Calibri" panose="020F0502020204030204" pitchFamily="34" charset="0"/>
                          <a:cs typeface="Calibri" panose="020F0502020204030204" pitchFamily="34" charset="0"/>
                        </a:rPr>
                        <a:t>Nessun limite </a:t>
                      </a:r>
                      <a:endParaRPr lang="it-IT"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932" marR="45932" marT="0" marB="0">
                    <a:solidFill>
                      <a:schemeClr val="tx1">
                        <a:lumMod val="10000"/>
                        <a:lumOff val="90000"/>
                      </a:schemeClr>
                    </a:solidFill>
                  </a:tcPr>
                </a:tc>
                <a:extLst>
                  <a:ext uri="{0D108BD9-81ED-4DB2-BD59-A6C34878D82A}">
                    <a16:rowId xmlns:a16="http://schemas.microsoft.com/office/drawing/2014/main" val="2146986397"/>
                  </a:ext>
                </a:extLst>
              </a:tr>
              <a:tr h="340528">
                <a:tc>
                  <a:txBody>
                    <a:bodyPr/>
                    <a:lstStyle/>
                    <a:p>
                      <a:pPr>
                        <a:lnSpc>
                          <a:spcPct val="115000"/>
                        </a:lnSpc>
                        <a:spcAft>
                          <a:spcPts val="1000"/>
                        </a:spcAft>
                      </a:pPr>
                      <a:r>
                        <a:rPr lang="it-IT" sz="1200">
                          <a:solidFill>
                            <a:schemeClr val="tx1"/>
                          </a:solidFill>
                          <a:effectLst/>
                          <a:latin typeface="Calibri" panose="020F0502020204030204" pitchFamily="34" charset="0"/>
                          <a:cs typeface="Calibri" panose="020F0502020204030204" pitchFamily="34" charset="0"/>
                        </a:rPr>
                        <a:t>Tempi di attesa per il ricorso dopo il reclamo all’intermediario </a:t>
                      </a:r>
                      <a:endParaRPr lang="it-IT"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932" marR="45932" marT="0" marB="0">
                    <a:solidFill>
                      <a:schemeClr val="tx1">
                        <a:lumMod val="10000"/>
                        <a:lumOff val="90000"/>
                      </a:schemeClr>
                    </a:solidFill>
                  </a:tcPr>
                </a:tc>
                <a:tc>
                  <a:txBody>
                    <a:bodyPr/>
                    <a:lstStyle/>
                    <a:p>
                      <a:pPr>
                        <a:lnSpc>
                          <a:spcPct val="115000"/>
                        </a:lnSpc>
                        <a:spcAft>
                          <a:spcPts val="1000"/>
                        </a:spcAft>
                      </a:pPr>
                      <a:r>
                        <a:rPr lang="it-IT" sz="1200" dirty="0">
                          <a:solidFill>
                            <a:schemeClr val="tx1"/>
                          </a:solidFill>
                          <a:effectLst/>
                          <a:latin typeface="Calibri" panose="020F0502020204030204" pitchFamily="34" charset="0"/>
                          <a:cs typeface="Calibri" panose="020F0502020204030204" pitchFamily="34" charset="0"/>
                        </a:rPr>
                        <a:t>30 giorni</a:t>
                      </a:r>
                      <a:endParaRPr lang="it-IT"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932" marR="45932" marT="0" marB="0">
                    <a:solidFill>
                      <a:schemeClr val="tx1">
                        <a:lumMod val="10000"/>
                        <a:lumOff val="90000"/>
                      </a:schemeClr>
                    </a:solidFill>
                  </a:tcPr>
                </a:tc>
                <a:tc>
                  <a:txBody>
                    <a:bodyPr/>
                    <a:lstStyle/>
                    <a:p>
                      <a:pPr>
                        <a:lnSpc>
                          <a:spcPct val="115000"/>
                        </a:lnSpc>
                        <a:spcAft>
                          <a:spcPts val="1000"/>
                        </a:spcAft>
                      </a:pPr>
                      <a:r>
                        <a:rPr lang="it-IT" sz="1200">
                          <a:solidFill>
                            <a:schemeClr val="tx1"/>
                          </a:solidFill>
                          <a:effectLst/>
                          <a:latin typeface="Calibri" panose="020F0502020204030204" pitchFamily="34" charset="0"/>
                          <a:cs typeface="Calibri" panose="020F0502020204030204" pitchFamily="34" charset="0"/>
                        </a:rPr>
                        <a:t>60 giorni</a:t>
                      </a:r>
                      <a:endParaRPr lang="it-IT"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932" marR="45932" marT="0" marB="0">
                    <a:solidFill>
                      <a:schemeClr val="tx1">
                        <a:lumMod val="10000"/>
                        <a:lumOff val="90000"/>
                      </a:schemeClr>
                    </a:solidFill>
                  </a:tcPr>
                </a:tc>
                <a:tc>
                  <a:txBody>
                    <a:bodyPr/>
                    <a:lstStyle/>
                    <a:p>
                      <a:pPr>
                        <a:lnSpc>
                          <a:spcPct val="115000"/>
                        </a:lnSpc>
                        <a:spcAft>
                          <a:spcPts val="1000"/>
                        </a:spcAft>
                      </a:pPr>
                      <a:r>
                        <a:rPr lang="it-IT" sz="1200">
                          <a:solidFill>
                            <a:schemeClr val="tx1"/>
                          </a:solidFill>
                          <a:effectLst/>
                          <a:latin typeface="Calibri" panose="020F0502020204030204" pitchFamily="34" charset="0"/>
                          <a:cs typeface="Calibri" panose="020F0502020204030204" pitchFamily="34" charset="0"/>
                        </a:rPr>
                        <a:t> </a:t>
                      </a:r>
                      <a:endParaRPr lang="it-IT"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932" marR="45932" marT="0" marB="0">
                    <a:solidFill>
                      <a:schemeClr val="tx1">
                        <a:lumMod val="10000"/>
                        <a:lumOff val="90000"/>
                      </a:schemeClr>
                    </a:solidFill>
                  </a:tcPr>
                </a:tc>
                <a:extLst>
                  <a:ext uri="{0D108BD9-81ED-4DB2-BD59-A6C34878D82A}">
                    <a16:rowId xmlns:a16="http://schemas.microsoft.com/office/drawing/2014/main" val="3849234618"/>
                  </a:ext>
                </a:extLst>
              </a:tr>
              <a:tr h="1974876">
                <a:tc>
                  <a:txBody>
                    <a:bodyPr/>
                    <a:lstStyle/>
                    <a:p>
                      <a:pPr>
                        <a:lnSpc>
                          <a:spcPct val="115000"/>
                        </a:lnSpc>
                        <a:spcAft>
                          <a:spcPts val="1000"/>
                        </a:spcAft>
                      </a:pPr>
                      <a:r>
                        <a:rPr lang="it-IT" sz="1200">
                          <a:solidFill>
                            <a:schemeClr val="tx1"/>
                          </a:solidFill>
                          <a:effectLst/>
                          <a:latin typeface="Calibri" panose="020F0502020204030204" pitchFamily="34" charset="0"/>
                          <a:cs typeface="Calibri" panose="020F0502020204030204" pitchFamily="34" charset="0"/>
                        </a:rPr>
                        <a:t>Esempi di materie affrontate</a:t>
                      </a:r>
                      <a:endParaRPr lang="it-IT"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932" marR="45932" marT="0" marB="0">
                    <a:solidFill>
                      <a:schemeClr val="tx1">
                        <a:lumMod val="10000"/>
                        <a:lumOff val="90000"/>
                      </a:schemeClr>
                    </a:solidFill>
                  </a:tcPr>
                </a:tc>
                <a:tc>
                  <a:txBody>
                    <a:bodyPr/>
                    <a:lstStyle/>
                    <a:p>
                      <a:pPr algn="just">
                        <a:lnSpc>
                          <a:spcPct val="115000"/>
                        </a:lnSpc>
                        <a:spcAft>
                          <a:spcPts val="1000"/>
                        </a:spcAft>
                      </a:pPr>
                      <a:r>
                        <a:rPr lang="it-IT" sz="1200" dirty="0">
                          <a:solidFill>
                            <a:schemeClr val="tx1"/>
                          </a:solidFill>
                          <a:effectLst/>
                          <a:latin typeface="Calibri" panose="020F0502020204030204" pitchFamily="34" charset="0"/>
                          <a:cs typeface="Calibri" panose="020F0502020204030204" pitchFamily="34" charset="0"/>
                        </a:rPr>
                        <a:t>servizi bancari e finanziari, quali ad esempio i conti correnti, i mutui, i prestiti personali, le carte di credito, le segnalazioni ai Sic</a:t>
                      </a:r>
                      <a:endParaRPr lang="it-IT"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932" marR="45932" marT="0" marB="0">
                    <a:solidFill>
                      <a:schemeClr val="tx1">
                        <a:lumMod val="10000"/>
                        <a:lumOff val="90000"/>
                      </a:schemeClr>
                    </a:solidFill>
                  </a:tcPr>
                </a:tc>
                <a:tc>
                  <a:txBody>
                    <a:bodyPr/>
                    <a:lstStyle/>
                    <a:p>
                      <a:pPr algn="just">
                        <a:lnSpc>
                          <a:spcPct val="115000"/>
                        </a:lnSpc>
                        <a:spcAft>
                          <a:spcPts val="1000"/>
                        </a:spcAft>
                      </a:pPr>
                      <a:r>
                        <a:rPr lang="it-IT" sz="1200" dirty="0">
                          <a:solidFill>
                            <a:schemeClr val="tx1"/>
                          </a:solidFill>
                          <a:effectLst/>
                          <a:latin typeface="Calibri" panose="020F0502020204030204" pitchFamily="34" charset="0"/>
                          <a:cs typeface="Calibri" panose="020F0502020204030204" pitchFamily="34" charset="0"/>
                        </a:rPr>
                        <a:t>Negoziazione per conto proprio; esecuzione di ordini per conto dei clienti; ricezione e trasmissione di ordini; sottoscrizione e/o collocamento;  gestione di portafogli; consulenza in materia di investimenti. Un esempio di gestione collettiva del risparmio sono i </a:t>
                      </a:r>
                      <a:r>
                        <a:rPr lang="it-IT" sz="1200" dirty="0" err="1">
                          <a:solidFill>
                            <a:schemeClr val="tx1"/>
                          </a:solidFill>
                          <a:effectLst/>
                          <a:latin typeface="Calibri" panose="020F0502020204030204" pitchFamily="34" charset="0"/>
                          <a:cs typeface="Calibri" panose="020F0502020204030204" pitchFamily="34" charset="0"/>
                        </a:rPr>
                        <a:t>i</a:t>
                      </a:r>
                      <a:r>
                        <a:rPr lang="it-IT" sz="1200" dirty="0">
                          <a:solidFill>
                            <a:schemeClr val="tx1"/>
                          </a:solidFill>
                          <a:effectLst/>
                          <a:latin typeface="Calibri" panose="020F0502020204030204" pitchFamily="34" charset="0"/>
                          <a:cs typeface="Calibri" panose="020F0502020204030204" pitchFamily="34" charset="0"/>
                        </a:rPr>
                        <a:t> fondi comuni di investimento mobiliare</a:t>
                      </a:r>
                    </a:p>
                    <a:p>
                      <a:pPr>
                        <a:lnSpc>
                          <a:spcPct val="115000"/>
                        </a:lnSpc>
                        <a:spcAft>
                          <a:spcPts val="1000"/>
                        </a:spcAft>
                      </a:pPr>
                      <a:r>
                        <a:rPr lang="it-IT" sz="1200" dirty="0">
                          <a:solidFill>
                            <a:schemeClr val="tx1"/>
                          </a:solidFill>
                          <a:effectLst/>
                          <a:latin typeface="Calibri" panose="020F0502020204030204" pitchFamily="34" charset="0"/>
                          <a:cs typeface="Calibri" panose="020F0502020204030204" pitchFamily="34" charset="0"/>
                        </a:rPr>
                        <a:t> </a:t>
                      </a:r>
                      <a:endParaRPr lang="it-IT"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932" marR="45932" marT="0" marB="0">
                    <a:solidFill>
                      <a:schemeClr val="tx1">
                        <a:lumMod val="10000"/>
                        <a:lumOff val="90000"/>
                      </a:schemeClr>
                    </a:solidFill>
                  </a:tcPr>
                </a:tc>
                <a:tc>
                  <a:txBody>
                    <a:bodyPr/>
                    <a:lstStyle/>
                    <a:p>
                      <a:pPr>
                        <a:lnSpc>
                          <a:spcPct val="115000"/>
                        </a:lnSpc>
                        <a:spcAft>
                          <a:spcPts val="1000"/>
                        </a:spcAft>
                      </a:pPr>
                      <a:endParaRPr lang="it-IT" sz="1200" dirty="0">
                        <a:solidFill>
                          <a:schemeClr val="tx1"/>
                        </a:solidFill>
                        <a:effectLst/>
                        <a:latin typeface="Calibri" panose="020F0502020204030204" pitchFamily="34" charset="0"/>
                        <a:cs typeface="Calibri" panose="020F0502020204030204" pitchFamily="34" charset="0"/>
                      </a:endParaRPr>
                    </a:p>
                    <a:p>
                      <a:pPr>
                        <a:lnSpc>
                          <a:spcPct val="115000"/>
                        </a:lnSpc>
                        <a:spcAft>
                          <a:spcPts val="1000"/>
                        </a:spcAft>
                      </a:pPr>
                      <a:r>
                        <a:rPr lang="it-IT" sz="1200" dirty="0">
                          <a:solidFill>
                            <a:schemeClr val="tx1"/>
                          </a:solidFill>
                          <a:effectLst/>
                          <a:latin typeface="Calibri" panose="020F0502020204030204" pitchFamily="34" charset="0"/>
                          <a:cs typeface="Calibri" panose="020F0502020204030204" pitchFamily="34" charset="0"/>
                        </a:rPr>
                        <a:t>Tutte le questioni relative alle materie bancarie, assicurative, finanziarie</a:t>
                      </a:r>
                      <a:endParaRPr lang="it-IT"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932" marR="45932" marT="0" marB="0">
                    <a:solidFill>
                      <a:schemeClr val="tx1">
                        <a:lumMod val="10000"/>
                        <a:lumOff val="90000"/>
                      </a:schemeClr>
                    </a:solidFill>
                  </a:tcPr>
                </a:tc>
                <a:extLst>
                  <a:ext uri="{0D108BD9-81ED-4DB2-BD59-A6C34878D82A}">
                    <a16:rowId xmlns:a16="http://schemas.microsoft.com/office/drawing/2014/main" val="1243761446"/>
                  </a:ext>
                </a:extLst>
              </a:tr>
            </a:tbl>
          </a:graphicData>
        </a:graphic>
      </p:graphicFrame>
    </p:spTree>
    <p:extLst>
      <p:ext uri="{BB962C8B-B14F-4D97-AF65-F5344CB8AC3E}">
        <p14:creationId xmlns:p14="http://schemas.microsoft.com/office/powerpoint/2010/main" val="3096153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a:extLst>
              <a:ext uri="{FF2B5EF4-FFF2-40B4-BE49-F238E27FC236}">
                <a16:creationId xmlns:a16="http://schemas.microsoft.com/office/drawing/2014/main" id="{5D6712E0-A63D-4290-8167-AD77F31301B1}"/>
              </a:ext>
            </a:extLst>
          </p:cNvPr>
          <p:cNvGraphicFramePr>
            <a:graphicFrameLocks noGrp="1"/>
          </p:cNvGraphicFramePr>
          <p:nvPr>
            <p:ph idx="1"/>
            <p:extLst>
              <p:ext uri="{D42A27DB-BD31-4B8C-83A1-F6EECF244321}">
                <p14:modId xmlns:p14="http://schemas.microsoft.com/office/powerpoint/2010/main" val="1687376198"/>
              </p:ext>
            </p:extLst>
          </p:nvPr>
        </p:nvGraphicFramePr>
        <p:xfrm>
          <a:off x="819150" y="647699"/>
          <a:ext cx="10421279" cy="4716404"/>
        </p:xfrm>
        <a:graphic>
          <a:graphicData uri="http://schemas.openxmlformats.org/drawingml/2006/table">
            <a:tbl>
              <a:tblPr firstRow="1" firstCol="1" bandRow="1">
                <a:tableStyleId>{5C22544A-7EE6-4342-B048-85BDC9FD1C3A}</a:tableStyleId>
              </a:tblPr>
              <a:tblGrid>
                <a:gridCol w="2556562">
                  <a:extLst>
                    <a:ext uri="{9D8B030D-6E8A-4147-A177-3AD203B41FA5}">
                      <a16:colId xmlns:a16="http://schemas.microsoft.com/office/drawing/2014/main" val="3352452585"/>
                    </a:ext>
                  </a:extLst>
                </a:gridCol>
                <a:gridCol w="2622307">
                  <a:extLst>
                    <a:ext uri="{9D8B030D-6E8A-4147-A177-3AD203B41FA5}">
                      <a16:colId xmlns:a16="http://schemas.microsoft.com/office/drawing/2014/main" val="3679211134"/>
                    </a:ext>
                  </a:extLst>
                </a:gridCol>
                <a:gridCol w="2622307">
                  <a:extLst>
                    <a:ext uri="{9D8B030D-6E8A-4147-A177-3AD203B41FA5}">
                      <a16:colId xmlns:a16="http://schemas.microsoft.com/office/drawing/2014/main" val="3041665346"/>
                    </a:ext>
                  </a:extLst>
                </a:gridCol>
                <a:gridCol w="2620103">
                  <a:extLst>
                    <a:ext uri="{9D8B030D-6E8A-4147-A177-3AD203B41FA5}">
                      <a16:colId xmlns:a16="http://schemas.microsoft.com/office/drawing/2014/main" val="1414183757"/>
                    </a:ext>
                  </a:extLst>
                </a:gridCol>
              </a:tblGrid>
              <a:tr h="537849">
                <a:tc>
                  <a:txBody>
                    <a:bodyPr/>
                    <a:lstStyle/>
                    <a:p>
                      <a:pPr>
                        <a:lnSpc>
                          <a:spcPct val="115000"/>
                        </a:lnSpc>
                        <a:spcAft>
                          <a:spcPts val="1000"/>
                        </a:spcAft>
                      </a:pPr>
                      <a:r>
                        <a:rPr lang="it-IT" sz="1200">
                          <a:solidFill>
                            <a:schemeClr val="tx1"/>
                          </a:solidFill>
                          <a:effectLst/>
                        </a:rPr>
                        <a:t> </a:t>
                      </a:r>
                      <a:endParaRPr lang="it-IT"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53" marR="52953" marT="0" marB="0">
                    <a:solidFill>
                      <a:schemeClr val="tx1">
                        <a:lumMod val="10000"/>
                        <a:lumOff val="90000"/>
                      </a:schemeClr>
                    </a:solidFill>
                  </a:tcPr>
                </a:tc>
                <a:tc>
                  <a:txBody>
                    <a:bodyPr/>
                    <a:lstStyle/>
                    <a:p>
                      <a:pPr algn="ctr">
                        <a:lnSpc>
                          <a:spcPct val="115000"/>
                        </a:lnSpc>
                        <a:spcAft>
                          <a:spcPts val="1000"/>
                        </a:spcAft>
                      </a:pPr>
                      <a:r>
                        <a:rPr lang="it-IT" sz="1200" dirty="0">
                          <a:solidFill>
                            <a:schemeClr val="tx1"/>
                          </a:solidFill>
                          <a:effectLst/>
                        </a:rPr>
                        <a:t>ARBITRO BANCARIO FINANZIARIO - ABF</a:t>
                      </a:r>
                    </a:p>
                    <a:p>
                      <a:pPr algn="ctr">
                        <a:lnSpc>
                          <a:spcPct val="115000"/>
                        </a:lnSpc>
                        <a:spcAft>
                          <a:spcPts val="1000"/>
                        </a:spcAft>
                      </a:pPr>
                      <a:r>
                        <a:rPr lang="it-IT" sz="1200" dirty="0">
                          <a:solidFill>
                            <a:schemeClr val="tx1"/>
                          </a:solidFill>
                          <a:effectLst/>
                        </a:rPr>
                        <a:t>(BANCA D’ITALIA)</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53" marR="52953" marT="0" marB="0">
                    <a:solidFill>
                      <a:schemeClr val="tx1">
                        <a:lumMod val="10000"/>
                        <a:lumOff val="90000"/>
                      </a:schemeClr>
                    </a:solidFill>
                  </a:tcPr>
                </a:tc>
                <a:tc>
                  <a:txBody>
                    <a:bodyPr/>
                    <a:lstStyle/>
                    <a:p>
                      <a:pPr algn="ctr">
                        <a:lnSpc>
                          <a:spcPct val="115000"/>
                        </a:lnSpc>
                        <a:spcAft>
                          <a:spcPts val="1000"/>
                        </a:spcAft>
                      </a:pPr>
                      <a:r>
                        <a:rPr lang="it-IT" sz="1200" dirty="0">
                          <a:solidFill>
                            <a:schemeClr val="tx1"/>
                          </a:solidFill>
                          <a:effectLst/>
                        </a:rPr>
                        <a:t>ARBITRO PER LE CONTROVERSIE FINANZIARIE - ACF (CONSOB)</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53" marR="52953" marT="0" marB="0">
                    <a:solidFill>
                      <a:schemeClr val="tx1">
                        <a:lumMod val="10000"/>
                        <a:lumOff val="90000"/>
                      </a:schemeClr>
                    </a:solidFill>
                  </a:tcPr>
                </a:tc>
                <a:tc>
                  <a:txBody>
                    <a:bodyPr/>
                    <a:lstStyle/>
                    <a:p>
                      <a:pPr>
                        <a:lnSpc>
                          <a:spcPct val="115000"/>
                        </a:lnSpc>
                        <a:spcAft>
                          <a:spcPts val="1000"/>
                        </a:spcAft>
                      </a:pPr>
                      <a:endParaRPr lang="it-IT" sz="1200" dirty="0">
                        <a:solidFill>
                          <a:schemeClr val="tx1"/>
                        </a:solidFill>
                        <a:effectLst/>
                      </a:endParaRPr>
                    </a:p>
                    <a:p>
                      <a:pPr algn="ctr">
                        <a:lnSpc>
                          <a:spcPct val="115000"/>
                        </a:lnSpc>
                        <a:spcAft>
                          <a:spcPts val="1000"/>
                        </a:spcAft>
                      </a:pPr>
                      <a:r>
                        <a:rPr lang="it-IT" sz="1200" dirty="0">
                          <a:solidFill>
                            <a:schemeClr val="tx1"/>
                          </a:solidFill>
                          <a:effectLst/>
                        </a:rPr>
                        <a:t>MEDIAZIONE CIVILE</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53" marR="52953" marT="0" marB="0">
                    <a:solidFill>
                      <a:schemeClr val="tx1">
                        <a:lumMod val="10000"/>
                        <a:lumOff val="90000"/>
                      </a:schemeClr>
                    </a:solidFill>
                  </a:tcPr>
                </a:tc>
                <a:extLst>
                  <a:ext uri="{0D108BD9-81ED-4DB2-BD59-A6C34878D82A}">
                    <a16:rowId xmlns:a16="http://schemas.microsoft.com/office/drawing/2014/main" val="210228172"/>
                  </a:ext>
                </a:extLst>
              </a:tr>
              <a:tr h="2400314">
                <a:tc>
                  <a:txBody>
                    <a:bodyPr/>
                    <a:lstStyle/>
                    <a:p>
                      <a:pPr>
                        <a:lnSpc>
                          <a:spcPct val="115000"/>
                        </a:lnSpc>
                        <a:spcAft>
                          <a:spcPts val="1000"/>
                        </a:spcAft>
                      </a:pPr>
                      <a:r>
                        <a:rPr lang="it-IT" sz="1200">
                          <a:solidFill>
                            <a:schemeClr val="tx1"/>
                          </a:solidFill>
                          <a:effectLst/>
                        </a:rPr>
                        <a:t>Costi del ricorso</a:t>
                      </a:r>
                      <a:endParaRPr lang="it-IT"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53" marR="52953" marT="0" marB="0">
                    <a:solidFill>
                      <a:schemeClr val="tx1">
                        <a:lumMod val="10000"/>
                        <a:lumOff val="90000"/>
                      </a:schemeClr>
                    </a:solidFill>
                  </a:tcPr>
                </a:tc>
                <a:tc>
                  <a:txBody>
                    <a:bodyPr/>
                    <a:lstStyle/>
                    <a:p>
                      <a:pPr>
                        <a:lnSpc>
                          <a:spcPct val="115000"/>
                        </a:lnSpc>
                        <a:spcAft>
                          <a:spcPts val="1000"/>
                        </a:spcAft>
                      </a:pPr>
                      <a:r>
                        <a:rPr lang="it-IT" sz="1200" dirty="0">
                          <a:solidFill>
                            <a:schemeClr val="tx1"/>
                          </a:solidFill>
                          <a:effectLst/>
                        </a:rPr>
                        <a:t>20 euro (restituiti al cliente se le sue ragioni vengono conosciute) </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53" marR="52953" marT="0" marB="0">
                    <a:solidFill>
                      <a:schemeClr val="tx1">
                        <a:lumMod val="10000"/>
                        <a:lumOff val="90000"/>
                      </a:schemeClr>
                    </a:solidFill>
                  </a:tcPr>
                </a:tc>
                <a:tc>
                  <a:txBody>
                    <a:bodyPr/>
                    <a:lstStyle/>
                    <a:p>
                      <a:pPr>
                        <a:lnSpc>
                          <a:spcPct val="115000"/>
                        </a:lnSpc>
                        <a:spcAft>
                          <a:spcPts val="1000"/>
                        </a:spcAft>
                      </a:pPr>
                      <a:r>
                        <a:rPr lang="it-IT" sz="1200" dirty="0">
                          <a:solidFill>
                            <a:schemeClr val="tx1"/>
                          </a:solidFill>
                          <a:effectLst/>
                        </a:rPr>
                        <a:t>Completamente gratuito</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53" marR="52953" marT="0" marB="0">
                    <a:solidFill>
                      <a:schemeClr val="tx1">
                        <a:lumMod val="10000"/>
                        <a:lumOff val="90000"/>
                      </a:schemeClr>
                    </a:solidFill>
                  </a:tcPr>
                </a:tc>
                <a:tc>
                  <a:txBody>
                    <a:bodyPr/>
                    <a:lstStyle/>
                    <a:p>
                      <a:pPr>
                        <a:lnSpc>
                          <a:spcPct val="115000"/>
                        </a:lnSpc>
                        <a:spcAft>
                          <a:spcPts val="1000"/>
                        </a:spcAft>
                      </a:pPr>
                      <a:r>
                        <a:rPr lang="it-IT" sz="1200" dirty="0">
                          <a:solidFill>
                            <a:schemeClr val="tx1"/>
                          </a:solidFill>
                          <a:effectLst/>
                        </a:rPr>
                        <a:t>Costi parametrati al valore della lite.</a:t>
                      </a:r>
                    </a:p>
                    <a:p>
                      <a:pPr>
                        <a:lnSpc>
                          <a:spcPct val="115000"/>
                        </a:lnSpc>
                        <a:spcAft>
                          <a:spcPts val="1000"/>
                        </a:spcAft>
                      </a:pPr>
                      <a:r>
                        <a:rPr lang="it-IT" sz="1200" dirty="0">
                          <a:solidFill>
                            <a:schemeClr val="tx1"/>
                          </a:solidFill>
                          <a:effectLst/>
                        </a:rPr>
                        <a:t>In genere è dovuta un contributo di attivazione Sul sito di Unioncamere (a titolo di esempio) il costo più elevato è per liti di valore oltre i 5 milioni, il cui costo è di 4.600 euro più iva. Sul sito del Consiglio nazionale forense (</a:t>
                      </a:r>
                      <a:r>
                        <a:rPr lang="it-IT" sz="1200" dirty="0" err="1">
                          <a:solidFill>
                            <a:schemeClr val="tx1"/>
                          </a:solidFill>
                          <a:effectLst/>
                        </a:rPr>
                        <a:t>Cnf</a:t>
                      </a:r>
                      <a:r>
                        <a:rPr lang="it-IT" sz="1200" dirty="0">
                          <a:solidFill>
                            <a:schemeClr val="tx1"/>
                          </a:solidFill>
                          <a:effectLst/>
                        </a:rPr>
                        <a:t>) il massimo è indicato in 11.224 euro (dimezzato per le materie obbligatorie, tra cui quelle bancarie, assicurative e finanziarie)</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53" marR="52953" marT="0" marB="0">
                    <a:solidFill>
                      <a:schemeClr val="tx1">
                        <a:lumMod val="10000"/>
                        <a:lumOff val="90000"/>
                      </a:schemeClr>
                    </a:solidFill>
                  </a:tcPr>
                </a:tc>
                <a:extLst>
                  <a:ext uri="{0D108BD9-81ED-4DB2-BD59-A6C34878D82A}">
                    <a16:rowId xmlns:a16="http://schemas.microsoft.com/office/drawing/2014/main" val="39053719"/>
                  </a:ext>
                </a:extLst>
              </a:tr>
              <a:tr h="185637">
                <a:tc>
                  <a:txBody>
                    <a:bodyPr/>
                    <a:lstStyle/>
                    <a:p>
                      <a:pPr>
                        <a:lnSpc>
                          <a:spcPct val="115000"/>
                        </a:lnSpc>
                        <a:spcAft>
                          <a:spcPts val="1000"/>
                        </a:spcAft>
                      </a:pP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53" marR="52953" marT="0" marB="0">
                    <a:solidFill>
                      <a:schemeClr val="tx1">
                        <a:lumMod val="10000"/>
                        <a:lumOff val="90000"/>
                      </a:schemeClr>
                    </a:solidFill>
                  </a:tcPr>
                </a:tc>
                <a:tc>
                  <a:txBody>
                    <a:bodyPr/>
                    <a:lstStyle/>
                    <a:p>
                      <a:pPr>
                        <a:lnSpc>
                          <a:spcPct val="115000"/>
                        </a:lnSpc>
                        <a:spcAft>
                          <a:spcPts val="1000"/>
                        </a:spcAft>
                      </a:pP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53" marR="52953" marT="0" marB="0">
                    <a:solidFill>
                      <a:schemeClr val="tx1">
                        <a:lumMod val="10000"/>
                        <a:lumOff val="90000"/>
                      </a:schemeClr>
                    </a:solidFill>
                  </a:tcPr>
                </a:tc>
                <a:tc>
                  <a:txBody>
                    <a:bodyPr/>
                    <a:lstStyle/>
                    <a:p>
                      <a:pPr>
                        <a:lnSpc>
                          <a:spcPct val="115000"/>
                        </a:lnSpc>
                        <a:spcAft>
                          <a:spcPts val="1000"/>
                        </a:spcAft>
                      </a:pP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53" marR="52953" marT="0" marB="0">
                    <a:solidFill>
                      <a:schemeClr val="tx1">
                        <a:lumMod val="10000"/>
                        <a:lumOff val="90000"/>
                      </a:schemeClr>
                    </a:solidFill>
                  </a:tcPr>
                </a:tc>
                <a:tc>
                  <a:txBody>
                    <a:bodyPr/>
                    <a:lstStyle/>
                    <a:p>
                      <a:pPr>
                        <a:lnSpc>
                          <a:spcPct val="115000"/>
                        </a:lnSpc>
                        <a:spcAft>
                          <a:spcPts val="1000"/>
                        </a:spcAft>
                      </a:pP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53" marR="52953" marT="0" marB="0">
                    <a:solidFill>
                      <a:schemeClr val="tx1">
                        <a:lumMod val="10000"/>
                        <a:lumOff val="90000"/>
                      </a:schemeClr>
                    </a:solidFill>
                  </a:tcPr>
                </a:tc>
                <a:extLst>
                  <a:ext uri="{0D108BD9-81ED-4DB2-BD59-A6C34878D82A}">
                    <a16:rowId xmlns:a16="http://schemas.microsoft.com/office/drawing/2014/main" val="2821397521"/>
                  </a:ext>
                </a:extLst>
              </a:tr>
              <a:tr h="922966">
                <a:tc>
                  <a:txBody>
                    <a:bodyPr/>
                    <a:lstStyle/>
                    <a:p>
                      <a:pPr>
                        <a:lnSpc>
                          <a:spcPct val="115000"/>
                        </a:lnSpc>
                        <a:spcAft>
                          <a:spcPts val="1000"/>
                        </a:spcAft>
                      </a:pPr>
                      <a:r>
                        <a:rPr lang="it-IT" sz="1200">
                          <a:solidFill>
                            <a:schemeClr val="tx1"/>
                          </a:solidFill>
                          <a:effectLst/>
                        </a:rPr>
                        <a:t>Tempi previsti normativamente</a:t>
                      </a:r>
                      <a:endParaRPr lang="it-IT"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53" marR="52953" marT="0" marB="0">
                    <a:solidFill>
                      <a:schemeClr val="tx1">
                        <a:lumMod val="10000"/>
                        <a:lumOff val="90000"/>
                      </a:schemeClr>
                    </a:solidFill>
                  </a:tcPr>
                </a:tc>
                <a:tc>
                  <a:txBody>
                    <a:bodyPr/>
                    <a:lstStyle/>
                    <a:p>
                      <a:pPr>
                        <a:lnSpc>
                          <a:spcPct val="115000"/>
                        </a:lnSpc>
                        <a:spcAft>
                          <a:spcPts val="1000"/>
                        </a:spcAft>
                      </a:pPr>
                      <a:r>
                        <a:rPr lang="it-IT" sz="1200">
                          <a:solidFill>
                            <a:schemeClr val="tx1"/>
                          </a:solidFill>
                          <a:effectLst/>
                        </a:rPr>
                        <a:t>105 giorni, di cui 45 riconosciuti</a:t>
                      </a:r>
                    </a:p>
                    <a:p>
                      <a:pPr>
                        <a:lnSpc>
                          <a:spcPct val="115000"/>
                        </a:lnSpc>
                        <a:spcAft>
                          <a:spcPts val="1000"/>
                        </a:spcAft>
                      </a:pPr>
                      <a:r>
                        <a:rPr lang="it-IT" sz="1200">
                          <a:solidFill>
                            <a:schemeClr val="tx1"/>
                          </a:solidFill>
                          <a:effectLst/>
                        </a:rPr>
                        <a:t>all’intermediario per presentare le proprie controdeduzioni e 60 per assumere la decisione</a:t>
                      </a:r>
                      <a:endParaRPr lang="it-IT"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53" marR="52953" marT="0" marB="0">
                    <a:solidFill>
                      <a:schemeClr val="tx1">
                        <a:lumMod val="10000"/>
                        <a:lumOff val="90000"/>
                      </a:schemeClr>
                    </a:solidFill>
                  </a:tcPr>
                </a:tc>
                <a:tc>
                  <a:txBody>
                    <a:bodyPr/>
                    <a:lstStyle/>
                    <a:p>
                      <a:pPr>
                        <a:lnSpc>
                          <a:spcPct val="115000"/>
                        </a:lnSpc>
                        <a:spcAft>
                          <a:spcPts val="1000"/>
                        </a:spcAft>
                      </a:pPr>
                      <a:r>
                        <a:rPr lang="it-IT" sz="1200" dirty="0">
                          <a:solidFill>
                            <a:schemeClr val="tx1"/>
                          </a:solidFill>
                          <a:effectLst/>
                        </a:rPr>
                        <a:t>Sei mesi dalla presentazione del ricorso (90 giorni per la decisione a partire dalla formazione del fascicolo)</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53" marR="52953" marT="0" marB="0">
                    <a:solidFill>
                      <a:schemeClr val="tx1">
                        <a:lumMod val="10000"/>
                        <a:lumOff val="90000"/>
                      </a:schemeClr>
                    </a:solidFill>
                  </a:tcPr>
                </a:tc>
                <a:tc>
                  <a:txBody>
                    <a:bodyPr/>
                    <a:lstStyle/>
                    <a:p>
                      <a:pPr>
                        <a:lnSpc>
                          <a:spcPct val="115000"/>
                        </a:lnSpc>
                        <a:spcAft>
                          <a:spcPts val="1000"/>
                        </a:spcAft>
                      </a:pPr>
                      <a:r>
                        <a:rPr lang="it-IT" sz="1200" dirty="0">
                          <a:solidFill>
                            <a:schemeClr val="tx1"/>
                          </a:solidFill>
                          <a:effectLst/>
                        </a:rPr>
                        <a:t>Tre mesi</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53" marR="52953" marT="0" marB="0">
                    <a:solidFill>
                      <a:schemeClr val="tx1">
                        <a:lumMod val="10000"/>
                        <a:lumOff val="90000"/>
                      </a:schemeClr>
                    </a:solidFill>
                  </a:tcPr>
                </a:tc>
                <a:extLst>
                  <a:ext uri="{0D108BD9-81ED-4DB2-BD59-A6C34878D82A}">
                    <a16:rowId xmlns:a16="http://schemas.microsoft.com/office/drawing/2014/main" val="3960364883"/>
                  </a:ext>
                </a:extLst>
              </a:tr>
              <a:tr h="389514">
                <a:tc>
                  <a:txBody>
                    <a:bodyPr/>
                    <a:lstStyle/>
                    <a:p>
                      <a:pPr>
                        <a:lnSpc>
                          <a:spcPct val="115000"/>
                        </a:lnSpc>
                        <a:spcAft>
                          <a:spcPts val="1000"/>
                        </a:spcAft>
                      </a:pPr>
                      <a:r>
                        <a:rPr lang="it-IT" sz="1200">
                          <a:solidFill>
                            <a:schemeClr val="tx1"/>
                          </a:solidFill>
                          <a:effectLst/>
                        </a:rPr>
                        <a:t>Obbligo di presenza della controparte</a:t>
                      </a:r>
                      <a:endParaRPr lang="it-IT"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53" marR="52953" marT="0" marB="0">
                    <a:solidFill>
                      <a:schemeClr val="tx1">
                        <a:lumMod val="10000"/>
                        <a:lumOff val="90000"/>
                      </a:schemeClr>
                    </a:solidFill>
                  </a:tcPr>
                </a:tc>
                <a:tc>
                  <a:txBody>
                    <a:bodyPr/>
                    <a:lstStyle/>
                    <a:p>
                      <a:pPr>
                        <a:lnSpc>
                          <a:spcPct val="115000"/>
                        </a:lnSpc>
                        <a:spcAft>
                          <a:spcPts val="1000"/>
                        </a:spcAft>
                      </a:pPr>
                      <a:r>
                        <a:rPr lang="it-IT" sz="1200">
                          <a:solidFill>
                            <a:schemeClr val="tx1"/>
                          </a:solidFill>
                          <a:effectLst/>
                        </a:rPr>
                        <a:t>Sì</a:t>
                      </a:r>
                      <a:endParaRPr lang="it-IT"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53" marR="52953" marT="0" marB="0">
                    <a:solidFill>
                      <a:schemeClr val="tx1">
                        <a:lumMod val="10000"/>
                        <a:lumOff val="90000"/>
                      </a:schemeClr>
                    </a:solidFill>
                  </a:tcPr>
                </a:tc>
                <a:tc>
                  <a:txBody>
                    <a:bodyPr/>
                    <a:lstStyle/>
                    <a:p>
                      <a:pPr>
                        <a:lnSpc>
                          <a:spcPct val="115000"/>
                        </a:lnSpc>
                        <a:spcAft>
                          <a:spcPts val="1000"/>
                        </a:spcAft>
                      </a:pPr>
                      <a:r>
                        <a:rPr lang="it-IT" sz="1200">
                          <a:solidFill>
                            <a:schemeClr val="tx1"/>
                          </a:solidFill>
                          <a:effectLst/>
                        </a:rPr>
                        <a:t>Sì</a:t>
                      </a:r>
                      <a:endParaRPr lang="it-IT"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53" marR="52953" marT="0" marB="0">
                    <a:solidFill>
                      <a:schemeClr val="tx1">
                        <a:lumMod val="10000"/>
                        <a:lumOff val="90000"/>
                      </a:schemeClr>
                    </a:solidFill>
                  </a:tcPr>
                </a:tc>
                <a:tc>
                  <a:txBody>
                    <a:bodyPr/>
                    <a:lstStyle/>
                    <a:p>
                      <a:pPr>
                        <a:lnSpc>
                          <a:spcPct val="115000"/>
                        </a:lnSpc>
                        <a:spcAft>
                          <a:spcPts val="1000"/>
                        </a:spcAft>
                      </a:pPr>
                      <a:r>
                        <a:rPr lang="it-IT" sz="1200" dirty="0">
                          <a:solidFill>
                            <a:schemeClr val="tx1"/>
                          </a:solidFill>
                          <a:effectLst/>
                        </a:rPr>
                        <a:t>No</a:t>
                      </a:r>
                      <a:endPar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53" marR="52953" marT="0" marB="0">
                    <a:solidFill>
                      <a:schemeClr val="tx1">
                        <a:lumMod val="10000"/>
                        <a:lumOff val="90000"/>
                      </a:schemeClr>
                    </a:solidFill>
                  </a:tcPr>
                </a:tc>
                <a:extLst>
                  <a:ext uri="{0D108BD9-81ED-4DB2-BD59-A6C34878D82A}">
                    <a16:rowId xmlns:a16="http://schemas.microsoft.com/office/drawing/2014/main" val="1781928672"/>
                  </a:ext>
                </a:extLst>
              </a:tr>
            </a:tbl>
          </a:graphicData>
        </a:graphic>
      </p:graphicFrame>
    </p:spTree>
    <p:extLst>
      <p:ext uri="{BB962C8B-B14F-4D97-AF65-F5344CB8AC3E}">
        <p14:creationId xmlns:p14="http://schemas.microsoft.com/office/powerpoint/2010/main" val="38899544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20EA1C-7FD6-432B-910A-A2FF1DE5B6A8}"/>
              </a:ext>
            </a:extLst>
          </p:cNvPr>
          <p:cNvSpPr>
            <a:spLocks noGrp="1"/>
          </p:cNvSpPr>
          <p:nvPr>
            <p:ph type="title"/>
          </p:nvPr>
        </p:nvSpPr>
        <p:spPr/>
        <p:txBody>
          <a:bodyPr>
            <a:normAutofit/>
          </a:bodyPr>
          <a:lstStyle/>
          <a:p>
            <a:r>
              <a:rPr lang="it-IT" sz="1600" dirty="0">
                <a:latin typeface="Calibri" panose="020F0502020204030204" pitchFamily="34" charset="0"/>
                <a:cs typeface="Calibri" panose="020F0502020204030204" pitchFamily="34" charset="0"/>
              </a:rPr>
              <a:t>Avv. Letizia vescovini</a:t>
            </a:r>
            <a:br>
              <a:rPr lang="it-IT" sz="1600" dirty="0">
                <a:latin typeface="Calibri" panose="020F0502020204030204" pitchFamily="34" charset="0"/>
                <a:cs typeface="Calibri" panose="020F0502020204030204" pitchFamily="34" charset="0"/>
              </a:rPr>
            </a:br>
            <a:r>
              <a:rPr lang="it-IT" sz="1600" dirty="0">
                <a:latin typeface="Calibri" panose="020F0502020204030204" pitchFamily="34" charset="0"/>
                <a:cs typeface="Calibri" panose="020F0502020204030204" pitchFamily="34" charset="0"/>
              </a:rPr>
              <a:t>VESCOVINI@STUDIOVESCOVINI.IT</a:t>
            </a:r>
          </a:p>
        </p:txBody>
      </p:sp>
      <p:sp>
        <p:nvSpPr>
          <p:cNvPr id="3" name="Segnaposto contenuto 2">
            <a:extLst>
              <a:ext uri="{FF2B5EF4-FFF2-40B4-BE49-F238E27FC236}">
                <a16:creationId xmlns:a16="http://schemas.microsoft.com/office/drawing/2014/main" id="{18CE9B8E-0A16-4F5C-8449-7CBD7FFD52BB}"/>
              </a:ext>
            </a:extLst>
          </p:cNvPr>
          <p:cNvSpPr>
            <a:spLocks noGrp="1"/>
          </p:cNvSpPr>
          <p:nvPr>
            <p:ph idx="1"/>
          </p:nvPr>
        </p:nvSpPr>
        <p:spPr/>
        <p:txBody>
          <a:bodyPr/>
          <a:lstStyle/>
          <a:p>
            <a:r>
              <a:rPr lang="it-IT" dirty="0"/>
              <a:t>LA SCELTA TRA ACF E MEDIAZIONE/AGO:</a:t>
            </a:r>
          </a:p>
          <a:p>
            <a:endParaRPr lang="it-IT" dirty="0"/>
          </a:p>
          <a:p>
            <a:r>
              <a:rPr lang="it-IT" dirty="0"/>
              <a:t>COSTI / BENEFICI</a:t>
            </a:r>
          </a:p>
          <a:p>
            <a:r>
              <a:rPr lang="it-IT" dirty="0"/>
              <a:t>TIPO DI ISTRUTTORIA (DOCUMENTALE ACF)</a:t>
            </a:r>
          </a:p>
          <a:p>
            <a:r>
              <a:rPr lang="it-IT" dirty="0"/>
              <a:t>GIURISPRUDENZA DELLO STESSO ACF (CONSULTABILE SUL SITO)</a:t>
            </a:r>
          </a:p>
          <a:p>
            <a:r>
              <a:rPr lang="it-IT" dirty="0"/>
              <a:t>L’INTERMEDIAIO PUO’ NON ADEMPIERE ALLA DECISIONE ACF</a:t>
            </a:r>
          </a:p>
          <a:p>
            <a:endParaRPr lang="it-IT" dirty="0"/>
          </a:p>
        </p:txBody>
      </p:sp>
    </p:spTree>
    <p:extLst>
      <p:ext uri="{BB962C8B-B14F-4D97-AF65-F5344CB8AC3E}">
        <p14:creationId xmlns:p14="http://schemas.microsoft.com/office/powerpoint/2010/main" val="5419322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2A1016-34C3-4BE4-94F4-F4215EA18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BFA14D-8E4F-42D4-B5A0-9588A6A4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5" y="321731"/>
            <a:ext cx="11551187" cy="6214535"/>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F5D008D-4D13-493A-85B8-A17C95BDAA89}"/>
              </a:ext>
            </a:extLst>
          </p:cNvPr>
          <p:cNvSpPr>
            <a:spLocks noGrp="1"/>
          </p:cNvSpPr>
          <p:nvPr>
            <p:ph type="title"/>
          </p:nvPr>
        </p:nvSpPr>
        <p:spPr>
          <a:xfrm>
            <a:off x="1024129" y="585216"/>
            <a:ext cx="10329671" cy="1499616"/>
          </a:xfrm>
        </p:spPr>
        <p:txBody>
          <a:bodyPr>
            <a:normAutofit/>
          </a:bodyPr>
          <a:lstStyle/>
          <a:p>
            <a:endParaRPr lang="it-IT">
              <a:solidFill>
                <a:srgbClr val="FFFFFF"/>
              </a:solidFill>
            </a:endParaRPr>
          </a:p>
        </p:txBody>
      </p:sp>
      <p:cxnSp>
        <p:nvCxnSpPr>
          <p:cNvPr id="12" name="Straight Connector 11">
            <a:extLst>
              <a:ext uri="{FF2B5EF4-FFF2-40B4-BE49-F238E27FC236}">
                <a16:creationId xmlns:a16="http://schemas.microsoft.com/office/drawing/2014/main" id="{610B2B88-1A1B-486B-9366-918FE2E71D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0F3607AB-C60A-4821-8854-9F7B53F46BA2}"/>
              </a:ext>
            </a:extLst>
          </p:cNvPr>
          <p:cNvSpPr>
            <a:spLocks noGrp="1"/>
          </p:cNvSpPr>
          <p:nvPr>
            <p:ph idx="1"/>
          </p:nvPr>
        </p:nvSpPr>
        <p:spPr>
          <a:xfrm>
            <a:off x="2489036" y="3554964"/>
            <a:ext cx="10329671" cy="3862971"/>
          </a:xfrm>
        </p:spPr>
        <p:txBody>
          <a:bodyPr>
            <a:normAutofit/>
          </a:bodyPr>
          <a:lstStyle/>
          <a:p>
            <a:r>
              <a:rPr lang="it-IT" sz="4400" dirty="0">
                <a:solidFill>
                  <a:srgbClr val="FFFFFF"/>
                </a:solidFill>
                <a:latin typeface="Calibri" panose="020F0502020204030204" pitchFamily="34" charset="0"/>
                <a:cs typeface="Calibri" panose="020F0502020204030204" pitchFamily="34" charset="0"/>
              </a:rPr>
              <a:t>GLI INTERMEDIARI INADEMPIENTI</a:t>
            </a:r>
          </a:p>
        </p:txBody>
      </p:sp>
    </p:spTree>
    <p:extLst>
      <p:ext uri="{BB962C8B-B14F-4D97-AF65-F5344CB8AC3E}">
        <p14:creationId xmlns:p14="http://schemas.microsoft.com/office/powerpoint/2010/main" val="953056118"/>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73C2F1-B5BD-44A6-A422-5358478910ED}"/>
              </a:ext>
            </a:extLst>
          </p:cNvPr>
          <p:cNvSpPr>
            <a:spLocks noGrp="1"/>
          </p:cNvSpPr>
          <p:nvPr>
            <p:ph type="title"/>
          </p:nvPr>
        </p:nvSpPr>
        <p:spPr>
          <a:xfrm>
            <a:off x="1024128" y="585216"/>
            <a:ext cx="9720072" cy="782190"/>
          </a:xfrm>
        </p:spPr>
        <p:txBody>
          <a:bodyPr>
            <a:normAutofit/>
          </a:bodyPr>
          <a:lstStyle/>
          <a:p>
            <a:r>
              <a:rPr lang="it-IT" sz="1600" dirty="0">
                <a:latin typeface="+mn-lt"/>
                <a:cs typeface="Calibri" panose="020F0502020204030204" pitchFamily="34" charset="0"/>
              </a:rPr>
              <a:t>A</a:t>
            </a:r>
            <a:r>
              <a:rPr lang="it-IT" sz="1600" cap="none" dirty="0">
                <a:latin typeface="+mn-lt"/>
                <a:cs typeface="Calibri" panose="020F0502020204030204" pitchFamily="34" charset="0"/>
              </a:rPr>
              <a:t>vv</a:t>
            </a:r>
            <a:r>
              <a:rPr lang="it-IT" sz="1600" dirty="0">
                <a:latin typeface="+mn-lt"/>
                <a:cs typeface="Calibri" panose="020F0502020204030204" pitchFamily="34" charset="0"/>
              </a:rPr>
              <a:t>. Letizia vescovini</a:t>
            </a:r>
            <a:br>
              <a:rPr lang="it-IT" sz="1600" dirty="0">
                <a:latin typeface="+mn-lt"/>
                <a:cs typeface="Calibri" panose="020F0502020204030204" pitchFamily="34" charset="0"/>
              </a:rPr>
            </a:br>
            <a:r>
              <a:rPr lang="it-IT" sz="1600" dirty="0">
                <a:latin typeface="+mn-lt"/>
                <a:cs typeface="Calibri" panose="020F0502020204030204" pitchFamily="34" charset="0"/>
              </a:rPr>
              <a:t>VESCOVINI@STUDIOVESCOVINI.IT</a:t>
            </a:r>
          </a:p>
        </p:txBody>
      </p:sp>
      <p:sp>
        <p:nvSpPr>
          <p:cNvPr id="4" name="Segnaposto contenuto 3">
            <a:extLst>
              <a:ext uri="{FF2B5EF4-FFF2-40B4-BE49-F238E27FC236}">
                <a16:creationId xmlns:a16="http://schemas.microsoft.com/office/drawing/2014/main" id="{C827013F-3E6F-48DE-A6AC-CC6EF92A36AF}"/>
              </a:ext>
            </a:extLst>
          </p:cNvPr>
          <p:cNvSpPr>
            <a:spLocks noGrp="1"/>
          </p:cNvSpPr>
          <p:nvPr>
            <p:ph idx="1"/>
          </p:nvPr>
        </p:nvSpPr>
        <p:spPr/>
        <p:txBody>
          <a:bodyPr>
            <a:normAutofit/>
          </a:bodyPr>
          <a:lstStyle/>
          <a:p>
            <a:pPr algn="just"/>
            <a:r>
              <a:rPr lang="it-IT" dirty="0"/>
              <a:t>Il procedimento ACF prevede che qualora la decisione resa al termine del procedimento nei 30 giorni dalla notifica non venga adempiuta anche solo parzialmente,  l’intermediario “inadempiente” venga inserito sul sito web dell’Arbitro Consob e, a cura e spese dell’intermediario e, su due quotidiani a diffusione nazionale, di cui uno economico.</a:t>
            </a:r>
          </a:p>
          <a:p>
            <a:pPr algn="just"/>
            <a:endParaRPr lang="it-IT" dirty="0"/>
          </a:p>
        </p:txBody>
      </p:sp>
    </p:spTree>
    <p:extLst>
      <p:ext uri="{BB962C8B-B14F-4D97-AF65-F5344CB8AC3E}">
        <p14:creationId xmlns:p14="http://schemas.microsoft.com/office/powerpoint/2010/main" val="21056586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7C6E16-CB22-4B5A-9D22-D88D45F9C686}"/>
              </a:ext>
            </a:extLst>
          </p:cNvPr>
          <p:cNvSpPr>
            <a:spLocks noGrp="1"/>
          </p:cNvSpPr>
          <p:nvPr>
            <p:ph type="title"/>
          </p:nvPr>
        </p:nvSpPr>
        <p:spPr/>
        <p:txBody>
          <a:bodyPr>
            <a:normAutofit/>
          </a:bodyPr>
          <a:lstStyle/>
          <a:p>
            <a:r>
              <a:rPr lang="it-IT" sz="1400" dirty="0">
                <a:latin typeface="Calibri" panose="020F0502020204030204" pitchFamily="34" charset="0"/>
                <a:cs typeface="Calibri" panose="020F0502020204030204" pitchFamily="34" charset="0"/>
              </a:rPr>
              <a:t>Avv. Letizia vescovini</a:t>
            </a:r>
            <a:br>
              <a:rPr lang="it-IT" sz="1400" dirty="0">
                <a:latin typeface="Calibri" panose="020F0502020204030204" pitchFamily="34" charset="0"/>
                <a:cs typeface="Calibri" panose="020F0502020204030204" pitchFamily="34" charset="0"/>
              </a:rPr>
            </a:br>
            <a:r>
              <a:rPr lang="it-IT" sz="1400" dirty="0">
                <a:latin typeface="Calibri" panose="020F0502020204030204" pitchFamily="34" charset="0"/>
                <a:cs typeface="Calibri" panose="020F0502020204030204" pitchFamily="34" charset="0"/>
              </a:rPr>
              <a:t>VESCOVINI@STUDIOVESCOVINI.IT</a:t>
            </a:r>
          </a:p>
        </p:txBody>
      </p:sp>
      <p:sp>
        <p:nvSpPr>
          <p:cNvPr id="3" name="Segnaposto contenuto 2">
            <a:extLst>
              <a:ext uri="{FF2B5EF4-FFF2-40B4-BE49-F238E27FC236}">
                <a16:creationId xmlns:a16="http://schemas.microsoft.com/office/drawing/2014/main" id="{A1827F48-4756-4CF2-A733-830E9EF9E7E0}"/>
              </a:ext>
            </a:extLst>
          </p:cNvPr>
          <p:cNvSpPr>
            <a:spLocks noGrp="1"/>
          </p:cNvSpPr>
          <p:nvPr>
            <p:ph idx="1"/>
          </p:nvPr>
        </p:nvSpPr>
        <p:spPr/>
        <p:txBody>
          <a:bodyPr/>
          <a:lstStyle/>
          <a:p>
            <a:pPr algn="just"/>
            <a:endParaRPr lang="it-IT" dirty="0"/>
          </a:p>
          <a:p>
            <a:pPr algn="just"/>
            <a:r>
              <a:rPr lang="it-IT" dirty="0"/>
              <a:t>La decisione ACF qualora non venga adempiuta spontaneamente dall’intermediario non può essere eseguita coattivamente come avviene con le sentenze ottenuto al termine di una causa davanti all’Autorità Giudiziaria Ordinaria.</a:t>
            </a:r>
          </a:p>
          <a:p>
            <a:pPr algn="just"/>
            <a:endParaRPr lang="it-IT" dirty="0"/>
          </a:p>
          <a:p>
            <a:pPr algn="just"/>
            <a:r>
              <a:rPr lang="it-IT" dirty="0"/>
              <a:t>L’unica “sanzione” che subirà l’intermediario è la pubblicazione suddetta che avrebbe la finalità di rappresentare un deterrente per l’intermediario che non intende apparire inaffidabile ai clienti ed al sistema creditizio.</a:t>
            </a:r>
          </a:p>
        </p:txBody>
      </p:sp>
    </p:spTree>
    <p:extLst>
      <p:ext uri="{BB962C8B-B14F-4D97-AF65-F5344CB8AC3E}">
        <p14:creationId xmlns:p14="http://schemas.microsoft.com/office/powerpoint/2010/main" val="6635412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C22F61-FA40-4B43-AE5A-9DEE674145F7}"/>
              </a:ext>
            </a:extLst>
          </p:cNvPr>
          <p:cNvSpPr>
            <a:spLocks noGrp="1"/>
          </p:cNvSpPr>
          <p:nvPr>
            <p:ph type="title"/>
          </p:nvPr>
        </p:nvSpPr>
        <p:spPr/>
        <p:txBody>
          <a:bodyPr>
            <a:normAutofit/>
          </a:bodyPr>
          <a:lstStyle/>
          <a:p>
            <a:r>
              <a:rPr lang="it-IT" sz="1400" dirty="0"/>
              <a:t>Avv. Letizia vescovini</a:t>
            </a:r>
            <a:br>
              <a:rPr lang="it-IT" sz="1400" dirty="0"/>
            </a:br>
            <a:r>
              <a:rPr lang="it-IT" sz="1400" dirty="0"/>
              <a:t>VESCOVINI@STUDIOVESCOVINI.IT</a:t>
            </a:r>
          </a:p>
        </p:txBody>
      </p:sp>
      <p:sp>
        <p:nvSpPr>
          <p:cNvPr id="3" name="Segnaposto contenuto 2">
            <a:extLst>
              <a:ext uri="{FF2B5EF4-FFF2-40B4-BE49-F238E27FC236}">
                <a16:creationId xmlns:a16="http://schemas.microsoft.com/office/drawing/2014/main" id="{2E718BC8-9E34-4080-B046-5BCEC154D5E1}"/>
              </a:ext>
            </a:extLst>
          </p:cNvPr>
          <p:cNvSpPr>
            <a:spLocks noGrp="1"/>
          </p:cNvSpPr>
          <p:nvPr>
            <p:ph idx="1"/>
          </p:nvPr>
        </p:nvSpPr>
        <p:spPr/>
        <p:txBody>
          <a:bodyPr/>
          <a:lstStyle/>
          <a:p>
            <a:pPr algn="just"/>
            <a:r>
              <a:rPr lang="it-IT" dirty="0">
                <a:latin typeface="Calibri" panose="020F0502020204030204" pitchFamily="34" charset="0"/>
                <a:cs typeface="Calibri" panose="020F0502020204030204" pitchFamily="34" charset="0"/>
              </a:rPr>
              <a:t>Andando ad esaminare l’elenco delle decisioni relative ad intermediari inadempienti si può constatare che solitamente sono:</a:t>
            </a:r>
          </a:p>
          <a:p>
            <a:pPr algn="just"/>
            <a:endParaRPr lang="it-IT" dirty="0">
              <a:latin typeface="Calibri" panose="020F0502020204030204" pitchFamily="34" charset="0"/>
              <a:cs typeface="Calibri" panose="020F0502020204030204" pitchFamily="34" charset="0"/>
            </a:endParaRPr>
          </a:p>
          <a:p>
            <a:pPr algn="just"/>
            <a:r>
              <a:rPr lang="it-IT" dirty="0">
                <a:latin typeface="Calibri" panose="020F0502020204030204" pitchFamily="34" charset="0"/>
                <a:cs typeface="Calibri" panose="020F0502020204030204" pitchFamily="34" charset="0"/>
              </a:rPr>
              <a:t> 1) soggetti che hanno incorporato un altro intermediario e che quindi non ritengono di dover risarcire i clienti per fatti accaduti con l’intermediario incorporato (vedasi Intesa San Paolo quale incorporante di Banca Nuova o di Banca Apulia ovvero </a:t>
            </a:r>
            <a:r>
              <a:rPr lang="it-IT" dirty="0" err="1">
                <a:latin typeface="Calibri" panose="020F0502020204030204" pitchFamily="34" charset="0"/>
                <a:cs typeface="Calibri" panose="020F0502020204030204" pitchFamily="34" charset="0"/>
              </a:rPr>
              <a:t>Bper</a:t>
            </a:r>
            <a:r>
              <a:rPr lang="it-IT" dirty="0">
                <a:latin typeface="Calibri" panose="020F0502020204030204" pitchFamily="34" charset="0"/>
                <a:cs typeface="Calibri" panose="020F0502020204030204" pitchFamily="34" charset="0"/>
              </a:rPr>
              <a:t> per quanto riguarda Carife ed UBI per Banca Marche e Banca Etruria); </a:t>
            </a:r>
          </a:p>
          <a:p>
            <a:pPr algn="just"/>
            <a:r>
              <a:rPr lang="it-IT" dirty="0">
                <a:latin typeface="Calibri" panose="020F0502020204030204" pitchFamily="34" charset="0"/>
                <a:cs typeface="Calibri" panose="020F0502020204030204" pitchFamily="34" charset="0"/>
              </a:rPr>
              <a:t>2) istituti di credito le cui azioni sono divenute illiquide (ad esempio Banca Popolare di Bari, Banca Agricola  Popolare di Ragusa) ed i ricorrenti reclamano la restituzione ovvero il risarcimento del controvalore investito in tale azioni.</a:t>
            </a:r>
          </a:p>
          <a:p>
            <a:endParaRPr lang="it-IT" dirty="0"/>
          </a:p>
        </p:txBody>
      </p:sp>
    </p:spTree>
    <p:extLst>
      <p:ext uri="{BB962C8B-B14F-4D97-AF65-F5344CB8AC3E}">
        <p14:creationId xmlns:p14="http://schemas.microsoft.com/office/powerpoint/2010/main" val="25835087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73C2F1-B5BD-44A6-A422-5358478910ED}"/>
              </a:ext>
            </a:extLst>
          </p:cNvPr>
          <p:cNvSpPr>
            <a:spLocks noGrp="1"/>
          </p:cNvSpPr>
          <p:nvPr>
            <p:ph type="title"/>
          </p:nvPr>
        </p:nvSpPr>
        <p:spPr>
          <a:xfrm>
            <a:off x="1024128" y="585216"/>
            <a:ext cx="9720072" cy="782190"/>
          </a:xfrm>
        </p:spPr>
        <p:txBody>
          <a:bodyPr>
            <a:normAutofit/>
          </a:bodyPr>
          <a:lstStyle/>
          <a:p>
            <a:r>
              <a:rPr lang="it-IT" sz="2800">
                <a:latin typeface="+mn-lt"/>
                <a:cs typeface="Calibri" panose="020F0502020204030204" pitchFamily="34" charset="0"/>
              </a:rPr>
              <a:t>A</a:t>
            </a:r>
            <a:r>
              <a:rPr lang="it-IT" sz="2800" cap="none">
                <a:latin typeface="+mn-lt"/>
                <a:cs typeface="Calibri" panose="020F0502020204030204" pitchFamily="34" charset="0"/>
              </a:rPr>
              <a:t>vv</a:t>
            </a:r>
            <a:r>
              <a:rPr lang="it-IT" sz="2800">
                <a:latin typeface="+mn-lt"/>
                <a:cs typeface="Calibri" panose="020F0502020204030204" pitchFamily="34" charset="0"/>
              </a:rPr>
              <a:t>. Letizia vescovini</a:t>
            </a:r>
            <a:br>
              <a:rPr lang="it-IT">
                <a:latin typeface="+mn-lt"/>
                <a:cs typeface="Calibri" panose="020F0502020204030204" pitchFamily="34" charset="0"/>
              </a:rPr>
            </a:br>
            <a:r>
              <a:rPr lang="it-IT" sz="1800">
                <a:latin typeface="+mn-lt"/>
                <a:cs typeface="Calibri" panose="020F0502020204030204" pitchFamily="34" charset="0"/>
              </a:rPr>
              <a:t>VESCOVINI@STUDIOVESCOVINI.IT</a:t>
            </a:r>
            <a:endParaRPr lang="it-IT" sz="1800" dirty="0">
              <a:latin typeface="+mn-lt"/>
              <a:cs typeface="Calibri" panose="020F0502020204030204" pitchFamily="34" charset="0"/>
            </a:endParaRPr>
          </a:p>
        </p:txBody>
      </p:sp>
      <p:pic>
        <p:nvPicPr>
          <p:cNvPr id="5" name="Segnaposto contenuto 4">
            <a:extLst>
              <a:ext uri="{FF2B5EF4-FFF2-40B4-BE49-F238E27FC236}">
                <a16:creationId xmlns:a16="http://schemas.microsoft.com/office/drawing/2014/main" id="{45CEAFD8-1156-47CD-8EE0-E570661430E3}"/>
              </a:ext>
            </a:extLst>
          </p:cNvPr>
          <p:cNvPicPr>
            <a:picLocks noGrp="1" noChangeAspect="1"/>
          </p:cNvPicPr>
          <p:nvPr>
            <p:ph idx="1"/>
          </p:nvPr>
        </p:nvPicPr>
        <p:blipFill>
          <a:blip r:embed="rId2"/>
          <a:stretch>
            <a:fillRect/>
          </a:stretch>
        </p:blipFill>
        <p:spPr>
          <a:xfrm>
            <a:off x="2180930" y="2286000"/>
            <a:ext cx="7406278" cy="4022725"/>
          </a:xfrm>
        </p:spPr>
      </p:pic>
    </p:spTree>
    <p:extLst>
      <p:ext uri="{BB962C8B-B14F-4D97-AF65-F5344CB8AC3E}">
        <p14:creationId xmlns:p14="http://schemas.microsoft.com/office/powerpoint/2010/main" val="21356677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DCD54D-59B5-4E79-ABF5-05095821D983}"/>
              </a:ext>
            </a:extLst>
          </p:cNvPr>
          <p:cNvSpPr>
            <a:spLocks noGrp="1"/>
          </p:cNvSpPr>
          <p:nvPr>
            <p:ph type="title"/>
          </p:nvPr>
        </p:nvSpPr>
        <p:spPr/>
        <p:txBody>
          <a:bodyPr/>
          <a:lstStyle/>
          <a:p>
            <a:endParaRPr lang="it-IT"/>
          </a:p>
        </p:txBody>
      </p:sp>
      <p:pic>
        <p:nvPicPr>
          <p:cNvPr id="5" name="Segnaposto contenuto 4" descr="Immagine che contiene tavolo&#10;&#10;Descrizione generata automaticamente">
            <a:extLst>
              <a:ext uri="{FF2B5EF4-FFF2-40B4-BE49-F238E27FC236}">
                <a16:creationId xmlns:a16="http://schemas.microsoft.com/office/drawing/2014/main" id="{18C37989-0B81-4C42-B33E-02A093BE4729}"/>
              </a:ext>
            </a:extLst>
          </p:cNvPr>
          <p:cNvPicPr>
            <a:picLocks noGrp="1" noChangeAspect="1"/>
          </p:cNvPicPr>
          <p:nvPr>
            <p:ph idx="1"/>
          </p:nvPr>
        </p:nvPicPr>
        <p:blipFill>
          <a:blip r:embed="rId2"/>
          <a:stretch>
            <a:fillRect/>
          </a:stretch>
        </p:blipFill>
        <p:spPr>
          <a:xfrm>
            <a:off x="2646435" y="2286000"/>
            <a:ext cx="6475267" cy="4022725"/>
          </a:xfrm>
        </p:spPr>
      </p:pic>
    </p:spTree>
    <p:extLst>
      <p:ext uri="{BB962C8B-B14F-4D97-AF65-F5344CB8AC3E}">
        <p14:creationId xmlns:p14="http://schemas.microsoft.com/office/powerpoint/2010/main" val="26690774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0724ED-8A71-43EF-AF67-CD8BBFC1F259}"/>
              </a:ext>
            </a:extLst>
          </p:cNvPr>
          <p:cNvSpPr>
            <a:spLocks noGrp="1"/>
          </p:cNvSpPr>
          <p:nvPr>
            <p:ph type="title"/>
          </p:nvPr>
        </p:nvSpPr>
        <p:spPr/>
        <p:txBody>
          <a:bodyPr>
            <a:normAutofit/>
          </a:bodyPr>
          <a:lstStyle/>
          <a:p>
            <a:r>
              <a:rPr lang="it-IT" sz="1600" dirty="0"/>
              <a:t>Avv. Letizia vescovini</a:t>
            </a:r>
            <a:br>
              <a:rPr lang="it-IT" sz="1600" dirty="0"/>
            </a:br>
            <a:r>
              <a:rPr lang="it-IT" sz="1600" dirty="0"/>
              <a:t>VESCOVINI@STUDIOVESCOVINI.IT</a:t>
            </a:r>
          </a:p>
        </p:txBody>
      </p:sp>
      <p:sp>
        <p:nvSpPr>
          <p:cNvPr id="3" name="Segnaposto contenuto 2">
            <a:extLst>
              <a:ext uri="{FF2B5EF4-FFF2-40B4-BE49-F238E27FC236}">
                <a16:creationId xmlns:a16="http://schemas.microsoft.com/office/drawing/2014/main" id="{2EBDD54E-5310-4F09-A281-DFC060FE800A}"/>
              </a:ext>
            </a:extLst>
          </p:cNvPr>
          <p:cNvSpPr>
            <a:spLocks noGrp="1"/>
          </p:cNvSpPr>
          <p:nvPr>
            <p:ph idx="1"/>
          </p:nvPr>
        </p:nvSpPr>
        <p:spPr/>
        <p:txBody>
          <a:bodyPr/>
          <a:lstStyle/>
          <a:p>
            <a:pPr algn="just"/>
            <a:r>
              <a:rPr lang="it-IT" dirty="0">
                <a:latin typeface="Calibri" panose="020F0502020204030204" pitchFamily="34" charset="0"/>
                <a:cs typeface="Calibri" panose="020F0502020204030204" pitchFamily="34" charset="0"/>
              </a:rPr>
              <a:t>La pubblicità negativa che discende dalla pubblicazione della decisione non adempiuta sul sito della ACF non pare una sanzione efficace e temuta dall’intermediario. </a:t>
            </a:r>
          </a:p>
          <a:p>
            <a:pPr algn="just"/>
            <a:endParaRPr lang="it-IT" dirty="0">
              <a:latin typeface="Calibri" panose="020F0502020204030204" pitchFamily="34" charset="0"/>
              <a:cs typeface="Calibri" panose="020F0502020204030204" pitchFamily="34" charset="0"/>
            </a:endParaRPr>
          </a:p>
          <a:p>
            <a:pPr algn="just"/>
            <a:r>
              <a:rPr lang="it-IT" dirty="0">
                <a:latin typeface="Calibri" panose="020F0502020204030204" pitchFamily="34" charset="0"/>
                <a:cs typeface="Calibri" panose="020F0502020204030204" pitchFamily="34" charset="0"/>
              </a:rPr>
              <a:t>Nel primo caso perché risulta dalla stessa pubblicazione che l’intermediario non adempie ad una decisione per fatti commessi da un altro soggetto e nel secondo caso perché la illiquidità delle azioni che porta a ricorrere all’ACF è solitamente già ampiamente nota e non pare preoccupare l’istituto di credito ovvero preoccupa meno che risarcire il danno o restituire il valore investito.</a:t>
            </a:r>
          </a:p>
        </p:txBody>
      </p:sp>
    </p:spTree>
    <p:extLst>
      <p:ext uri="{BB962C8B-B14F-4D97-AF65-F5344CB8AC3E}">
        <p14:creationId xmlns:p14="http://schemas.microsoft.com/office/powerpoint/2010/main" val="2269675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DFCEA1-4428-41C0-951F-0453C31D5E55}"/>
              </a:ext>
            </a:extLst>
          </p:cNvPr>
          <p:cNvSpPr>
            <a:spLocks noGrp="1"/>
          </p:cNvSpPr>
          <p:nvPr>
            <p:ph type="title"/>
          </p:nvPr>
        </p:nvSpPr>
        <p:spPr>
          <a:xfrm>
            <a:off x="1024128" y="585216"/>
            <a:ext cx="4051211" cy="740245"/>
          </a:xfrm>
        </p:spPr>
        <p:txBody>
          <a:bodyPr/>
          <a:lstStyle/>
          <a:p>
            <a:r>
              <a:rPr kumimoji="0" lang="it-IT" sz="2800" b="0" i="0" u="none" strike="noStrike" kern="1200" cap="all" spc="100" normalizeH="0" baseline="0" noProof="0" dirty="0">
                <a:ln>
                  <a:noFill/>
                </a:ln>
                <a:solidFill>
                  <a:srgbClr val="2E2B21">
                    <a:lumMod val="90000"/>
                    <a:lumOff val="10000"/>
                  </a:srgbClr>
                </a:solidFill>
                <a:effectLst/>
                <a:uLnTx/>
                <a:uFillTx/>
                <a:latin typeface="Tw Cen MT" panose="020B0602020104020603"/>
                <a:ea typeface="+mj-ea"/>
                <a:cs typeface="Calibri" panose="020F0502020204030204" pitchFamily="34" charset="0"/>
              </a:rPr>
              <a:t>A</a:t>
            </a:r>
            <a:r>
              <a:rPr kumimoji="0" lang="it-IT" sz="2800" b="0" i="0" u="none" strike="noStrike" kern="1200" cap="none" spc="100" normalizeH="0" baseline="0" noProof="0" dirty="0">
                <a:ln>
                  <a:noFill/>
                </a:ln>
                <a:solidFill>
                  <a:srgbClr val="2E2B21">
                    <a:lumMod val="90000"/>
                    <a:lumOff val="10000"/>
                  </a:srgbClr>
                </a:solidFill>
                <a:effectLst/>
                <a:uLnTx/>
                <a:uFillTx/>
                <a:latin typeface="Tw Cen MT" panose="020B0602020104020603"/>
                <a:ea typeface="+mj-ea"/>
                <a:cs typeface="Calibri" panose="020F0502020204030204" pitchFamily="34" charset="0"/>
              </a:rPr>
              <a:t>vv</a:t>
            </a:r>
            <a:r>
              <a:rPr kumimoji="0" lang="it-IT" sz="2800" b="0" i="0" u="none" strike="noStrike" kern="1200" cap="all" spc="100" normalizeH="0" baseline="0" noProof="0" dirty="0">
                <a:ln>
                  <a:noFill/>
                </a:ln>
                <a:solidFill>
                  <a:srgbClr val="2E2B21">
                    <a:lumMod val="90000"/>
                    <a:lumOff val="10000"/>
                  </a:srgbClr>
                </a:solidFill>
                <a:effectLst/>
                <a:uLnTx/>
                <a:uFillTx/>
                <a:latin typeface="Tw Cen MT" panose="020B0602020104020603"/>
                <a:ea typeface="+mj-ea"/>
                <a:cs typeface="Calibri" panose="020F0502020204030204" pitchFamily="34" charset="0"/>
              </a:rPr>
              <a:t>. Letizia vescovini</a:t>
            </a:r>
            <a:br>
              <a:rPr kumimoji="0" lang="it-IT" sz="5000" b="0" i="0" u="none" strike="noStrike" kern="1200" cap="all" spc="100" normalizeH="0" baseline="0" noProof="0" dirty="0">
                <a:ln>
                  <a:noFill/>
                </a:ln>
                <a:solidFill>
                  <a:srgbClr val="2E2B21">
                    <a:lumMod val="90000"/>
                    <a:lumOff val="10000"/>
                  </a:srgbClr>
                </a:solidFill>
                <a:effectLst/>
                <a:uLnTx/>
                <a:uFillTx/>
                <a:latin typeface="Tw Cen MT" panose="020B0602020104020603"/>
                <a:ea typeface="+mj-ea"/>
                <a:cs typeface="Calibri" panose="020F0502020204030204" pitchFamily="34" charset="0"/>
              </a:rPr>
            </a:br>
            <a:r>
              <a:rPr kumimoji="0" lang="it-IT" sz="1800" b="0" i="0" u="none" strike="noStrike" kern="1200" cap="all" spc="100" normalizeH="0" baseline="0" noProof="0" dirty="0">
                <a:ln>
                  <a:noFill/>
                </a:ln>
                <a:solidFill>
                  <a:srgbClr val="2E2B21">
                    <a:lumMod val="90000"/>
                    <a:lumOff val="10000"/>
                  </a:srgbClr>
                </a:solidFill>
                <a:effectLst/>
                <a:uLnTx/>
                <a:uFillTx/>
                <a:latin typeface="Tw Cen MT" panose="020B0602020104020603"/>
                <a:ea typeface="+mj-ea"/>
                <a:cs typeface="Calibri" panose="020F0502020204030204" pitchFamily="34" charset="0"/>
              </a:rPr>
              <a:t>VESCOVINI@STUDIOVESCOVINI.IT</a:t>
            </a:r>
            <a:endParaRPr lang="it-IT" dirty="0"/>
          </a:p>
        </p:txBody>
      </p:sp>
      <p:sp>
        <p:nvSpPr>
          <p:cNvPr id="3" name="Segnaposto contenuto 2">
            <a:extLst>
              <a:ext uri="{FF2B5EF4-FFF2-40B4-BE49-F238E27FC236}">
                <a16:creationId xmlns:a16="http://schemas.microsoft.com/office/drawing/2014/main" id="{279E8B26-1067-4534-B8A0-F14E3F777F69}"/>
              </a:ext>
            </a:extLst>
          </p:cNvPr>
          <p:cNvSpPr>
            <a:spLocks noGrp="1"/>
          </p:cNvSpPr>
          <p:nvPr>
            <p:ph idx="1"/>
          </p:nvPr>
        </p:nvSpPr>
        <p:spPr/>
        <p:txBody>
          <a:bodyPr/>
          <a:lstStyle/>
          <a:p>
            <a:pPr algn="just"/>
            <a:endParaRPr lang="it-IT" sz="2800" dirty="0">
              <a:latin typeface="Calibri" panose="020F0502020204030204" pitchFamily="34" charset="0"/>
              <a:cs typeface="Calibri" panose="020F0502020204030204" pitchFamily="34" charset="0"/>
            </a:endParaRPr>
          </a:p>
          <a:p>
            <a:endParaRPr lang="it-IT" dirty="0"/>
          </a:p>
        </p:txBody>
      </p:sp>
      <p:sp>
        <p:nvSpPr>
          <p:cNvPr id="5" name="CasellaDiTesto 4">
            <a:extLst>
              <a:ext uri="{FF2B5EF4-FFF2-40B4-BE49-F238E27FC236}">
                <a16:creationId xmlns:a16="http://schemas.microsoft.com/office/drawing/2014/main" id="{9F96776C-0790-44F3-B81C-6837FDDAA25A}"/>
              </a:ext>
            </a:extLst>
          </p:cNvPr>
          <p:cNvSpPr txBox="1"/>
          <p:nvPr/>
        </p:nvSpPr>
        <p:spPr>
          <a:xfrm>
            <a:off x="473144" y="1743075"/>
            <a:ext cx="11245712" cy="35394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it-IT" sz="2800" dirty="0">
                <a:latin typeface="Calibri" panose="020F0502020204030204" pitchFamily="34" charset="0"/>
                <a:cs typeface="Calibri" panose="020F0502020204030204" pitchFamily="34" charset="0"/>
              </a:rPr>
              <a:t>                </a:t>
            </a:r>
            <a:r>
              <a:rPr lang="it-IT" sz="2800" dirty="0">
                <a:solidFill>
                  <a:schemeClr val="tx1"/>
                </a:solidFill>
                <a:latin typeface="Calibri" panose="020F0502020204030204" pitchFamily="34" charset="0"/>
                <a:cs typeface="Calibri" panose="020F0502020204030204" pitchFamily="34" charset="0"/>
              </a:rPr>
              <a:t>Solo i risparmiatori possono fare ricorso all’ACF.</a:t>
            </a:r>
          </a:p>
          <a:p>
            <a:endParaRPr lang="it-IT" sz="2800" dirty="0">
              <a:solidFill>
                <a:schemeClr val="tx1"/>
              </a:solidFill>
              <a:latin typeface="Calibri" panose="020F0502020204030204" pitchFamily="34" charset="0"/>
              <a:cs typeface="Calibri" panose="020F0502020204030204" pitchFamily="34" charset="0"/>
            </a:endParaRPr>
          </a:p>
          <a:p>
            <a:r>
              <a:rPr lang="it-IT" sz="2800" dirty="0">
                <a:solidFill>
                  <a:schemeClr val="tx1"/>
                </a:solidFill>
                <a:latin typeface="Calibri" panose="020F0502020204030204" pitchFamily="34" charset="0"/>
                <a:cs typeface="Calibri" panose="020F0502020204030204" pitchFamily="34" charset="0"/>
              </a:rPr>
              <a:t>                Gli intermediari sono obbligati ad aderire all’ACF.</a:t>
            </a:r>
          </a:p>
          <a:p>
            <a:endParaRPr lang="it-IT" sz="2800" dirty="0">
              <a:solidFill>
                <a:schemeClr val="tx1"/>
              </a:solidFill>
              <a:latin typeface="Calibri" panose="020F0502020204030204" pitchFamily="34" charset="0"/>
              <a:cs typeface="Calibri" panose="020F0502020204030204" pitchFamily="34" charset="0"/>
            </a:endParaRPr>
          </a:p>
          <a:p>
            <a:endParaRPr lang="it-IT" sz="2800" dirty="0">
              <a:solidFill>
                <a:schemeClr val="tx1"/>
              </a:solidFill>
              <a:latin typeface="Calibri" panose="020F0502020204030204" pitchFamily="34" charset="0"/>
              <a:cs typeface="Calibri" panose="020F0502020204030204" pitchFamily="34" charset="0"/>
            </a:endParaRPr>
          </a:p>
          <a:p>
            <a:endParaRPr lang="it-IT" sz="2800" dirty="0">
              <a:solidFill>
                <a:schemeClr val="tx1"/>
              </a:solidFill>
              <a:latin typeface="Calibri" panose="020F0502020204030204" pitchFamily="34" charset="0"/>
              <a:cs typeface="Calibri" panose="020F0502020204030204" pitchFamily="34" charset="0"/>
            </a:endParaRPr>
          </a:p>
          <a:p>
            <a:r>
              <a:rPr lang="it-IT" sz="2800" dirty="0">
                <a:solidFill>
                  <a:schemeClr val="tx1"/>
                </a:solidFill>
                <a:latin typeface="Calibri" panose="020F0502020204030204" pitchFamily="34" charset="0"/>
                <a:cs typeface="Calibri" panose="020F0502020204030204" pitchFamily="34" charset="0"/>
              </a:rPr>
              <a:t>E’ uno strumento che consente all’investitore di ottenere una decisione sulla controversia in tempi rapidi, senza costi e senza obbligo di assistenza legale.            </a:t>
            </a:r>
          </a:p>
        </p:txBody>
      </p:sp>
    </p:spTree>
    <p:extLst>
      <p:ext uri="{BB962C8B-B14F-4D97-AF65-F5344CB8AC3E}">
        <p14:creationId xmlns:p14="http://schemas.microsoft.com/office/powerpoint/2010/main" val="23439473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31E7C082-5B81-400A-A1DE-7CA9F26ED8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6" name="Straight Connector 65">
            <a:extLst>
              <a:ext uri="{FF2B5EF4-FFF2-40B4-BE49-F238E27FC236}">
                <a16:creationId xmlns:a16="http://schemas.microsoft.com/office/drawing/2014/main" id="{08D54232-CDE1-4B53-B430-AB82206F6B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68" name="Rectangle 67">
            <a:extLst>
              <a:ext uri="{FF2B5EF4-FFF2-40B4-BE49-F238E27FC236}">
                <a16:creationId xmlns:a16="http://schemas.microsoft.com/office/drawing/2014/main" id="{9238970C-19DE-438D-80D2-5CF969055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E4B1E3F6-167B-40F3-B303-9A931BAB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28" y="484632"/>
            <a:ext cx="11244036" cy="58809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9DFCEA1-4428-41C0-951F-0453C31D5E55}"/>
              </a:ext>
            </a:extLst>
          </p:cNvPr>
          <p:cNvSpPr>
            <a:spLocks noGrp="1"/>
          </p:cNvSpPr>
          <p:nvPr>
            <p:ph type="title"/>
          </p:nvPr>
        </p:nvSpPr>
        <p:spPr>
          <a:xfrm>
            <a:off x="4365356" y="810275"/>
            <a:ext cx="7020747" cy="5229630"/>
          </a:xfrm>
        </p:spPr>
        <p:txBody>
          <a:bodyPr vert="horz" lIns="91440" tIns="45720" rIns="91440" bIns="45720" rtlCol="0" anchor="ctr">
            <a:normAutofit/>
          </a:bodyPr>
          <a:lstStyle/>
          <a:p>
            <a:r>
              <a:rPr kumimoji="0" lang="en-US" sz="4600" b="0" i="0" u="none" strike="noStrike" spc="200" normalizeH="0" noProof="0">
                <a:ln>
                  <a:noFill/>
                </a:ln>
                <a:solidFill>
                  <a:srgbClr val="FFFFFF"/>
                </a:solidFill>
                <a:effectLst/>
                <a:uLnTx/>
                <a:uFillTx/>
              </a:rPr>
              <a:t>Avv. Letizia vescovini</a:t>
            </a:r>
            <a:br>
              <a:rPr kumimoji="0" lang="en-US" sz="4600" b="0" i="0" u="none" strike="noStrike" spc="200" normalizeH="0" noProof="0">
                <a:ln>
                  <a:noFill/>
                </a:ln>
                <a:solidFill>
                  <a:srgbClr val="FFFFFF"/>
                </a:solidFill>
                <a:effectLst/>
                <a:uLnTx/>
                <a:uFillTx/>
              </a:rPr>
            </a:br>
            <a:r>
              <a:rPr kumimoji="0" lang="en-US" sz="4600" b="0" i="0" u="none" strike="noStrike" spc="200" normalizeH="0" noProof="0">
                <a:ln>
                  <a:noFill/>
                </a:ln>
                <a:solidFill>
                  <a:srgbClr val="FFFFFF"/>
                </a:solidFill>
                <a:effectLst/>
                <a:uLnTx/>
                <a:uFillTx/>
              </a:rPr>
              <a:t>VESCOVINI@STUDIOVESCOVINI.IT</a:t>
            </a:r>
            <a:endParaRPr lang="en-US" sz="4600" spc="200">
              <a:solidFill>
                <a:srgbClr val="FFFFFF"/>
              </a:solidFill>
            </a:endParaRPr>
          </a:p>
        </p:txBody>
      </p:sp>
      <p:cxnSp>
        <p:nvCxnSpPr>
          <p:cNvPr id="72" name="Straight Connector 71">
            <a:extLst>
              <a:ext uri="{FF2B5EF4-FFF2-40B4-BE49-F238E27FC236}">
                <a16:creationId xmlns:a16="http://schemas.microsoft.com/office/drawing/2014/main" id="{40465A9A-0B0E-4D7B-8150-D098AC71B3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596290"/>
            <a:ext cx="0" cy="3657600"/>
          </a:xfrm>
          <a:prstGeom prst="line">
            <a:avLst/>
          </a:prstGeom>
          <a:ln w="19050">
            <a:solidFill>
              <a:srgbClr val="FFFFFF">
                <a:alpha val="7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5249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DFCEA1-4428-41C0-951F-0453C31D5E55}"/>
              </a:ext>
            </a:extLst>
          </p:cNvPr>
          <p:cNvSpPr>
            <a:spLocks noGrp="1"/>
          </p:cNvSpPr>
          <p:nvPr>
            <p:ph type="title"/>
          </p:nvPr>
        </p:nvSpPr>
        <p:spPr>
          <a:xfrm>
            <a:off x="1024128" y="585216"/>
            <a:ext cx="4051211" cy="740245"/>
          </a:xfrm>
        </p:spPr>
        <p:txBody>
          <a:bodyPr/>
          <a:lstStyle/>
          <a:p>
            <a:r>
              <a:rPr kumimoji="0" lang="it-IT" sz="2800" b="0" i="0" u="none" strike="noStrike" kern="1200" cap="all" spc="100" normalizeH="0" baseline="0" noProof="0" dirty="0">
                <a:ln>
                  <a:noFill/>
                </a:ln>
                <a:solidFill>
                  <a:srgbClr val="2E2B21">
                    <a:lumMod val="90000"/>
                    <a:lumOff val="10000"/>
                  </a:srgbClr>
                </a:solidFill>
                <a:effectLst/>
                <a:uLnTx/>
                <a:uFillTx/>
                <a:latin typeface="Tw Cen MT" panose="020B0602020104020603"/>
                <a:ea typeface="+mj-ea"/>
                <a:cs typeface="Calibri" panose="020F0502020204030204" pitchFamily="34" charset="0"/>
              </a:rPr>
              <a:t>A</a:t>
            </a:r>
            <a:r>
              <a:rPr kumimoji="0" lang="it-IT" sz="2800" b="0" i="0" u="none" strike="noStrike" kern="1200" cap="none" spc="100" normalizeH="0" baseline="0" noProof="0" dirty="0">
                <a:ln>
                  <a:noFill/>
                </a:ln>
                <a:solidFill>
                  <a:srgbClr val="2E2B21">
                    <a:lumMod val="90000"/>
                    <a:lumOff val="10000"/>
                  </a:srgbClr>
                </a:solidFill>
                <a:effectLst/>
                <a:uLnTx/>
                <a:uFillTx/>
                <a:latin typeface="Tw Cen MT" panose="020B0602020104020603"/>
                <a:ea typeface="+mj-ea"/>
                <a:cs typeface="Calibri" panose="020F0502020204030204" pitchFamily="34" charset="0"/>
              </a:rPr>
              <a:t>vv</a:t>
            </a:r>
            <a:r>
              <a:rPr kumimoji="0" lang="it-IT" sz="2800" b="0" i="0" u="none" strike="noStrike" kern="1200" cap="all" spc="100" normalizeH="0" baseline="0" noProof="0" dirty="0">
                <a:ln>
                  <a:noFill/>
                </a:ln>
                <a:solidFill>
                  <a:srgbClr val="2E2B21">
                    <a:lumMod val="90000"/>
                    <a:lumOff val="10000"/>
                  </a:srgbClr>
                </a:solidFill>
                <a:effectLst/>
                <a:uLnTx/>
                <a:uFillTx/>
                <a:latin typeface="Tw Cen MT" panose="020B0602020104020603"/>
                <a:ea typeface="+mj-ea"/>
                <a:cs typeface="Calibri" panose="020F0502020204030204" pitchFamily="34" charset="0"/>
              </a:rPr>
              <a:t>. Letizia vescovini</a:t>
            </a:r>
            <a:br>
              <a:rPr kumimoji="0" lang="it-IT" sz="5000" b="0" i="0" u="none" strike="noStrike" kern="1200" cap="all" spc="100" normalizeH="0" baseline="0" noProof="0" dirty="0">
                <a:ln>
                  <a:noFill/>
                </a:ln>
                <a:solidFill>
                  <a:srgbClr val="2E2B21">
                    <a:lumMod val="90000"/>
                    <a:lumOff val="10000"/>
                  </a:srgbClr>
                </a:solidFill>
                <a:effectLst/>
                <a:uLnTx/>
                <a:uFillTx/>
                <a:latin typeface="Tw Cen MT" panose="020B0602020104020603"/>
                <a:ea typeface="+mj-ea"/>
                <a:cs typeface="Calibri" panose="020F0502020204030204" pitchFamily="34" charset="0"/>
              </a:rPr>
            </a:br>
            <a:r>
              <a:rPr kumimoji="0" lang="it-IT" sz="1800" b="0" i="0" u="none" strike="noStrike" kern="1200" cap="all" spc="100" normalizeH="0" baseline="0" noProof="0" dirty="0">
                <a:ln>
                  <a:noFill/>
                </a:ln>
                <a:solidFill>
                  <a:srgbClr val="2E2B21">
                    <a:lumMod val="90000"/>
                    <a:lumOff val="10000"/>
                  </a:srgbClr>
                </a:solidFill>
                <a:effectLst/>
                <a:uLnTx/>
                <a:uFillTx/>
                <a:latin typeface="Tw Cen MT" panose="020B0602020104020603"/>
                <a:ea typeface="+mj-ea"/>
                <a:cs typeface="Calibri" panose="020F0502020204030204" pitchFamily="34" charset="0"/>
              </a:rPr>
              <a:t>VESCOVINI@STUDIOVESCOVINI.IT</a:t>
            </a:r>
            <a:endParaRPr lang="it-IT" dirty="0"/>
          </a:p>
        </p:txBody>
      </p:sp>
      <p:sp>
        <p:nvSpPr>
          <p:cNvPr id="3" name="Segnaposto contenuto 2">
            <a:extLst>
              <a:ext uri="{FF2B5EF4-FFF2-40B4-BE49-F238E27FC236}">
                <a16:creationId xmlns:a16="http://schemas.microsoft.com/office/drawing/2014/main" id="{279E8B26-1067-4534-B8A0-F14E3F777F69}"/>
              </a:ext>
            </a:extLst>
          </p:cNvPr>
          <p:cNvSpPr>
            <a:spLocks noGrp="1"/>
          </p:cNvSpPr>
          <p:nvPr>
            <p:ph idx="1"/>
          </p:nvPr>
        </p:nvSpPr>
        <p:spPr/>
        <p:txBody>
          <a:bodyPr/>
          <a:lstStyle/>
          <a:p>
            <a:pPr algn="just"/>
            <a:endParaRPr lang="it-IT" sz="2800" dirty="0">
              <a:latin typeface="Calibri" panose="020F0502020204030204" pitchFamily="34" charset="0"/>
              <a:cs typeface="Calibri" panose="020F0502020204030204" pitchFamily="34" charset="0"/>
            </a:endParaRPr>
          </a:p>
          <a:p>
            <a:pPr algn="just"/>
            <a:r>
              <a:rPr lang="it-IT" sz="2800" dirty="0">
                <a:latin typeface="Calibri" panose="020F0502020204030204" pitchFamily="34" charset="0"/>
                <a:cs typeface="Calibri" panose="020F0502020204030204" pitchFamily="34" charset="0"/>
              </a:rPr>
              <a:t>Possono essere sottoposte all’ACF controversie tra un investitore </a:t>
            </a:r>
          </a:p>
          <a:p>
            <a:pPr algn="just"/>
            <a:r>
              <a:rPr lang="it-IT" sz="2800" dirty="0">
                <a:latin typeface="Calibri" panose="020F0502020204030204" pitchFamily="34" charset="0"/>
                <a:cs typeface="Calibri" panose="020F0502020204030204" pitchFamily="34" charset="0"/>
              </a:rPr>
              <a:t>“retail” e un “intermediario”, come individuati dal Regolamento </a:t>
            </a:r>
          </a:p>
          <a:p>
            <a:pPr algn="just"/>
            <a:r>
              <a:rPr lang="it-IT" sz="2800" dirty="0">
                <a:latin typeface="Calibri" panose="020F0502020204030204" pitchFamily="34" charset="0"/>
                <a:cs typeface="Calibri" panose="020F0502020204030204" pitchFamily="34" charset="0"/>
              </a:rPr>
              <a:t>sull’ACF [articolo 2, comma 1, lettere g) e h)]. </a:t>
            </a:r>
          </a:p>
          <a:p>
            <a:endParaRPr lang="it-IT" dirty="0"/>
          </a:p>
        </p:txBody>
      </p:sp>
    </p:spTree>
    <p:extLst>
      <p:ext uri="{BB962C8B-B14F-4D97-AF65-F5344CB8AC3E}">
        <p14:creationId xmlns:p14="http://schemas.microsoft.com/office/powerpoint/2010/main" val="3622904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DFCEA1-4428-41C0-951F-0453C31D5E55}"/>
              </a:ext>
            </a:extLst>
          </p:cNvPr>
          <p:cNvSpPr>
            <a:spLocks noGrp="1"/>
          </p:cNvSpPr>
          <p:nvPr>
            <p:ph type="title"/>
          </p:nvPr>
        </p:nvSpPr>
        <p:spPr>
          <a:xfrm>
            <a:off x="1024128" y="585216"/>
            <a:ext cx="4051211" cy="740245"/>
          </a:xfrm>
        </p:spPr>
        <p:txBody>
          <a:bodyPr>
            <a:normAutofit/>
          </a:bodyPr>
          <a:lstStyle/>
          <a:p>
            <a:r>
              <a:rPr kumimoji="0" lang="it-IT" sz="1600" b="0" i="0" u="none" strike="noStrike" kern="1200" cap="all" spc="100" normalizeH="0" baseline="0" noProof="0" dirty="0">
                <a:ln>
                  <a:noFill/>
                </a:ln>
                <a:solidFill>
                  <a:srgbClr val="2E2B21">
                    <a:lumMod val="90000"/>
                    <a:lumOff val="10000"/>
                  </a:srgbClr>
                </a:solidFill>
                <a:effectLst/>
                <a:uLnTx/>
                <a:uFillTx/>
                <a:latin typeface="Tw Cen MT" panose="020B0602020104020603"/>
                <a:ea typeface="+mj-ea"/>
                <a:cs typeface="Calibri" panose="020F0502020204030204" pitchFamily="34" charset="0"/>
              </a:rPr>
              <a:t>A</a:t>
            </a:r>
            <a:r>
              <a:rPr kumimoji="0" lang="it-IT" sz="1600" b="0" i="0" u="none" strike="noStrike" kern="1200" cap="none" spc="100" normalizeH="0" baseline="0" noProof="0" dirty="0">
                <a:ln>
                  <a:noFill/>
                </a:ln>
                <a:solidFill>
                  <a:srgbClr val="2E2B21">
                    <a:lumMod val="90000"/>
                    <a:lumOff val="10000"/>
                  </a:srgbClr>
                </a:solidFill>
                <a:effectLst/>
                <a:uLnTx/>
                <a:uFillTx/>
                <a:latin typeface="Tw Cen MT" panose="020B0602020104020603"/>
                <a:ea typeface="+mj-ea"/>
                <a:cs typeface="Calibri" panose="020F0502020204030204" pitchFamily="34" charset="0"/>
              </a:rPr>
              <a:t>vv</a:t>
            </a:r>
            <a:r>
              <a:rPr kumimoji="0" lang="it-IT" sz="1600" b="0" i="0" u="none" strike="noStrike" kern="1200" cap="all" spc="100" normalizeH="0" baseline="0" noProof="0" dirty="0">
                <a:ln>
                  <a:noFill/>
                </a:ln>
                <a:solidFill>
                  <a:srgbClr val="2E2B21">
                    <a:lumMod val="90000"/>
                    <a:lumOff val="10000"/>
                  </a:srgbClr>
                </a:solidFill>
                <a:effectLst/>
                <a:uLnTx/>
                <a:uFillTx/>
                <a:latin typeface="Tw Cen MT" panose="020B0602020104020603"/>
                <a:ea typeface="+mj-ea"/>
                <a:cs typeface="Calibri" panose="020F0502020204030204" pitchFamily="34" charset="0"/>
              </a:rPr>
              <a:t>. Letizia vescovini</a:t>
            </a:r>
            <a:br>
              <a:rPr kumimoji="0" lang="it-IT" sz="1600" b="0" i="0" u="none" strike="noStrike" kern="1200" cap="all" spc="100" normalizeH="0" baseline="0" noProof="0" dirty="0">
                <a:ln>
                  <a:noFill/>
                </a:ln>
                <a:solidFill>
                  <a:srgbClr val="2E2B21">
                    <a:lumMod val="90000"/>
                    <a:lumOff val="10000"/>
                  </a:srgbClr>
                </a:solidFill>
                <a:effectLst/>
                <a:uLnTx/>
                <a:uFillTx/>
                <a:latin typeface="Tw Cen MT" panose="020B0602020104020603"/>
                <a:ea typeface="+mj-ea"/>
                <a:cs typeface="Calibri" panose="020F0502020204030204" pitchFamily="34" charset="0"/>
              </a:rPr>
            </a:br>
            <a:r>
              <a:rPr kumimoji="0" lang="it-IT" sz="1600" b="0" i="0" u="none" strike="noStrike" kern="1200" cap="all" spc="100" normalizeH="0" baseline="0" noProof="0" dirty="0">
                <a:ln>
                  <a:noFill/>
                </a:ln>
                <a:solidFill>
                  <a:srgbClr val="2E2B21">
                    <a:lumMod val="90000"/>
                    <a:lumOff val="10000"/>
                  </a:srgbClr>
                </a:solidFill>
                <a:effectLst/>
                <a:uLnTx/>
                <a:uFillTx/>
                <a:latin typeface="Tw Cen MT" panose="020B0602020104020603"/>
                <a:ea typeface="+mj-ea"/>
                <a:cs typeface="Calibri" panose="020F0502020204030204" pitchFamily="34" charset="0"/>
              </a:rPr>
              <a:t>VESCOVINI@STUDIOVESCOVINI.IT</a:t>
            </a:r>
            <a:endParaRPr lang="it-IT" sz="1600" dirty="0"/>
          </a:p>
        </p:txBody>
      </p:sp>
      <p:sp>
        <p:nvSpPr>
          <p:cNvPr id="3" name="Segnaposto contenuto 2">
            <a:extLst>
              <a:ext uri="{FF2B5EF4-FFF2-40B4-BE49-F238E27FC236}">
                <a16:creationId xmlns:a16="http://schemas.microsoft.com/office/drawing/2014/main" id="{279E8B26-1067-4534-B8A0-F14E3F777F69}"/>
              </a:ext>
            </a:extLst>
          </p:cNvPr>
          <p:cNvSpPr>
            <a:spLocks noGrp="1"/>
          </p:cNvSpPr>
          <p:nvPr>
            <p:ph idx="1"/>
          </p:nvPr>
        </p:nvSpPr>
        <p:spPr/>
        <p:txBody>
          <a:bodyPr>
            <a:normAutofit fontScale="92500"/>
          </a:bodyPr>
          <a:lstStyle/>
          <a:p>
            <a:pPr marL="0" indent="0">
              <a:buNone/>
            </a:pPr>
            <a:endParaRPr lang="it-IT" dirty="0">
              <a:latin typeface="Calibri" panose="020F0502020204030204" pitchFamily="34" charset="0"/>
              <a:cs typeface="Calibri" panose="020F0502020204030204" pitchFamily="34" charset="0"/>
            </a:endParaRPr>
          </a:p>
          <a:p>
            <a:r>
              <a:rPr lang="it-IT" sz="2800" dirty="0">
                <a:latin typeface="Calibri" panose="020F0502020204030204" pitchFamily="34" charset="0"/>
                <a:cs typeface="Calibri" panose="020F0502020204030204" pitchFamily="34" charset="0"/>
              </a:rPr>
              <a:t>Chi è </a:t>
            </a:r>
            <a:r>
              <a:rPr lang="it-IT" sz="2800" b="1" dirty="0">
                <a:latin typeface="Calibri" panose="020F0502020204030204" pitchFamily="34" charset="0"/>
                <a:cs typeface="Calibri" panose="020F0502020204030204" pitchFamily="34" charset="0"/>
              </a:rPr>
              <a:t>l’investitore “retail”?</a:t>
            </a:r>
          </a:p>
          <a:p>
            <a:r>
              <a:rPr lang="it-IT" sz="2800" dirty="0">
                <a:latin typeface="Calibri" panose="020F0502020204030204" pitchFamily="34" charset="0"/>
                <a:cs typeface="Calibri" panose="020F0502020204030204" pitchFamily="34" charset="0"/>
              </a:rPr>
              <a:t>Il così detto cliente al dettaglio che può essere sia una persona fisica, sia una persona giuridica che non possiede particolari competenze, esperienze e conoscenze in materia di investimenti finanziari.</a:t>
            </a:r>
          </a:p>
          <a:p>
            <a:endParaRPr lang="it-IT" sz="2800" dirty="0">
              <a:latin typeface="Calibri" panose="020F0502020204030204" pitchFamily="34" charset="0"/>
              <a:cs typeface="Calibri" panose="020F0502020204030204" pitchFamily="34" charset="0"/>
            </a:endParaRPr>
          </a:p>
          <a:p>
            <a:r>
              <a:rPr lang="it-IT" sz="2800" b="1" dirty="0">
                <a:latin typeface="Calibri" panose="020F0502020204030204" pitchFamily="34" charset="0"/>
                <a:cs typeface="Calibri" panose="020F0502020204030204" pitchFamily="34" charset="0"/>
              </a:rPr>
              <a:t>Non </a:t>
            </a:r>
            <a:r>
              <a:rPr lang="it-IT" sz="2800" dirty="0">
                <a:latin typeface="Calibri" panose="020F0502020204030204" pitchFamily="34" charset="0"/>
                <a:cs typeface="Calibri" panose="020F0502020204030204" pitchFamily="34" charset="0"/>
              </a:rPr>
              <a:t>possono rivolgersi all’ACF gli investitori cosiddetti “qualificati” o “professionali” (ad esempio banche, compagnie di assicurazioni, governi nazionali, imprese di grandi dimensioni).</a:t>
            </a:r>
          </a:p>
          <a:p>
            <a:endParaRPr lang="it-IT" dirty="0"/>
          </a:p>
        </p:txBody>
      </p:sp>
    </p:spTree>
    <p:extLst>
      <p:ext uri="{BB962C8B-B14F-4D97-AF65-F5344CB8AC3E}">
        <p14:creationId xmlns:p14="http://schemas.microsoft.com/office/powerpoint/2010/main" val="2208753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73C2F1-B5BD-44A6-A422-5358478910ED}"/>
              </a:ext>
            </a:extLst>
          </p:cNvPr>
          <p:cNvSpPr>
            <a:spLocks noGrp="1"/>
          </p:cNvSpPr>
          <p:nvPr>
            <p:ph type="title"/>
          </p:nvPr>
        </p:nvSpPr>
        <p:spPr>
          <a:xfrm>
            <a:off x="1024128" y="585216"/>
            <a:ext cx="9720072" cy="782190"/>
          </a:xfrm>
        </p:spPr>
        <p:txBody>
          <a:bodyPr>
            <a:normAutofit/>
          </a:bodyPr>
          <a:lstStyle/>
          <a:p>
            <a:r>
              <a:rPr lang="it-IT" sz="2800">
                <a:latin typeface="+mn-lt"/>
                <a:cs typeface="Calibri" panose="020F0502020204030204" pitchFamily="34" charset="0"/>
              </a:rPr>
              <a:t>A</a:t>
            </a:r>
            <a:r>
              <a:rPr lang="it-IT" sz="2800" cap="none">
                <a:latin typeface="+mn-lt"/>
                <a:cs typeface="Calibri" panose="020F0502020204030204" pitchFamily="34" charset="0"/>
              </a:rPr>
              <a:t>vv</a:t>
            </a:r>
            <a:r>
              <a:rPr lang="it-IT" sz="2800">
                <a:latin typeface="+mn-lt"/>
                <a:cs typeface="Calibri" panose="020F0502020204030204" pitchFamily="34" charset="0"/>
              </a:rPr>
              <a:t>. Letizia vescovini</a:t>
            </a:r>
            <a:br>
              <a:rPr lang="it-IT">
                <a:latin typeface="+mn-lt"/>
                <a:cs typeface="Calibri" panose="020F0502020204030204" pitchFamily="34" charset="0"/>
              </a:rPr>
            </a:br>
            <a:r>
              <a:rPr lang="it-IT" sz="1800">
                <a:latin typeface="+mn-lt"/>
                <a:cs typeface="Calibri" panose="020F0502020204030204" pitchFamily="34" charset="0"/>
              </a:rPr>
              <a:t>VESCOVINI@STUDIOVESCOVINI.IT</a:t>
            </a:r>
            <a:endParaRPr lang="it-IT" sz="1800" dirty="0">
              <a:latin typeface="+mn-lt"/>
              <a:cs typeface="Calibri" panose="020F0502020204030204" pitchFamily="34" charset="0"/>
            </a:endParaRPr>
          </a:p>
        </p:txBody>
      </p:sp>
      <p:sp>
        <p:nvSpPr>
          <p:cNvPr id="4" name="Segnaposto contenuto 3">
            <a:extLst>
              <a:ext uri="{FF2B5EF4-FFF2-40B4-BE49-F238E27FC236}">
                <a16:creationId xmlns:a16="http://schemas.microsoft.com/office/drawing/2014/main" id="{C827013F-3E6F-48DE-A6AC-CC6EF92A36AF}"/>
              </a:ext>
            </a:extLst>
          </p:cNvPr>
          <p:cNvSpPr>
            <a:spLocks noGrp="1"/>
          </p:cNvSpPr>
          <p:nvPr>
            <p:ph idx="1"/>
          </p:nvPr>
        </p:nvSpPr>
        <p:spPr>
          <a:xfrm>
            <a:off x="1024128" y="1438275"/>
            <a:ext cx="10520172" cy="4871085"/>
          </a:xfrm>
        </p:spPr>
        <p:txBody>
          <a:bodyPr>
            <a:normAutofit fontScale="70000" lnSpcReduction="20000"/>
          </a:bodyPr>
          <a:lstStyle/>
          <a:p>
            <a:pPr lvl="8" algn="ctr"/>
            <a:r>
              <a:rPr lang="it-IT" sz="4000" dirty="0">
                <a:latin typeface="Calibri" panose="020F0502020204030204" pitchFamily="34" charset="0"/>
                <a:cs typeface="Calibri" panose="020F0502020204030204" pitchFamily="34" charset="0"/>
              </a:rPr>
              <a:t>Chi sono gli “</a:t>
            </a:r>
            <a:r>
              <a:rPr lang="it-IT" sz="4000" b="1" dirty="0">
                <a:latin typeface="Calibri" panose="020F0502020204030204" pitchFamily="34" charset="0"/>
                <a:cs typeface="Calibri" panose="020F0502020204030204" pitchFamily="34" charset="0"/>
              </a:rPr>
              <a:t>intermediari</a:t>
            </a:r>
            <a:r>
              <a:rPr lang="it-IT" sz="4000" dirty="0">
                <a:latin typeface="Calibri" panose="020F0502020204030204" pitchFamily="34" charset="0"/>
                <a:cs typeface="Calibri" panose="020F0502020204030204" pitchFamily="34" charset="0"/>
              </a:rPr>
              <a:t>”? </a:t>
            </a:r>
          </a:p>
          <a:p>
            <a:pPr algn="just"/>
            <a:endParaRPr lang="it-IT" sz="3000" dirty="0">
              <a:latin typeface="Calibri" panose="020F0502020204030204" pitchFamily="34" charset="0"/>
              <a:cs typeface="Calibri" panose="020F0502020204030204" pitchFamily="34" charset="0"/>
            </a:endParaRPr>
          </a:p>
          <a:p>
            <a:pPr algn="just"/>
            <a:r>
              <a:rPr lang="it-IT" sz="3600" dirty="0">
                <a:latin typeface="Calibri" panose="020F0502020204030204" pitchFamily="34" charset="0"/>
                <a:cs typeface="Calibri" panose="020F0502020204030204" pitchFamily="34" charset="0"/>
              </a:rPr>
              <a:t>I soggetti attraverso i quali i risparmiatori effettuano gli investimenti finanziari.</a:t>
            </a:r>
          </a:p>
          <a:p>
            <a:pPr algn="just"/>
            <a:r>
              <a:rPr lang="it-IT" sz="3600" dirty="0">
                <a:latin typeface="Calibri" panose="020F0502020204030204" pitchFamily="34" charset="0"/>
                <a:cs typeface="Calibri" panose="020F0502020204030204" pitchFamily="34" charset="0"/>
              </a:rPr>
              <a:t>Principalmente banche, ma anche società di intermediazione mobiliare (SIM) e soggetti che gestiscono fondi comuni di investimento (SGR, SICAV e SICAF).</a:t>
            </a:r>
          </a:p>
          <a:p>
            <a:pPr algn="just"/>
            <a:endParaRPr lang="it-IT" sz="3600" dirty="0">
              <a:latin typeface="Calibri" panose="020F0502020204030204" pitchFamily="34" charset="0"/>
              <a:cs typeface="Calibri" panose="020F0502020204030204" pitchFamily="34" charset="0"/>
            </a:endParaRPr>
          </a:p>
          <a:p>
            <a:pPr algn="just"/>
            <a:r>
              <a:rPr lang="it-IT" sz="3600" dirty="0">
                <a:latin typeface="Calibri" panose="020F0502020204030204" pitchFamily="34" charset="0"/>
                <a:cs typeface="Calibri" panose="020F0502020204030204" pitchFamily="34" charset="0"/>
              </a:rPr>
              <a:t>L’intermediario può essere anche non italiano, purché, se comunitari, con succursale in Italia e, se extracomunitari, siano stati autorizzati ad operare nel nostro Paese.</a:t>
            </a:r>
          </a:p>
          <a:p>
            <a:pPr algn="just"/>
            <a:endParaRPr lang="it-IT" sz="3600" dirty="0">
              <a:latin typeface="Calibri" panose="020F0502020204030204" pitchFamily="34" charset="0"/>
              <a:cs typeface="Calibri" panose="020F0502020204030204" pitchFamily="34" charset="0"/>
            </a:endParaRPr>
          </a:p>
          <a:p>
            <a:pPr algn="just"/>
            <a:r>
              <a:rPr lang="it-IT" sz="3600" dirty="0">
                <a:latin typeface="Calibri" panose="020F0502020204030204" pitchFamily="34" charset="0"/>
                <a:cs typeface="Calibri" panose="020F0502020204030204" pitchFamily="34" charset="0"/>
              </a:rPr>
              <a:t>L’intermediario risponde anche dell’attività svolta da consulenti finanziari abilitati all’offerta fuori sede. </a:t>
            </a:r>
          </a:p>
          <a:p>
            <a:pPr algn="just"/>
            <a:endParaRPr lang="it-IT" dirty="0"/>
          </a:p>
        </p:txBody>
      </p:sp>
    </p:spTree>
    <p:extLst>
      <p:ext uri="{BB962C8B-B14F-4D97-AF65-F5344CB8AC3E}">
        <p14:creationId xmlns:p14="http://schemas.microsoft.com/office/powerpoint/2010/main" val="4046430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DFCEA1-4428-41C0-951F-0453C31D5E55}"/>
              </a:ext>
            </a:extLst>
          </p:cNvPr>
          <p:cNvSpPr>
            <a:spLocks noGrp="1"/>
          </p:cNvSpPr>
          <p:nvPr>
            <p:ph type="title"/>
          </p:nvPr>
        </p:nvSpPr>
        <p:spPr>
          <a:xfrm>
            <a:off x="1024128" y="585216"/>
            <a:ext cx="4051211" cy="740245"/>
          </a:xfrm>
        </p:spPr>
        <p:txBody>
          <a:bodyPr/>
          <a:lstStyle/>
          <a:p>
            <a:r>
              <a:rPr kumimoji="0" lang="it-IT" sz="2800" b="0" i="0" u="none" strike="noStrike" kern="1200" cap="all" spc="100" normalizeH="0" baseline="0" noProof="0" dirty="0">
                <a:ln>
                  <a:noFill/>
                </a:ln>
                <a:solidFill>
                  <a:srgbClr val="2E2B21">
                    <a:lumMod val="90000"/>
                    <a:lumOff val="10000"/>
                  </a:srgbClr>
                </a:solidFill>
                <a:effectLst/>
                <a:uLnTx/>
                <a:uFillTx/>
                <a:latin typeface="Tw Cen MT" panose="020B0602020104020603"/>
                <a:ea typeface="+mj-ea"/>
                <a:cs typeface="Calibri" panose="020F0502020204030204" pitchFamily="34" charset="0"/>
              </a:rPr>
              <a:t>A</a:t>
            </a:r>
            <a:r>
              <a:rPr kumimoji="0" lang="it-IT" sz="2800" b="0" i="0" u="none" strike="noStrike" kern="1200" cap="none" spc="100" normalizeH="0" baseline="0" noProof="0" dirty="0">
                <a:ln>
                  <a:noFill/>
                </a:ln>
                <a:solidFill>
                  <a:srgbClr val="2E2B21">
                    <a:lumMod val="90000"/>
                    <a:lumOff val="10000"/>
                  </a:srgbClr>
                </a:solidFill>
                <a:effectLst/>
                <a:uLnTx/>
                <a:uFillTx/>
                <a:latin typeface="Tw Cen MT" panose="020B0602020104020603"/>
                <a:ea typeface="+mj-ea"/>
                <a:cs typeface="Calibri" panose="020F0502020204030204" pitchFamily="34" charset="0"/>
              </a:rPr>
              <a:t>vv</a:t>
            </a:r>
            <a:r>
              <a:rPr kumimoji="0" lang="it-IT" sz="2800" b="0" i="0" u="none" strike="noStrike" kern="1200" cap="all" spc="100" normalizeH="0" baseline="0" noProof="0" dirty="0">
                <a:ln>
                  <a:noFill/>
                </a:ln>
                <a:solidFill>
                  <a:srgbClr val="2E2B21">
                    <a:lumMod val="90000"/>
                    <a:lumOff val="10000"/>
                  </a:srgbClr>
                </a:solidFill>
                <a:effectLst/>
                <a:uLnTx/>
                <a:uFillTx/>
                <a:latin typeface="Tw Cen MT" panose="020B0602020104020603"/>
                <a:ea typeface="+mj-ea"/>
                <a:cs typeface="Calibri" panose="020F0502020204030204" pitchFamily="34" charset="0"/>
              </a:rPr>
              <a:t>. Letizia vescovini</a:t>
            </a:r>
            <a:br>
              <a:rPr kumimoji="0" lang="it-IT" sz="5000" b="0" i="0" u="none" strike="noStrike" kern="1200" cap="all" spc="100" normalizeH="0" baseline="0" noProof="0" dirty="0">
                <a:ln>
                  <a:noFill/>
                </a:ln>
                <a:solidFill>
                  <a:srgbClr val="2E2B21">
                    <a:lumMod val="90000"/>
                    <a:lumOff val="10000"/>
                  </a:srgbClr>
                </a:solidFill>
                <a:effectLst/>
                <a:uLnTx/>
                <a:uFillTx/>
                <a:latin typeface="Tw Cen MT" panose="020B0602020104020603"/>
                <a:ea typeface="+mj-ea"/>
                <a:cs typeface="Calibri" panose="020F0502020204030204" pitchFamily="34" charset="0"/>
              </a:rPr>
            </a:br>
            <a:r>
              <a:rPr kumimoji="0" lang="it-IT" sz="1800" b="0" i="0" u="none" strike="noStrike" kern="1200" cap="all" spc="100" normalizeH="0" baseline="0" noProof="0" dirty="0">
                <a:ln>
                  <a:noFill/>
                </a:ln>
                <a:solidFill>
                  <a:srgbClr val="2E2B21">
                    <a:lumMod val="90000"/>
                    <a:lumOff val="10000"/>
                  </a:srgbClr>
                </a:solidFill>
                <a:effectLst/>
                <a:uLnTx/>
                <a:uFillTx/>
                <a:latin typeface="Tw Cen MT" panose="020B0602020104020603"/>
                <a:ea typeface="+mj-ea"/>
                <a:cs typeface="Calibri" panose="020F0502020204030204" pitchFamily="34" charset="0"/>
              </a:rPr>
              <a:t>VESCOVINI@STUDIOVESCOVINI.IT</a:t>
            </a:r>
            <a:endParaRPr lang="it-IT" dirty="0"/>
          </a:p>
        </p:txBody>
      </p:sp>
      <p:sp>
        <p:nvSpPr>
          <p:cNvPr id="3" name="Segnaposto contenuto 2">
            <a:extLst>
              <a:ext uri="{FF2B5EF4-FFF2-40B4-BE49-F238E27FC236}">
                <a16:creationId xmlns:a16="http://schemas.microsoft.com/office/drawing/2014/main" id="{279E8B26-1067-4534-B8A0-F14E3F777F69}"/>
              </a:ext>
            </a:extLst>
          </p:cNvPr>
          <p:cNvSpPr>
            <a:spLocks noGrp="1"/>
          </p:cNvSpPr>
          <p:nvPr>
            <p:ph idx="1"/>
          </p:nvPr>
        </p:nvSpPr>
        <p:spPr>
          <a:xfrm>
            <a:off x="1041091" y="2249424"/>
            <a:ext cx="9720071" cy="4023360"/>
          </a:xfrm>
        </p:spPr>
        <p:txBody>
          <a:bodyPr>
            <a:normAutofit/>
          </a:bodyPr>
          <a:lstStyle/>
          <a:p>
            <a:pPr algn="just"/>
            <a:r>
              <a:rPr lang="it-IT" b="1" dirty="0">
                <a:latin typeface="Calibri" panose="020F0502020204030204" pitchFamily="34" charset="0"/>
                <a:cs typeface="Calibri" panose="020F0502020204030204" pitchFamily="34" charset="0"/>
              </a:rPr>
              <a:t>I servizi di investimento </a:t>
            </a:r>
            <a:r>
              <a:rPr lang="it-IT" dirty="0">
                <a:latin typeface="Calibri" panose="020F0502020204030204" pitchFamily="34" charset="0"/>
                <a:cs typeface="Calibri" panose="020F0502020204030204" pitchFamily="34" charset="0"/>
              </a:rPr>
              <a:t>sono attività che gli intermediari offrono al fine di </a:t>
            </a:r>
          </a:p>
          <a:p>
            <a:pPr algn="just"/>
            <a:r>
              <a:rPr lang="it-IT" dirty="0">
                <a:latin typeface="Calibri" panose="020F0502020204030204" pitchFamily="34" charset="0"/>
                <a:cs typeface="Calibri" panose="020F0502020204030204" pitchFamily="34" charset="0"/>
              </a:rPr>
              <a:t>investire i risparmi in strumenti finanziari: </a:t>
            </a:r>
          </a:p>
          <a:p>
            <a:endParaRPr lang="it-IT" dirty="0">
              <a:latin typeface="Calibri" panose="020F0502020204030204" pitchFamily="34" charset="0"/>
              <a:cs typeface="Calibri" panose="020F0502020204030204" pitchFamily="34" charset="0"/>
            </a:endParaRPr>
          </a:p>
          <a:p>
            <a:pPr>
              <a:buClr>
                <a:schemeClr val="tx1"/>
              </a:buClr>
              <a:buFont typeface="Arial" panose="020B0604020202020204" pitchFamily="34" charset="0"/>
              <a:buChar char="•"/>
            </a:pPr>
            <a:r>
              <a:rPr lang="it-IT" dirty="0">
                <a:latin typeface="Calibri" panose="020F0502020204030204" pitchFamily="34" charset="0"/>
                <a:cs typeface="Calibri" panose="020F0502020204030204" pitchFamily="34" charset="0"/>
              </a:rPr>
              <a:t>negoziazione o collocamento di titoli </a:t>
            </a:r>
          </a:p>
          <a:p>
            <a:pPr>
              <a:buClr>
                <a:schemeClr val="tx1"/>
              </a:buClr>
              <a:buFont typeface="Arial" panose="020B0604020202020204" pitchFamily="34" charset="0"/>
              <a:buChar char="•"/>
            </a:pPr>
            <a:endParaRPr lang="it-IT" dirty="0">
              <a:latin typeface="Calibri" panose="020F0502020204030204" pitchFamily="34" charset="0"/>
              <a:cs typeface="Calibri" panose="020F0502020204030204" pitchFamily="34" charset="0"/>
            </a:endParaRPr>
          </a:p>
          <a:p>
            <a:pPr>
              <a:buClr>
                <a:schemeClr val="tx1"/>
              </a:buClr>
              <a:buFont typeface="Arial" panose="020B0604020202020204" pitchFamily="34" charset="0"/>
              <a:buChar char="•"/>
            </a:pPr>
            <a:r>
              <a:rPr lang="it-IT" dirty="0">
                <a:latin typeface="Calibri" panose="020F0502020204030204" pitchFamily="34" charset="0"/>
                <a:cs typeface="Calibri" panose="020F0502020204030204" pitchFamily="34" charset="0"/>
              </a:rPr>
              <a:t>consulenza in materia di investimenti </a:t>
            </a:r>
          </a:p>
          <a:p>
            <a:pPr>
              <a:buClr>
                <a:schemeClr val="tx1"/>
              </a:buClr>
              <a:buFont typeface="Arial" panose="020B0604020202020204" pitchFamily="34" charset="0"/>
              <a:buChar char="•"/>
            </a:pPr>
            <a:endParaRPr lang="it-IT" dirty="0">
              <a:latin typeface="Calibri" panose="020F0502020204030204" pitchFamily="34" charset="0"/>
              <a:cs typeface="Calibri" panose="020F0502020204030204" pitchFamily="34" charset="0"/>
            </a:endParaRPr>
          </a:p>
          <a:p>
            <a:pPr>
              <a:buClr>
                <a:schemeClr val="tx1"/>
              </a:buClr>
              <a:buFont typeface="Arial" panose="020B0604020202020204" pitchFamily="34" charset="0"/>
              <a:buChar char="•"/>
            </a:pPr>
            <a:r>
              <a:rPr lang="it-IT" dirty="0">
                <a:latin typeface="Calibri" panose="020F0502020204030204" pitchFamily="34" charset="0"/>
                <a:cs typeface="Calibri" panose="020F0502020204030204" pitchFamily="34" charset="0"/>
              </a:rPr>
              <a:t>gestione di patrimoni</a:t>
            </a:r>
          </a:p>
          <a:p>
            <a:pPr algn="ctr"/>
            <a:endParaRPr lang="it-IT"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456658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e">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docProps/app.xml><?xml version="1.0" encoding="utf-8"?>
<Properties xmlns="http://schemas.openxmlformats.org/officeDocument/2006/extended-properties" xmlns:vt="http://schemas.openxmlformats.org/officeDocument/2006/docPropsVTypes">
  <Template>Integral</Template>
  <TotalTime>878</TotalTime>
  <Words>3955</Words>
  <Application>Microsoft Office PowerPoint</Application>
  <PresentationFormat>Widescreen</PresentationFormat>
  <Paragraphs>284</Paragraphs>
  <Slides>50</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50</vt:i4>
      </vt:variant>
    </vt:vector>
  </HeadingPairs>
  <TitlesOfParts>
    <vt:vector size="56" baseType="lpstr">
      <vt:lpstr>Arial</vt:lpstr>
      <vt:lpstr>Calibri</vt:lpstr>
      <vt:lpstr>Tw Cen MT</vt:lpstr>
      <vt:lpstr>Tw Cen MT Condensed</vt:lpstr>
      <vt:lpstr>Wingdings 3</vt:lpstr>
      <vt:lpstr>Integrale</vt:lpstr>
      <vt:lpstr> L’ACF-ARBITRO PER LE CONTROVERSIE FINANZIARIE                                            23 FEBBRAIO 2021 </vt:lpstr>
      <vt:lpstr> </vt:lpstr>
      <vt:lpstr>Avv. Letizia vescovini VESCOVINI@STUDIOVESCOVINI.IT</vt:lpstr>
      <vt:lpstr>Presentazione standard di PowerPoint</vt:lpstr>
      <vt:lpstr>Avv. Letizia vescovini VESCOVINI@STUDIOVESCOVINI.IT</vt:lpstr>
      <vt:lpstr>Avv. Letizia vescovini VESCOVINI@STUDIOVESCOVINI.IT</vt:lpstr>
      <vt:lpstr>Avv. Letizia vescovini VESCOVINI@STUDIOVESCOVINI.IT</vt:lpstr>
      <vt:lpstr>Avv. Letizia vescovini VESCOVINI@STUDIOVESCOVINI.IT</vt:lpstr>
      <vt:lpstr>Avv. Letizia vescovini VESCOVINI@STUDIOVESCOVINI.IT</vt:lpstr>
      <vt:lpstr>Avv. Letizia vescovini VESCOVINI@STUDIOVESCOVINI.IT</vt:lpstr>
      <vt:lpstr>Presentazione standard di PowerPoint</vt:lpstr>
      <vt:lpstr>Avv. Letizia vescovini VESCOVINI@STUDIOVESCOVINI.IT</vt:lpstr>
      <vt:lpstr>Avv. Letizia vescovini VESCOVINI@STUDIOVESCOVINI.IT</vt:lpstr>
      <vt:lpstr>Avv. Letizia vescovini VESCOVINI@STUDIOVESCOVINI.IT</vt:lpstr>
      <vt:lpstr>Avv. Letizia vescovini VESCOVINI@STUDIOVESCOVINI.IT</vt:lpstr>
      <vt:lpstr>Avv. Letizia vescovini VESCOVINI@STUDIOVESCOVINI.IT</vt:lpstr>
      <vt:lpstr>Avv. Letizia vescovini VESCOVINI@STUDIOVESCOVINI.IT</vt:lpstr>
      <vt:lpstr>Avv. Letizia vescovini VESCOVINI@STUDIOVESCOVINI.IT</vt:lpstr>
      <vt:lpstr>Avv. Letizia vescovini VESCOVINI@STUDIOVESCOVINI.IT</vt:lpstr>
      <vt:lpstr>Avv. Letizia vescovini VESCOVINI@STUDIOVESCOVINI.IT</vt:lpstr>
      <vt:lpstr>Avv. Letizia vescovini VESCOVINI@STUDIOVESCOVINI.IT</vt:lpstr>
      <vt:lpstr>Avv. Letizia vescovini VESCOVINI@STUDIOVESCOVINI.IT</vt:lpstr>
      <vt:lpstr>Avv. Letizia vescovini VESCOVINI@STUDIOVESCOVINI.IT</vt:lpstr>
      <vt:lpstr>Presentazione standard di PowerPoint</vt:lpstr>
      <vt:lpstr>Avv. Letizia vescovini VESCOVINI@STUDIOVESCOVINI.IT</vt:lpstr>
      <vt:lpstr>Avv. Letizia vescovini VESCOVINI@STUDIOVESCOVINI.IT</vt:lpstr>
      <vt:lpstr>Avv. Letizia vescovini VESCOVINI@STUDIOVESCOVINI.IT</vt:lpstr>
      <vt:lpstr>Presentazione standard di PowerPoint</vt:lpstr>
      <vt:lpstr>Avv. Letizia vescovini </vt:lpstr>
      <vt:lpstr>Avv. Letizia vescovini VESCOVINI@STUDIOVESCOVINI.IT</vt:lpstr>
      <vt:lpstr>Avv. Letizia vescovini VESCOVINI@STUDIOVESCOVINI.IT</vt:lpstr>
      <vt:lpstr>Avv. Letizia vescovini VESCOVINI@STUDIOVESCOVINI.IT</vt:lpstr>
      <vt:lpstr>Avv. Letizia vescovini VESCOVINI@STUDIOVESCOVINI.IT</vt:lpstr>
      <vt:lpstr>Avv. Letizia vescovini VESCOVINI@STUDIOVESCOVINI.IT</vt:lpstr>
      <vt:lpstr>Avv. Letizia vescovini VESCOVINI@STUDIOVESCOVINI.IT</vt:lpstr>
      <vt:lpstr>Presentazione standard di PowerPoint</vt:lpstr>
      <vt:lpstr>Presentazione standard di PowerPoint</vt:lpstr>
      <vt:lpstr>Avv. Letizia vescovini VESCOVINI@STUDIOVESCOVINI.IT</vt:lpstr>
      <vt:lpstr>Avv. Letizia vescovini VESCOVINI@STUDIOVESCOVINI.IT</vt:lpstr>
      <vt:lpstr>Presentazione standard di PowerPoint</vt:lpstr>
      <vt:lpstr>Presentazione standard di PowerPoint</vt:lpstr>
      <vt:lpstr>Avv. Letizia vescovini VESCOVINI@STUDIOVESCOVINI.IT</vt:lpstr>
      <vt:lpstr>Presentazione standard di PowerPoint</vt:lpstr>
      <vt:lpstr>Avv. Letizia vescovini VESCOVINI@STUDIOVESCOVINI.IT</vt:lpstr>
      <vt:lpstr>Avv. Letizia vescovini VESCOVINI@STUDIOVESCOVINI.IT</vt:lpstr>
      <vt:lpstr>Avv. Letizia vescovini VESCOVINI@STUDIOVESCOVINI.IT</vt:lpstr>
      <vt:lpstr>Avv. Letizia vescovini VESCOVINI@STUDIOVESCOVINI.IT</vt:lpstr>
      <vt:lpstr>Presentazione standard di PowerPoint</vt:lpstr>
      <vt:lpstr>Avv. Letizia vescovini VESCOVINI@STUDIOVESCOVINI.IT</vt:lpstr>
      <vt:lpstr>Avv. Letizia vescovini VESCOVINI@STUDIOVESCOVINI.IT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L’ACF-ARBITRO PER LE CONTROVERSIE FINANZIARIE</dc:title>
  <dc:creator>letizia vescovini</dc:creator>
  <cp:lastModifiedBy>letizia vescovini</cp:lastModifiedBy>
  <cp:revision>55</cp:revision>
  <cp:lastPrinted>2021-02-22T18:04:51Z</cp:lastPrinted>
  <dcterms:created xsi:type="dcterms:W3CDTF">2021-02-19T16:42:01Z</dcterms:created>
  <dcterms:modified xsi:type="dcterms:W3CDTF">2021-02-24T08:32:09Z</dcterms:modified>
</cp:coreProperties>
</file>