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30"/>
  </p:notesMasterIdLst>
  <p:sldIdLst>
    <p:sldId id="256" r:id="rId4"/>
    <p:sldId id="265" r:id="rId5"/>
    <p:sldId id="266" r:id="rId6"/>
    <p:sldId id="257" r:id="rId7"/>
    <p:sldId id="290" r:id="rId8"/>
    <p:sldId id="285" r:id="rId9"/>
    <p:sldId id="286" r:id="rId10"/>
    <p:sldId id="287" r:id="rId11"/>
    <p:sldId id="288" r:id="rId12"/>
    <p:sldId id="289" r:id="rId13"/>
    <p:sldId id="291" r:id="rId14"/>
    <p:sldId id="260" r:id="rId15"/>
    <p:sldId id="261" r:id="rId16"/>
    <p:sldId id="270" r:id="rId17"/>
    <p:sldId id="281" r:id="rId18"/>
    <p:sldId id="280" r:id="rId19"/>
    <p:sldId id="271" r:id="rId20"/>
    <p:sldId id="272" r:id="rId21"/>
    <p:sldId id="274" r:id="rId22"/>
    <p:sldId id="273" r:id="rId23"/>
    <p:sldId id="275" r:id="rId24"/>
    <p:sldId id="276" r:id="rId25"/>
    <p:sldId id="277" r:id="rId26"/>
    <p:sldId id="278" r:id="rId27"/>
    <p:sldId id="279" r:id="rId28"/>
    <p:sldId id="268" r:id="rId29"/>
  </p:sldIdLst>
  <p:sldSz cx="12192000" cy="6858000"/>
  <p:notesSz cx="7559675" cy="10691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6" d="100"/>
          <a:sy n="86" d="100"/>
        </p:scale>
        <p:origin x="533" y="67"/>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4" name="PlaceHolder 1"/>
          <p:cNvSpPr>
            <a:spLocks noGrp="1" noRot="1" noChangeAspect="1"/>
          </p:cNvSpPr>
          <p:nvPr>
            <p:ph type="sldImg"/>
          </p:nvPr>
        </p:nvSpPr>
        <p:spPr>
          <a:xfrm>
            <a:off x="216000" y="812520"/>
            <a:ext cx="7127280" cy="4008960"/>
          </a:xfrm>
          <a:prstGeom prst="rect">
            <a:avLst/>
          </a:prstGeom>
        </p:spPr>
        <p:txBody>
          <a:bodyPr lIns="0" tIns="0" rIns="0" bIns="0" anchor="ctr"/>
          <a:lstStyle/>
          <a:p>
            <a:r>
              <a:rPr lang="it-IT" sz="1800" b="0" strike="noStrike" spc="-1">
                <a:solidFill>
                  <a:srgbClr val="000000"/>
                </a:solidFill>
                <a:latin typeface="Arial"/>
              </a:rPr>
              <a:t>Fai clic per spostare la diapositiva</a:t>
            </a:r>
          </a:p>
        </p:txBody>
      </p:sp>
      <p:sp>
        <p:nvSpPr>
          <p:cNvPr id="115" name="PlaceHolder 2"/>
          <p:cNvSpPr>
            <a:spLocks noGrp="1"/>
          </p:cNvSpPr>
          <p:nvPr>
            <p:ph type="body"/>
          </p:nvPr>
        </p:nvSpPr>
        <p:spPr>
          <a:xfrm>
            <a:off x="756000" y="5078520"/>
            <a:ext cx="6047640" cy="4811040"/>
          </a:xfrm>
          <a:prstGeom prst="rect">
            <a:avLst/>
          </a:prstGeom>
        </p:spPr>
        <p:txBody>
          <a:bodyPr lIns="0" tIns="0" rIns="0" bIns="0"/>
          <a:lstStyle/>
          <a:p>
            <a:r>
              <a:rPr lang="it-IT" sz="2000" b="0" strike="noStrike" spc="-1">
                <a:latin typeface="Arial"/>
              </a:rPr>
              <a:t>Fai clic per modificare il formato delle note</a:t>
            </a:r>
          </a:p>
        </p:txBody>
      </p:sp>
      <p:sp>
        <p:nvSpPr>
          <p:cNvPr id="116" name="PlaceHolder 3"/>
          <p:cNvSpPr>
            <a:spLocks noGrp="1"/>
          </p:cNvSpPr>
          <p:nvPr>
            <p:ph type="hdr"/>
          </p:nvPr>
        </p:nvSpPr>
        <p:spPr>
          <a:xfrm>
            <a:off x="0" y="0"/>
            <a:ext cx="3280680" cy="534240"/>
          </a:xfrm>
          <a:prstGeom prst="rect">
            <a:avLst/>
          </a:prstGeom>
        </p:spPr>
        <p:txBody>
          <a:bodyPr lIns="0" tIns="0" rIns="0" bIns="0"/>
          <a:lstStyle/>
          <a:p>
            <a:r>
              <a:rPr lang="it-IT" sz="1400" b="0" strike="noStrike" spc="-1">
                <a:latin typeface="Times New Roman"/>
              </a:rPr>
              <a:t>&lt;intestazione&gt;</a:t>
            </a:r>
          </a:p>
        </p:txBody>
      </p:sp>
      <p:sp>
        <p:nvSpPr>
          <p:cNvPr id="117" name="PlaceHolder 4"/>
          <p:cNvSpPr>
            <a:spLocks noGrp="1"/>
          </p:cNvSpPr>
          <p:nvPr>
            <p:ph type="dt"/>
          </p:nvPr>
        </p:nvSpPr>
        <p:spPr>
          <a:xfrm>
            <a:off x="4278960" y="0"/>
            <a:ext cx="3280680" cy="534240"/>
          </a:xfrm>
          <a:prstGeom prst="rect">
            <a:avLst/>
          </a:prstGeom>
        </p:spPr>
        <p:txBody>
          <a:bodyPr lIns="0" tIns="0" rIns="0" bIns="0"/>
          <a:lstStyle/>
          <a:p>
            <a:pPr algn="r"/>
            <a:r>
              <a:rPr lang="it-IT" sz="1400" b="0" strike="noStrike" spc="-1">
                <a:latin typeface="Times New Roman"/>
              </a:rPr>
              <a:t>&lt;data/ora&gt;</a:t>
            </a:r>
          </a:p>
        </p:txBody>
      </p:sp>
      <p:sp>
        <p:nvSpPr>
          <p:cNvPr id="118" name="PlaceHolder 5"/>
          <p:cNvSpPr>
            <a:spLocks noGrp="1"/>
          </p:cNvSpPr>
          <p:nvPr>
            <p:ph type="ftr"/>
          </p:nvPr>
        </p:nvSpPr>
        <p:spPr>
          <a:xfrm>
            <a:off x="0" y="10157400"/>
            <a:ext cx="3280680" cy="534240"/>
          </a:xfrm>
          <a:prstGeom prst="rect">
            <a:avLst/>
          </a:prstGeom>
        </p:spPr>
        <p:txBody>
          <a:bodyPr lIns="0" tIns="0" rIns="0" bIns="0" anchor="b"/>
          <a:lstStyle/>
          <a:p>
            <a:r>
              <a:rPr lang="it-IT" sz="1400" b="0" strike="noStrike" spc="-1">
                <a:latin typeface="Times New Roman"/>
              </a:rPr>
              <a:t>&lt;piè di pagina&gt;</a:t>
            </a:r>
          </a:p>
        </p:txBody>
      </p:sp>
      <p:sp>
        <p:nvSpPr>
          <p:cNvPr id="119" name="PlaceHolder 6"/>
          <p:cNvSpPr>
            <a:spLocks noGrp="1"/>
          </p:cNvSpPr>
          <p:nvPr>
            <p:ph type="sldNum"/>
          </p:nvPr>
        </p:nvSpPr>
        <p:spPr>
          <a:xfrm>
            <a:off x="4278960" y="10157400"/>
            <a:ext cx="3280680" cy="534240"/>
          </a:xfrm>
          <a:prstGeom prst="rect">
            <a:avLst/>
          </a:prstGeom>
        </p:spPr>
        <p:txBody>
          <a:bodyPr lIns="0" tIns="0" rIns="0" bIns="0" anchor="b"/>
          <a:lstStyle/>
          <a:p>
            <a:pPr algn="r"/>
            <a:fld id="{E5F74E4A-26E3-4746-9707-6817BBAE8C03}" type="slidenum">
              <a:rPr lang="it-IT" sz="1400" b="0" strike="noStrike" spc="-1">
                <a:latin typeface="Times New Roman"/>
              </a:rPr>
              <a:pPr algn="r"/>
              <a:t>‹N›</a:t>
            </a:fld>
            <a:endParaRPr lang="it-IT"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CustomShape 1"/>
          <p:cNvSpPr/>
          <p:nvPr/>
        </p:nvSpPr>
        <p:spPr>
          <a:xfrm>
            <a:off x="4278240" y="10156680"/>
            <a:ext cx="3274920" cy="5284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FA9A4393-FD72-4D87-B68B-3A168E0EFC5B}" type="slidenum">
              <a:rPr lang="it-IT" sz="1400" b="0" strike="noStrike" spc="-1">
                <a:solidFill>
                  <a:srgbClr val="000000"/>
                </a:solidFill>
                <a:latin typeface="Times New Roman"/>
                <a:ea typeface="Microsoft YaHei"/>
              </a:rPr>
              <a:pPr algn="r">
                <a:lnSpc>
                  <a:spcPct val="93000"/>
                </a:lnSpc>
              </a:pPr>
              <a:t>4</a:t>
            </a:fld>
            <a:endParaRPr lang="it-IT" sz="1400" b="0" strike="noStrike" spc="-1">
              <a:latin typeface="Arial"/>
            </a:endParaRPr>
          </a:p>
        </p:txBody>
      </p:sp>
      <p:sp>
        <p:nvSpPr>
          <p:cNvPr id="210" name="PlaceHolder 2"/>
          <p:cNvSpPr>
            <a:spLocks noGrp="1" noRot="1" noChangeAspect="1"/>
          </p:cNvSpPr>
          <p:nvPr>
            <p:ph type="sldImg"/>
          </p:nvPr>
        </p:nvSpPr>
        <p:spPr>
          <a:xfrm>
            <a:off x="217488" y="812800"/>
            <a:ext cx="7121525" cy="4005263"/>
          </a:xfrm>
          <a:prstGeom prst="rect">
            <a:avLst/>
          </a:prstGeom>
        </p:spPr>
      </p:sp>
      <p:sp>
        <p:nvSpPr>
          <p:cNvPr id="211" name="PlaceHolder 3"/>
          <p:cNvSpPr>
            <a:spLocks noGrp="1"/>
          </p:cNvSpPr>
          <p:nvPr>
            <p:ph type="body"/>
          </p:nvPr>
        </p:nvSpPr>
        <p:spPr>
          <a:xfrm>
            <a:off x="755640" y="5078520"/>
            <a:ext cx="6045480" cy="4808520"/>
          </a:xfrm>
          <a:prstGeom prst="rect">
            <a:avLst/>
          </a:prstGeom>
        </p:spPr>
        <p:txBody>
          <a:bodyPr lIns="0" tIns="0" rIns="0" bIns="0" anchor="ctr"/>
          <a:lstStyle/>
          <a:p>
            <a:endParaRPr lang="it-IT" sz="20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CustomShape 1"/>
          <p:cNvSpPr/>
          <p:nvPr/>
        </p:nvSpPr>
        <p:spPr>
          <a:xfrm>
            <a:off x="4278240" y="10156680"/>
            <a:ext cx="3274920" cy="528480"/>
          </a:xfrm>
          <a:prstGeom prst="rect">
            <a:avLst/>
          </a:prstGeom>
          <a:noFill/>
          <a:ln>
            <a:noFill/>
          </a:ln>
        </p:spPr>
        <p:style>
          <a:lnRef idx="0">
            <a:scrgbClr r="0" g="0" b="0"/>
          </a:lnRef>
          <a:fillRef idx="0">
            <a:scrgbClr r="0" g="0" b="0"/>
          </a:fillRef>
          <a:effectRef idx="0">
            <a:scrgbClr r="0" g="0" b="0"/>
          </a:effectRef>
          <a:fontRef idx="minor"/>
        </p:style>
        <p:txBody>
          <a:bodyPr lIns="0" tIns="0" rIns="0" bIns="0" anchor="b"/>
          <a:lstStyle/>
          <a:p>
            <a:pPr algn="r">
              <a:lnSpc>
                <a:spcPct val="93000"/>
              </a:lnSpc>
            </a:pPr>
            <a:fld id="{CB2E3213-F684-4F6E-8B61-A8298EF1431E}" type="slidenum">
              <a:rPr lang="it-IT" sz="1400" b="0" strike="noStrike" spc="-1">
                <a:solidFill>
                  <a:srgbClr val="000000"/>
                </a:solidFill>
                <a:latin typeface="Times New Roman"/>
                <a:ea typeface="Microsoft YaHei"/>
              </a:rPr>
              <a:pPr algn="r">
                <a:lnSpc>
                  <a:spcPct val="93000"/>
                </a:lnSpc>
              </a:pPr>
              <a:t>26</a:t>
            </a:fld>
            <a:endParaRPr lang="it-IT" sz="1400" b="0" strike="noStrike" spc="-1">
              <a:latin typeface="Arial"/>
            </a:endParaRPr>
          </a:p>
        </p:txBody>
      </p:sp>
      <p:sp>
        <p:nvSpPr>
          <p:cNvPr id="213" name="PlaceHolder 2"/>
          <p:cNvSpPr>
            <a:spLocks noGrp="1" noRot="1" noChangeAspect="1"/>
          </p:cNvSpPr>
          <p:nvPr>
            <p:ph type="sldImg"/>
          </p:nvPr>
        </p:nvSpPr>
        <p:spPr>
          <a:xfrm>
            <a:off x="216000" y="812880"/>
            <a:ext cx="7125120" cy="4005360"/>
          </a:xfrm>
          <a:prstGeom prst="rect">
            <a:avLst/>
          </a:prstGeom>
        </p:spPr>
      </p:sp>
      <p:sp>
        <p:nvSpPr>
          <p:cNvPr id="214" name="PlaceHolder 3"/>
          <p:cNvSpPr>
            <a:spLocks noGrp="1"/>
          </p:cNvSpPr>
          <p:nvPr>
            <p:ph type="body"/>
          </p:nvPr>
        </p:nvSpPr>
        <p:spPr>
          <a:xfrm>
            <a:off x="755640" y="5078520"/>
            <a:ext cx="6045480" cy="4808520"/>
          </a:xfrm>
          <a:prstGeom prst="rect">
            <a:avLst/>
          </a:prstGeom>
        </p:spPr>
        <p:txBody>
          <a:bodyPr lIns="0" tIns="0" rIns="0" bIns="0" anchor="ctr"/>
          <a:lstStyle/>
          <a:p>
            <a:endParaRPr lang="it-IT" sz="20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1800" b="0" strike="noStrike" spc="-1">
              <a:solidFill>
                <a:srgbClr val="000000"/>
              </a:solidFill>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1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1800" b="0" strike="noStrike" spc="-1">
              <a:solidFill>
                <a:srgbClr val="000000"/>
              </a:solidFill>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1800" b="0" strike="noStrike" spc="-1">
              <a:solidFill>
                <a:srgbClr val="000000"/>
              </a:solidFill>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1800" b="0" strike="noStrike" spc="-1">
              <a:solidFill>
                <a:srgbClr val="000000"/>
              </a:solidFill>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1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1800" b="0" strike="noStrike" spc="-1">
              <a:solidFill>
                <a:srgbClr val="000000"/>
              </a:solidFill>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1800" b="0" strike="noStrike" spc="-1">
              <a:solidFill>
                <a:srgbClr val="000000"/>
              </a:solidFill>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1800" b="0" strike="noStrike" spc="-1">
              <a:solidFill>
                <a:srgbClr val="000000"/>
              </a:solidFill>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1800" b="0" strike="noStrike" spc="-1">
              <a:solidFill>
                <a:srgbClr val="000000"/>
              </a:solidFill>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1800" b="0" strike="noStrike" spc="-1">
              <a:solidFill>
                <a:srgbClr val="000000"/>
              </a:solidFill>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1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latin typeface="Arial"/>
            </a:endParaRPr>
          </a:p>
        </p:txBody>
      </p:sp>
      <p:sp>
        <p:nvSpPr>
          <p:cNvPr id="41"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it-IT"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latin typeface="Arial"/>
            </a:endParaRPr>
          </a:p>
        </p:txBody>
      </p:sp>
      <p:sp>
        <p:nvSpPr>
          <p:cNvPr id="4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18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latin typeface="Arial"/>
            </a:endParaRPr>
          </a:p>
        </p:txBody>
      </p:sp>
      <p:sp>
        <p:nvSpPr>
          <p:cNvPr id="4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1800" b="0" strike="noStrike" spc="-1">
              <a:solidFill>
                <a:srgbClr val="000000"/>
              </a:solidFill>
              <a:latin typeface="Arial"/>
            </a:endParaRPr>
          </a:p>
        </p:txBody>
      </p:sp>
      <p:sp>
        <p:nvSpPr>
          <p:cNvPr id="4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18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it-IT"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latin typeface="Arial"/>
            </a:endParaRPr>
          </a:p>
        </p:txBody>
      </p:sp>
      <p:sp>
        <p:nvSpPr>
          <p:cNvPr id="5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1800" b="0" strike="noStrike" spc="-1">
              <a:solidFill>
                <a:srgbClr val="000000"/>
              </a:solidFill>
              <a:latin typeface="Arial"/>
            </a:endParaRPr>
          </a:p>
        </p:txBody>
      </p:sp>
      <p:sp>
        <p:nvSpPr>
          <p:cNvPr id="5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1800" b="0" strike="noStrike" spc="-1">
              <a:solidFill>
                <a:srgbClr val="000000"/>
              </a:solidFill>
              <a:latin typeface="Arial"/>
            </a:endParaRPr>
          </a:p>
        </p:txBody>
      </p:sp>
      <p:sp>
        <p:nvSpPr>
          <p:cNvPr id="5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1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it-IT"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latin typeface="Arial"/>
            </a:endParaRPr>
          </a:p>
        </p:txBody>
      </p:sp>
      <p:sp>
        <p:nvSpPr>
          <p:cNvPr id="5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1800" b="0" strike="noStrike" spc="-1">
              <a:solidFill>
                <a:srgbClr val="000000"/>
              </a:solidFill>
              <a:latin typeface="Arial"/>
            </a:endParaRPr>
          </a:p>
        </p:txBody>
      </p:sp>
      <p:sp>
        <p:nvSpPr>
          <p:cNvPr id="5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1800" b="0" strike="noStrike" spc="-1">
              <a:solidFill>
                <a:srgbClr val="000000"/>
              </a:solidFill>
              <a:latin typeface="Arial"/>
            </a:endParaRPr>
          </a:p>
        </p:txBody>
      </p:sp>
      <p:sp>
        <p:nvSpPr>
          <p:cNvPr id="5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18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latin typeface="Arial"/>
            </a:endParaRPr>
          </a:p>
        </p:txBody>
      </p:sp>
      <p:sp>
        <p:nvSpPr>
          <p:cNvPr id="5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1800" b="0" strike="noStrike" spc="-1">
              <a:solidFill>
                <a:srgbClr val="000000"/>
              </a:solidFill>
              <a:latin typeface="Arial"/>
            </a:endParaRPr>
          </a:p>
        </p:txBody>
      </p:sp>
      <p:sp>
        <p:nvSpPr>
          <p:cNvPr id="5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1800" b="0" strike="noStrike" spc="-1">
              <a:solidFill>
                <a:srgbClr val="000000"/>
              </a:solidFill>
              <a:latin typeface="Arial"/>
            </a:endParaRPr>
          </a:p>
        </p:txBody>
      </p:sp>
      <p:sp>
        <p:nvSpPr>
          <p:cNvPr id="6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18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latin typeface="Arial"/>
            </a:endParaRPr>
          </a:p>
        </p:txBody>
      </p:sp>
      <p:sp>
        <p:nvSpPr>
          <p:cNvPr id="6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1800" b="0" strike="noStrike" spc="-1">
              <a:solidFill>
                <a:srgbClr val="000000"/>
              </a:solidFill>
              <a:latin typeface="Arial"/>
            </a:endParaRPr>
          </a:p>
        </p:txBody>
      </p:sp>
      <p:sp>
        <p:nvSpPr>
          <p:cNvPr id="6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18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latin typeface="Arial"/>
            </a:endParaRPr>
          </a:p>
        </p:txBody>
      </p:sp>
      <p:sp>
        <p:nvSpPr>
          <p:cNvPr id="6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1800" b="0" strike="noStrike" spc="-1">
              <a:solidFill>
                <a:srgbClr val="000000"/>
              </a:solidFill>
              <a:latin typeface="Arial"/>
            </a:endParaRPr>
          </a:p>
        </p:txBody>
      </p:sp>
      <p:sp>
        <p:nvSpPr>
          <p:cNvPr id="6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1800" b="0" strike="noStrike" spc="-1">
              <a:solidFill>
                <a:srgbClr val="000000"/>
              </a:solidFill>
              <a:latin typeface="Arial"/>
            </a:endParaRPr>
          </a:p>
        </p:txBody>
      </p:sp>
      <p:sp>
        <p:nvSpPr>
          <p:cNvPr id="6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1800" b="0" strike="noStrike" spc="-1">
              <a:solidFill>
                <a:srgbClr val="000000"/>
              </a:solidFill>
              <a:latin typeface="Arial"/>
            </a:endParaRPr>
          </a:p>
        </p:txBody>
      </p:sp>
      <p:sp>
        <p:nvSpPr>
          <p:cNvPr id="6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18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latin typeface="Arial"/>
            </a:endParaRPr>
          </a:p>
        </p:txBody>
      </p:sp>
      <p:sp>
        <p:nvSpPr>
          <p:cNvPr id="7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1800" b="0" strike="noStrike" spc="-1">
              <a:solidFill>
                <a:srgbClr val="000000"/>
              </a:solidFill>
              <a:latin typeface="Arial"/>
            </a:endParaRPr>
          </a:p>
        </p:txBody>
      </p:sp>
      <p:sp>
        <p:nvSpPr>
          <p:cNvPr id="7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1800" b="0" strike="noStrike" spc="-1">
              <a:solidFill>
                <a:srgbClr val="000000"/>
              </a:solidFill>
              <a:latin typeface="Arial"/>
            </a:endParaRPr>
          </a:p>
        </p:txBody>
      </p:sp>
      <p:sp>
        <p:nvSpPr>
          <p:cNvPr id="7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1800" b="0" strike="noStrike" spc="-1">
              <a:solidFill>
                <a:srgbClr val="000000"/>
              </a:solidFill>
              <a:latin typeface="Arial"/>
            </a:endParaRPr>
          </a:p>
        </p:txBody>
      </p:sp>
      <p:sp>
        <p:nvSpPr>
          <p:cNvPr id="7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1800" b="0" strike="noStrike" spc="-1">
              <a:solidFill>
                <a:srgbClr val="000000"/>
              </a:solidFill>
              <a:latin typeface="Arial"/>
            </a:endParaRPr>
          </a:p>
        </p:txBody>
      </p:sp>
      <p:sp>
        <p:nvSpPr>
          <p:cNvPr id="7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1800" b="0" strike="noStrike" spc="-1">
              <a:solidFill>
                <a:srgbClr val="000000"/>
              </a:solidFill>
              <a:latin typeface="Arial"/>
            </a:endParaRPr>
          </a:p>
        </p:txBody>
      </p:sp>
      <p:sp>
        <p:nvSpPr>
          <p:cNvPr id="7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18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latin typeface="Arial"/>
            </a:endParaRPr>
          </a:p>
        </p:txBody>
      </p:sp>
      <p:sp>
        <p:nvSpPr>
          <p:cNvPr id="79"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it-IT"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latin typeface="Arial"/>
            </a:endParaRPr>
          </a:p>
        </p:txBody>
      </p:sp>
      <p:sp>
        <p:nvSpPr>
          <p:cNvPr id="8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1800" b="0" strike="noStrike" spc="-1">
              <a:solidFill>
                <a:srgbClr val="000000"/>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latin typeface="Arial"/>
            </a:endParaRPr>
          </a:p>
        </p:txBody>
      </p:sp>
      <p:sp>
        <p:nvSpPr>
          <p:cNvPr id="8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1800" b="0" strike="noStrike" spc="-1">
              <a:solidFill>
                <a:srgbClr val="000000"/>
              </a:solidFill>
              <a:latin typeface="Arial"/>
            </a:endParaRPr>
          </a:p>
        </p:txBody>
      </p:sp>
      <p:sp>
        <p:nvSpPr>
          <p:cNvPr id="8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1800" b="0" strike="noStrike" spc="-1">
              <a:solidFill>
                <a:srgbClr val="000000"/>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18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it-IT"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latin typeface="Arial"/>
            </a:endParaRPr>
          </a:p>
        </p:txBody>
      </p:sp>
      <p:sp>
        <p:nvSpPr>
          <p:cNvPr id="8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1800" b="0" strike="noStrike" spc="-1">
              <a:solidFill>
                <a:srgbClr val="000000"/>
              </a:solidFill>
              <a:latin typeface="Arial"/>
            </a:endParaRPr>
          </a:p>
        </p:txBody>
      </p:sp>
      <p:sp>
        <p:nvSpPr>
          <p:cNvPr id="8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1800" b="0" strike="noStrike" spc="-1">
              <a:solidFill>
                <a:srgbClr val="000000"/>
              </a:solidFill>
              <a:latin typeface="Arial"/>
            </a:endParaRPr>
          </a:p>
        </p:txBody>
      </p:sp>
      <p:sp>
        <p:nvSpPr>
          <p:cNvPr id="9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1800" b="0" strike="noStrike" spc="-1">
              <a:solidFill>
                <a:srgbClr val="000000"/>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latin typeface="Arial"/>
            </a:endParaRPr>
          </a:p>
        </p:txBody>
      </p:sp>
      <p:sp>
        <p:nvSpPr>
          <p:cNvPr id="9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1800" b="0" strike="noStrike" spc="-1">
              <a:solidFill>
                <a:srgbClr val="000000"/>
              </a:solidFill>
              <a:latin typeface="Arial"/>
            </a:endParaRPr>
          </a:p>
        </p:txBody>
      </p:sp>
      <p:sp>
        <p:nvSpPr>
          <p:cNvPr id="9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1800" b="0" strike="noStrike" spc="-1">
              <a:solidFill>
                <a:srgbClr val="000000"/>
              </a:solidFill>
              <a:latin typeface="Arial"/>
            </a:endParaRPr>
          </a:p>
        </p:txBody>
      </p:sp>
      <p:sp>
        <p:nvSpPr>
          <p:cNvPr id="9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1800" b="0" strike="noStrike" spc="-1">
              <a:solidFill>
                <a:srgbClr val="000000"/>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latin typeface="Arial"/>
            </a:endParaRPr>
          </a:p>
        </p:txBody>
      </p:sp>
      <p:sp>
        <p:nvSpPr>
          <p:cNvPr id="9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1800" b="0" strike="noStrike" spc="-1">
              <a:solidFill>
                <a:srgbClr val="000000"/>
              </a:solidFill>
              <a:latin typeface="Arial"/>
            </a:endParaRPr>
          </a:p>
        </p:txBody>
      </p:sp>
      <p:sp>
        <p:nvSpPr>
          <p:cNvPr id="9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1800" b="0" strike="noStrike" spc="-1">
              <a:solidFill>
                <a:srgbClr val="000000"/>
              </a:solidFill>
              <a:latin typeface="Arial"/>
            </a:endParaRPr>
          </a:p>
        </p:txBody>
      </p:sp>
      <p:sp>
        <p:nvSpPr>
          <p:cNvPr id="9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18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latin typeface="Arial"/>
            </a:endParaRPr>
          </a:p>
        </p:txBody>
      </p:sp>
      <p:sp>
        <p:nvSpPr>
          <p:cNvPr id="10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1800" b="0" strike="noStrike" spc="-1">
              <a:solidFill>
                <a:srgbClr val="000000"/>
              </a:solidFill>
              <a:latin typeface="Arial"/>
            </a:endParaRPr>
          </a:p>
        </p:txBody>
      </p:sp>
      <p:sp>
        <p:nvSpPr>
          <p:cNvPr id="10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18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latin typeface="Arial"/>
            </a:endParaRPr>
          </a:p>
        </p:txBody>
      </p:sp>
      <p:sp>
        <p:nvSpPr>
          <p:cNvPr id="10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1800" b="0" strike="noStrike" spc="-1">
              <a:solidFill>
                <a:srgbClr val="000000"/>
              </a:solidFill>
              <a:latin typeface="Arial"/>
            </a:endParaRPr>
          </a:p>
        </p:txBody>
      </p:sp>
      <p:sp>
        <p:nvSpPr>
          <p:cNvPr id="10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1800" b="0" strike="noStrike" spc="-1">
              <a:solidFill>
                <a:srgbClr val="000000"/>
              </a:solidFill>
              <a:latin typeface="Arial"/>
            </a:endParaRPr>
          </a:p>
        </p:txBody>
      </p:sp>
      <p:sp>
        <p:nvSpPr>
          <p:cNvPr id="10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1800" b="0" strike="noStrike" spc="-1">
              <a:solidFill>
                <a:srgbClr val="000000"/>
              </a:solidFill>
              <a:latin typeface="Arial"/>
            </a:endParaRPr>
          </a:p>
        </p:txBody>
      </p:sp>
      <p:sp>
        <p:nvSpPr>
          <p:cNvPr id="10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18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latin typeface="Arial"/>
            </a:endParaRPr>
          </a:p>
        </p:txBody>
      </p:sp>
      <p:sp>
        <p:nvSpPr>
          <p:cNvPr id="10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1800" b="0" strike="noStrike" spc="-1">
              <a:solidFill>
                <a:srgbClr val="000000"/>
              </a:solidFill>
              <a:latin typeface="Arial"/>
            </a:endParaRPr>
          </a:p>
        </p:txBody>
      </p:sp>
      <p:sp>
        <p:nvSpPr>
          <p:cNvPr id="10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1800" b="0" strike="noStrike" spc="-1">
              <a:solidFill>
                <a:srgbClr val="000000"/>
              </a:solidFill>
              <a:latin typeface="Arial"/>
            </a:endParaRPr>
          </a:p>
        </p:txBody>
      </p:sp>
      <p:sp>
        <p:nvSpPr>
          <p:cNvPr id="11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1800" b="0" strike="noStrike" spc="-1">
              <a:solidFill>
                <a:srgbClr val="000000"/>
              </a:solidFill>
              <a:latin typeface="Arial"/>
            </a:endParaRPr>
          </a:p>
        </p:txBody>
      </p:sp>
      <p:sp>
        <p:nvSpPr>
          <p:cNvPr id="11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1800" b="0" strike="noStrike" spc="-1">
              <a:solidFill>
                <a:srgbClr val="000000"/>
              </a:solidFill>
              <a:latin typeface="Arial"/>
            </a:endParaRPr>
          </a:p>
        </p:txBody>
      </p:sp>
      <p:sp>
        <p:nvSpPr>
          <p:cNvPr id="11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1800" b="0" strike="noStrike" spc="-1">
              <a:solidFill>
                <a:srgbClr val="000000"/>
              </a:solidFill>
              <a:latin typeface="Arial"/>
            </a:endParaRPr>
          </a:p>
        </p:txBody>
      </p:sp>
      <p:sp>
        <p:nvSpPr>
          <p:cNvPr id="11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1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1800" b="0" strike="noStrike" spc="-1">
              <a:solidFill>
                <a:srgbClr val="000000"/>
              </a:solidFill>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18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it-IT"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1800" b="0" strike="noStrike" spc="-1">
              <a:solidFill>
                <a:srgbClr val="000000"/>
              </a:solidFill>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1800" b="0" strike="noStrike" spc="-1">
              <a:solidFill>
                <a:srgbClr val="000000"/>
              </a:solidFill>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1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1800" b="0" strike="noStrike" spc="-1">
              <a:solidFill>
                <a:srgbClr val="000000"/>
              </a:solidFill>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1800" b="0" strike="noStrike" spc="-1">
              <a:solidFill>
                <a:srgbClr val="000000"/>
              </a:solidFill>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1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endParaRPr lang="it-IT" sz="1800" b="0" strike="noStrike" spc="-1">
              <a:solidFill>
                <a:srgbClr val="000000"/>
              </a:solidFill>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1800" b="0" strike="noStrike" spc="-1">
              <a:solidFill>
                <a:srgbClr val="000000"/>
              </a:solidFill>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1800" b="0" strike="noStrike" spc="-1">
              <a:solidFill>
                <a:srgbClr val="000000"/>
              </a:solidFill>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1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r>
              <a:rPr lang="it-IT" sz="1800" b="0" strike="noStrike" spc="-1">
                <a:solidFill>
                  <a:srgbClr val="000000"/>
                </a:solidFill>
                <a:latin typeface="Arial"/>
              </a:rPr>
              <a:t>Fai clic per modificare il formato del testo del titolo</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1800" b="0" strike="noStrike" spc="-1">
                <a:solidFill>
                  <a:srgbClr val="000000"/>
                </a:solidFill>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1800" b="0" strike="noStrike" spc="-1">
                <a:solidFill>
                  <a:srgbClr val="000000"/>
                </a:solidFill>
                <a:latin typeface="Arial"/>
              </a:rPr>
              <a:t>Secondo livello struttura</a:t>
            </a:r>
          </a:p>
          <a:p>
            <a:pPr marL="1296000" lvl="2" indent="-288000">
              <a:spcBef>
                <a:spcPts val="850"/>
              </a:spcBef>
              <a:buClr>
                <a:srgbClr val="000000"/>
              </a:buClr>
              <a:buSzPct val="45000"/>
              <a:buFont typeface="Wingdings" charset="2"/>
              <a:buChar char=""/>
            </a:pPr>
            <a:r>
              <a:rPr lang="it-IT" sz="1800" b="0" strike="noStrike" spc="-1">
                <a:solidFill>
                  <a:srgbClr val="000000"/>
                </a:solidFill>
                <a:latin typeface="Arial"/>
              </a:rPr>
              <a:t>Terzo livello struttura</a:t>
            </a:r>
          </a:p>
          <a:p>
            <a:pPr marL="1728000" lvl="3" indent="-216000">
              <a:spcBef>
                <a:spcPts val="567"/>
              </a:spcBef>
              <a:buClr>
                <a:srgbClr val="000000"/>
              </a:buClr>
              <a:buSzPct val="75000"/>
              <a:buFont typeface="Symbol" charset="2"/>
              <a:buChar char=""/>
            </a:pPr>
            <a:r>
              <a:rPr lang="it-IT" sz="1800" b="0" strike="noStrike" spc="-1">
                <a:solidFill>
                  <a:srgbClr val="000000"/>
                </a:solidFill>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solidFill>
                  <a:srgbClr val="000000"/>
                </a:solidFill>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solidFill>
                  <a:srgbClr val="000000"/>
                </a:solidFill>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solidFill>
                  <a:srgbClr val="000000"/>
                </a:solidFill>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tIns="0" rIns="0" bIns="0" anchor="ctr"/>
          <a:lstStyle/>
          <a:p>
            <a:r>
              <a:rPr lang="it-IT" sz="1800" b="0" strike="noStrike" spc="-1">
                <a:solidFill>
                  <a:srgbClr val="000000"/>
                </a:solidFill>
                <a:latin typeface="Arial"/>
              </a:rPr>
              <a:t>Fai clic per modificare il formato del testo del titolo</a:t>
            </a:r>
          </a:p>
        </p:txBody>
      </p:sp>
      <p:sp>
        <p:nvSpPr>
          <p:cNvPr id="39"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1800" b="0" strike="noStrike" spc="-1">
                <a:solidFill>
                  <a:srgbClr val="000000"/>
                </a:solidFill>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1800" b="0" strike="noStrike" spc="-1">
                <a:solidFill>
                  <a:srgbClr val="000000"/>
                </a:solidFill>
                <a:latin typeface="Arial"/>
              </a:rPr>
              <a:t>Secondo livello struttura</a:t>
            </a:r>
          </a:p>
          <a:p>
            <a:pPr marL="1296000" lvl="2" indent="-288000">
              <a:spcBef>
                <a:spcPts val="850"/>
              </a:spcBef>
              <a:buClr>
                <a:srgbClr val="000000"/>
              </a:buClr>
              <a:buSzPct val="45000"/>
              <a:buFont typeface="Wingdings" charset="2"/>
              <a:buChar char=""/>
            </a:pPr>
            <a:r>
              <a:rPr lang="it-IT" sz="1800" b="0" strike="noStrike" spc="-1">
                <a:solidFill>
                  <a:srgbClr val="000000"/>
                </a:solidFill>
                <a:latin typeface="Arial"/>
              </a:rPr>
              <a:t>Terzo livello struttura</a:t>
            </a:r>
          </a:p>
          <a:p>
            <a:pPr marL="1728000" lvl="3" indent="-216000">
              <a:spcBef>
                <a:spcPts val="567"/>
              </a:spcBef>
              <a:buClr>
                <a:srgbClr val="000000"/>
              </a:buClr>
              <a:buSzPct val="75000"/>
              <a:buFont typeface="Symbol" charset="2"/>
              <a:buChar char=""/>
            </a:pPr>
            <a:r>
              <a:rPr lang="it-IT" sz="1800" b="0" strike="noStrike" spc="-1">
                <a:solidFill>
                  <a:srgbClr val="000000"/>
                </a:solidFill>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solidFill>
                  <a:srgbClr val="000000"/>
                </a:solidFill>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solidFill>
                  <a:srgbClr val="000000"/>
                </a:solidFill>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solidFill>
                  <a:srgbClr val="000000"/>
                </a:solidFill>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p:spPr>
        <p:txBody>
          <a:bodyPr lIns="0" tIns="0" rIns="0" bIns="0" anchor="ctr"/>
          <a:lstStyle/>
          <a:p>
            <a:r>
              <a:rPr lang="it-IT" sz="1800" b="0" strike="noStrike" spc="-1">
                <a:solidFill>
                  <a:srgbClr val="000000"/>
                </a:solidFill>
                <a:latin typeface="Arial"/>
              </a:rPr>
              <a:t>Fai clic per modificare il formato del testo del titolo</a:t>
            </a:r>
          </a:p>
        </p:txBody>
      </p:sp>
      <p:sp>
        <p:nvSpPr>
          <p:cNvPr id="77"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1800" b="0" strike="noStrike" spc="-1">
                <a:solidFill>
                  <a:srgbClr val="000000"/>
                </a:solidFill>
                <a:latin typeface="Arial"/>
              </a:rPr>
              <a:t>Fai clic per modificare il formato del testo della struttura</a:t>
            </a:r>
          </a:p>
          <a:p>
            <a:pPr marL="864000" lvl="1" indent="-324000">
              <a:spcBef>
                <a:spcPts val="1134"/>
              </a:spcBef>
              <a:buClr>
                <a:srgbClr val="000000"/>
              </a:buClr>
              <a:buSzPct val="75000"/>
              <a:buFont typeface="Symbol" charset="2"/>
              <a:buChar char=""/>
            </a:pPr>
            <a:r>
              <a:rPr lang="it-IT" sz="1800" b="0" strike="noStrike" spc="-1">
                <a:solidFill>
                  <a:srgbClr val="000000"/>
                </a:solidFill>
                <a:latin typeface="Arial"/>
              </a:rPr>
              <a:t>Secondo livello struttura</a:t>
            </a:r>
          </a:p>
          <a:p>
            <a:pPr marL="1296000" lvl="2" indent="-288000">
              <a:spcBef>
                <a:spcPts val="850"/>
              </a:spcBef>
              <a:buClr>
                <a:srgbClr val="000000"/>
              </a:buClr>
              <a:buSzPct val="45000"/>
              <a:buFont typeface="Wingdings" charset="2"/>
              <a:buChar char=""/>
            </a:pPr>
            <a:r>
              <a:rPr lang="it-IT" sz="1800" b="0" strike="noStrike" spc="-1">
                <a:solidFill>
                  <a:srgbClr val="000000"/>
                </a:solidFill>
                <a:latin typeface="Arial"/>
              </a:rPr>
              <a:t>Terzo livello struttura</a:t>
            </a:r>
          </a:p>
          <a:p>
            <a:pPr marL="1728000" lvl="3" indent="-216000">
              <a:spcBef>
                <a:spcPts val="567"/>
              </a:spcBef>
              <a:buClr>
                <a:srgbClr val="000000"/>
              </a:buClr>
              <a:buSzPct val="75000"/>
              <a:buFont typeface="Symbol" charset="2"/>
              <a:buChar char=""/>
            </a:pPr>
            <a:r>
              <a:rPr lang="it-IT" sz="1800" b="0" strike="noStrike" spc="-1">
                <a:solidFill>
                  <a:srgbClr val="000000"/>
                </a:solidFill>
                <a:latin typeface="Arial"/>
              </a:rPr>
              <a:t>Quarto livello struttura</a:t>
            </a:r>
          </a:p>
          <a:p>
            <a:pPr marL="2160000" lvl="4" indent="-216000">
              <a:spcBef>
                <a:spcPts val="283"/>
              </a:spcBef>
              <a:buClr>
                <a:srgbClr val="000000"/>
              </a:buClr>
              <a:buSzPct val="45000"/>
              <a:buFont typeface="Wingdings" charset="2"/>
              <a:buChar char=""/>
            </a:pPr>
            <a:r>
              <a:rPr lang="it-IT" sz="2000" b="0" strike="noStrike" spc="-1">
                <a:solidFill>
                  <a:srgbClr val="000000"/>
                </a:solidFill>
                <a:latin typeface="Arial"/>
              </a:rPr>
              <a:t>Quinto livello struttura</a:t>
            </a:r>
          </a:p>
          <a:p>
            <a:pPr marL="2592000" lvl="5" indent="-216000">
              <a:spcBef>
                <a:spcPts val="283"/>
              </a:spcBef>
              <a:buClr>
                <a:srgbClr val="000000"/>
              </a:buClr>
              <a:buSzPct val="45000"/>
              <a:buFont typeface="Wingdings" charset="2"/>
              <a:buChar char=""/>
            </a:pPr>
            <a:r>
              <a:rPr lang="it-IT" sz="2000" b="0" strike="noStrike" spc="-1">
                <a:solidFill>
                  <a:srgbClr val="000000"/>
                </a:solidFill>
                <a:latin typeface="Arial"/>
              </a:rPr>
              <a:t>Sesto livello struttura</a:t>
            </a:r>
          </a:p>
          <a:p>
            <a:pPr marL="3024000" lvl="6" indent="-216000">
              <a:spcBef>
                <a:spcPts val="283"/>
              </a:spcBef>
              <a:buClr>
                <a:srgbClr val="000000"/>
              </a:buClr>
              <a:buSzPct val="45000"/>
              <a:buFont typeface="Wingdings" charset="2"/>
              <a:buChar char=""/>
            </a:pPr>
            <a:r>
              <a:rPr lang="it-IT" sz="2000" b="0" strike="noStrike" spc="-1">
                <a:solidFill>
                  <a:srgbClr val="000000"/>
                </a:solidFill>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image" Target="../media/image7.tif"/><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tif"/><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tif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tif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tif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tif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tif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tif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tiff"/></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tiff"/></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tiff"/></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tiff"/></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tiff"/></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tiff"/></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tiff"/></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5.xml"/><Relationship Id="rId5" Type="http://schemas.openxmlformats.org/officeDocument/2006/relationships/image" Target="../media/image14.jpe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6.tiff"/></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tif"/><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tif"/><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tif"/><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tif"/><Relationship Id="rId1" Type="http://schemas.openxmlformats.org/officeDocument/2006/relationships/slideLayout" Target="../slideLayouts/slideLayout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ustomShape 1"/>
          <p:cNvSpPr/>
          <p:nvPr/>
        </p:nvSpPr>
        <p:spPr>
          <a:xfrm>
            <a:off x="0" y="0"/>
            <a:ext cx="7919640" cy="6856560"/>
          </a:xfrm>
          <a:prstGeom prst="rect">
            <a:avLst/>
          </a:prstGeom>
          <a:solidFill>
            <a:srgbClr val="4B647A"/>
          </a:solidFill>
          <a:ln>
            <a:round/>
          </a:ln>
        </p:spPr>
        <p:style>
          <a:lnRef idx="2">
            <a:schemeClr val="accent1">
              <a:shade val="50000"/>
            </a:schemeClr>
          </a:lnRef>
          <a:fillRef idx="1">
            <a:schemeClr val="accent1"/>
          </a:fillRef>
          <a:effectRef idx="0">
            <a:schemeClr val="accent1"/>
          </a:effectRef>
          <a:fontRef idx="minor"/>
        </p:style>
      </p:sp>
      <p:pic>
        <p:nvPicPr>
          <p:cNvPr id="121" name="Immagine 4"/>
          <p:cNvPicPr/>
          <p:nvPr/>
        </p:nvPicPr>
        <p:blipFill>
          <a:blip r:embed="rId2" cstate="print"/>
          <a:stretch/>
        </p:blipFill>
        <p:spPr>
          <a:xfrm>
            <a:off x="3003480" y="297000"/>
            <a:ext cx="2198880" cy="2154240"/>
          </a:xfrm>
          <a:prstGeom prst="rect">
            <a:avLst/>
          </a:prstGeom>
          <a:ln w="9360">
            <a:noFill/>
          </a:ln>
        </p:spPr>
      </p:pic>
      <p:pic>
        <p:nvPicPr>
          <p:cNvPr id="122" name="Immagine 5"/>
          <p:cNvPicPr/>
          <p:nvPr/>
        </p:nvPicPr>
        <p:blipFill>
          <a:blip r:embed="rId3" cstate="print"/>
          <a:stretch/>
        </p:blipFill>
        <p:spPr>
          <a:xfrm>
            <a:off x="3278160" y="5977080"/>
            <a:ext cx="1265400" cy="719280"/>
          </a:xfrm>
          <a:prstGeom prst="rect">
            <a:avLst/>
          </a:prstGeom>
          <a:ln w="9360">
            <a:noFill/>
          </a:ln>
        </p:spPr>
      </p:pic>
      <p:pic>
        <p:nvPicPr>
          <p:cNvPr id="123" name="Immagine 18"/>
          <p:cNvPicPr/>
          <p:nvPr/>
        </p:nvPicPr>
        <p:blipFill>
          <a:blip r:embed="rId4" cstate="print"/>
          <a:stretch/>
        </p:blipFill>
        <p:spPr>
          <a:xfrm>
            <a:off x="8599320" y="2279520"/>
            <a:ext cx="3036960" cy="2400120"/>
          </a:xfrm>
          <a:prstGeom prst="rect">
            <a:avLst/>
          </a:prstGeom>
          <a:ln w="9360">
            <a:noFill/>
          </a:ln>
        </p:spPr>
      </p:pic>
      <p:sp>
        <p:nvSpPr>
          <p:cNvPr id="124" name="CustomShape 2"/>
          <p:cNvSpPr/>
          <p:nvPr/>
        </p:nvSpPr>
        <p:spPr>
          <a:xfrm>
            <a:off x="-9870" y="2525220"/>
            <a:ext cx="7821720" cy="22528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it-IT" sz="2400" dirty="0"/>
          </a:p>
          <a:p>
            <a:pPr algn="ctr">
              <a:lnSpc>
                <a:spcPct val="100000"/>
              </a:lnSpc>
            </a:pPr>
            <a:endParaRPr lang="it-IT" sz="2400" b="0" strike="noStrike" spc="-1" dirty="0">
              <a:latin typeface="Arial"/>
            </a:endParaRPr>
          </a:p>
          <a:p>
            <a:pPr algn="ctr">
              <a:lnSpc>
                <a:spcPct val="100000"/>
              </a:lnSpc>
            </a:pPr>
            <a:r>
              <a:rPr lang="it-IT" sz="2800" b="1" strike="noStrike" spc="-1" dirty="0">
                <a:solidFill>
                  <a:srgbClr val="FFFFFF"/>
                </a:solidFill>
                <a:latin typeface="Verdana"/>
                <a:ea typeface="Verdana"/>
              </a:rPr>
              <a:t>VENETO WELFARE</a:t>
            </a:r>
            <a:endParaRPr lang="it-IT" sz="2800" b="0" strike="noStrike" spc="-1" dirty="0">
              <a:latin typeface="Arial"/>
            </a:endParaRPr>
          </a:p>
          <a:p>
            <a:pPr algn="ctr">
              <a:lnSpc>
                <a:spcPct val="100000"/>
              </a:lnSpc>
            </a:pPr>
            <a:r>
              <a:rPr lang="it-IT" sz="2800" b="1" strike="noStrike" spc="-1" dirty="0">
                <a:solidFill>
                  <a:srgbClr val="FFFFFF"/>
                </a:solidFill>
                <a:latin typeface="Verdana"/>
                <a:ea typeface="Verdana"/>
              </a:rPr>
              <a:t>__________________________</a:t>
            </a:r>
            <a:endParaRPr lang="it-IT" sz="2800" b="0" strike="noStrike" spc="-1" dirty="0">
              <a:latin typeface="Arial"/>
            </a:endParaRPr>
          </a:p>
        </p:txBody>
      </p:sp>
      <p:sp>
        <p:nvSpPr>
          <p:cNvPr id="125" name="CustomShape 3"/>
          <p:cNvSpPr/>
          <p:nvPr/>
        </p:nvSpPr>
        <p:spPr>
          <a:xfrm>
            <a:off x="2351520" y="4596120"/>
            <a:ext cx="2951280" cy="363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it-IT" sz="1800" b="0" strike="noStrike" spc="-1" dirty="0">
                <a:solidFill>
                  <a:srgbClr val="FFFFFF"/>
                </a:solidFill>
                <a:latin typeface="Arial"/>
                <a:ea typeface="DejaVu Sans"/>
              </a:rPr>
              <a:t>Venezia, </a:t>
            </a:r>
            <a:r>
              <a:rPr lang="it-IT" spc="-1" dirty="0">
                <a:solidFill>
                  <a:srgbClr val="FFFFFF"/>
                </a:solidFill>
                <a:latin typeface="Arial"/>
                <a:ea typeface="DejaVu Sans"/>
              </a:rPr>
              <a:t>8 LUGLIO </a:t>
            </a:r>
            <a:r>
              <a:rPr lang="it-IT" sz="1800" b="0" strike="noStrike" spc="-1" dirty="0">
                <a:solidFill>
                  <a:srgbClr val="FFFFFF"/>
                </a:solidFill>
                <a:latin typeface="Arial"/>
                <a:ea typeface="DejaVu Sans"/>
              </a:rPr>
              <a:t>2020</a:t>
            </a:r>
            <a:endParaRPr lang="it-IT" sz="1800" b="0" strike="noStrike" spc="-1" dirty="0">
              <a:latin typeface="Arial"/>
            </a:endParaRPr>
          </a:p>
        </p:txBody>
      </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ustomShape 1"/>
          <p:cNvSpPr/>
          <p:nvPr/>
        </p:nvSpPr>
        <p:spPr>
          <a:xfrm>
            <a:off x="-14400" y="1153080"/>
            <a:ext cx="1301400" cy="5704200"/>
          </a:xfrm>
          <a:prstGeom prst="rect">
            <a:avLst/>
          </a:prstGeom>
          <a:solidFill>
            <a:srgbClr val="4B647A"/>
          </a:solidFill>
          <a:ln>
            <a:solidFill>
              <a:srgbClr val="4B647A"/>
            </a:solidFill>
            <a:round/>
          </a:ln>
        </p:spPr>
        <p:style>
          <a:lnRef idx="2">
            <a:schemeClr val="accent1">
              <a:shade val="50000"/>
            </a:schemeClr>
          </a:lnRef>
          <a:fillRef idx="1">
            <a:schemeClr val="accent1"/>
          </a:fillRef>
          <a:effectRef idx="0">
            <a:schemeClr val="accent1"/>
          </a:effectRef>
          <a:fontRef idx="minor"/>
        </p:style>
      </p:sp>
      <p:sp>
        <p:nvSpPr>
          <p:cNvPr id="86" name="Line 2"/>
          <p:cNvSpPr/>
          <p:nvPr/>
        </p:nvSpPr>
        <p:spPr>
          <a:xfrm>
            <a:off x="-14400" y="1130040"/>
            <a:ext cx="11627640" cy="22680"/>
          </a:xfrm>
          <a:prstGeom prst="line">
            <a:avLst/>
          </a:prstGeom>
          <a:ln w="38160">
            <a:solidFill>
              <a:srgbClr val="4B647A"/>
            </a:solidFill>
            <a:round/>
          </a:ln>
        </p:spPr>
        <p:style>
          <a:lnRef idx="1">
            <a:schemeClr val="accent1"/>
          </a:lnRef>
          <a:fillRef idx="0">
            <a:schemeClr val="accent1"/>
          </a:fillRef>
          <a:effectRef idx="0">
            <a:schemeClr val="accent1"/>
          </a:effectRef>
          <a:fontRef idx="minor"/>
        </p:style>
      </p:sp>
      <p:pic>
        <p:nvPicPr>
          <p:cNvPr id="87" name="Immagine 18"/>
          <p:cNvPicPr/>
          <p:nvPr/>
        </p:nvPicPr>
        <p:blipFill>
          <a:blip r:embed="rId2"/>
          <a:stretch/>
        </p:blipFill>
        <p:spPr>
          <a:xfrm>
            <a:off x="10401480" y="198360"/>
            <a:ext cx="1207440" cy="912240"/>
          </a:xfrm>
          <a:prstGeom prst="rect">
            <a:avLst/>
          </a:prstGeom>
          <a:ln w="9360">
            <a:noFill/>
          </a:ln>
        </p:spPr>
      </p:pic>
      <p:pic>
        <p:nvPicPr>
          <p:cNvPr id="88" name="Immagine 14"/>
          <p:cNvPicPr/>
          <p:nvPr/>
        </p:nvPicPr>
        <p:blipFill>
          <a:blip r:embed="rId3"/>
          <a:stretch/>
        </p:blipFill>
        <p:spPr>
          <a:xfrm>
            <a:off x="-33120" y="0"/>
            <a:ext cx="1273320" cy="1100880"/>
          </a:xfrm>
          <a:prstGeom prst="rect">
            <a:avLst/>
          </a:prstGeom>
          <a:ln>
            <a:noFill/>
          </a:ln>
        </p:spPr>
      </p:pic>
      <p:pic>
        <p:nvPicPr>
          <p:cNvPr id="89" name="Immagine 5"/>
          <p:cNvPicPr/>
          <p:nvPr/>
        </p:nvPicPr>
        <p:blipFill>
          <a:blip r:embed="rId4"/>
          <a:stretch/>
        </p:blipFill>
        <p:spPr>
          <a:xfrm>
            <a:off x="22320" y="5994360"/>
            <a:ext cx="1264680" cy="720000"/>
          </a:xfrm>
          <a:prstGeom prst="rect">
            <a:avLst/>
          </a:prstGeom>
          <a:ln w="9360">
            <a:noFill/>
          </a:ln>
        </p:spPr>
      </p:pic>
      <p:sp>
        <p:nvSpPr>
          <p:cNvPr id="90" name="CustomShape 3"/>
          <p:cNvSpPr/>
          <p:nvPr/>
        </p:nvSpPr>
        <p:spPr>
          <a:xfrm>
            <a:off x="1814400" y="76320"/>
            <a:ext cx="8748000" cy="10648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3200" b="1" strike="noStrike" spc="-1">
                <a:solidFill>
                  <a:srgbClr val="4B647A"/>
                </a:solidFill>
                <a:latin typeface="Verdana"/>
                <a:ea typeface="DejaVu Sans"/>
              </a:rPr>
              <a:t>U.O. VENETO WELFARE</a:t>
            </a:r>
            <a:endParaRPr lang="it-IT" sz="3200" b="0" strike="noStrike" spc="-1">
              <a:latin typeface="Arial"/>
            </a:endParaRPr>
          </a:p>
          <a:p>
            <a:pPr>
              <a:lnSpc>
                <a:spcPct val="100000"/>
              </a:lnSpc>
            </a:pPr>
            <a:r>
              <a:rPr lang="it-IT" sz="3200" b="1" strike="noStrike" spc="-1">
                <a:solidFill>
                  <a:srgbClr val="4B647A"/>
                </a:solidFill>
                <a:latin typeface="Verdana"/>
                <a:ea typeface="DejaVu Sans"/>
              </a:rPr>
              <a:t>NEL WEB</a:t>
            </a:r>
            <a:endParaRPr lang="it-IT" sz="3200" b="0" strike="noStrike" spc="-1">
              <a:latin typeface="Arial"/>
            </a:endParaRPr>
          </a:p>
        </p:txBody>
      </p:sp>
      <p:pic>
        <p:nvPicPr>
          <p:cNvPr id="91" name="Immagine 3"/>
          <p:cNvPicPr/>
          <p:nvPr/>
        </p:nvPicPr>
        <p:blipFill>
          <a:blip r:embed="rId5"/>
          <a:stretch/>
        </p:blipFill>
        <p:spPr>
          <a:xfrm>
            <a:off x="1487520" y="1224720"/>
            <a:ext cx="2746800" cy="5489640"/>
          </a:xfrm>
          <a:prstGeom prst="rect">
            <a:avLst/>
          </a:prstGeom>
          <a:ln>
            <a:noFill/>
          </a:ln>
        </p:spPr>
      </p:pic>
      <p:pic>
        <p:nvPicPr>
          <p:cNvPr id="92" name="Immagine 4"/>
          <p:cNvPicPr/>
          <p:nvPr/>
        </p:nvPicPr>
        <p:blipFill>
          <a:blip r:embed="rId6"/>
          <a:srcRect l="-16270" t="-6714" r="16270" b="22079"/>
          <a:stretch/>
        </p:blipFill>
        <p:spPr>
          <a:xfrm>
            <a:off x="3719880" y="764640"/>
            <a:ext cx="3699000" cy="5949720"/>
          </a:xfrm>
          <a:prstGeom prst="rect">
            <a:avLst/>
          </a:prstGeom>
          <a:ln>
            <a:noFill/>
          </a:ln>
        </p:spPr>
      </p:pic>
      <p:pic>
        <p:nvPicPr>
          <p:cNvPr id="93" name="Picture 2"/>
          <p:cNvPicPr/>
          <p:nvPr/>
        </p:nvPicPr>
        <p:blipFill>
          <a:blip r:embed="rId7"/>
          <a:stretch/>
        </p:blipFill>
        <p:spPr>
          <a:xfrm>
            <a:off x="7608240" y="1253160"/>
            <a:ext cx="4509360" cy="2220480"/>
          </a:xfrm>
          <a:prstGeom prst="rect">
            <a:avLst/>
          </a:prstGeom>
          <a:ln>
            <a:noFill/>
          </a:ln>
        </p:spPr>
      </p:pic>
      <p:pic>
        <p:nvPicPr>
          <p:cNvPr id="94" name="Picture 3"/>
          <p:cNvPicPr/>
          <p:nvPr/>
        </p:nvPicPr>
        <p:blipFill>
          <a:blip r:embed="rId8"/>
          <a:stretch/>
        </p:blipFill>
        <p:spPr>
          <a:xfrm>
            <a:off x="7587360" y="3739680"/>
            <a:ext cx="4554000" cy="2361600"/>
          </a:xfrm>
          <a:prstGeom prst="rect">
            <a:avLst/>
          </a:prstGeom>
          <a:ln>
            <a:noFill/>
          </a:ln>
        </p:spPr>
      </p:pic>
    </p:spTree>
    <p:extLst>
      <p:ext uri="{BB962C8B-B14F-4D97-AF65-F5344CB8AC3E}">
        <p14:creationId xmlns:p14="http://schemas.microsoft.com/office/powerpoint/2010/main" val="3744715976"/>
      </p:ext>
    </p:extLst>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14400" y="1153080"/>
            <a:ext cx="1301400" cy="5704200"/>
          </a:xfrm>
          <a:prstGeom prst="rect">
            <a:avLst/>
          </a:prstGeom>
          <a:solidFill>
            <a:srgbClr val="4B647A"/>
          </a:solidFill>
          <a:ln>
            <a:solidFill>
              <a:srgbClr val="4B647A"/>
            </a:solidFill>
            <a:round/>
          </a:ln>
        </p:spPr>
        <p:style>
          <a:lnRef idx="2">
            <a:schemeClr val="accent1">
              <a:shade val="50000"/>
            </a:schemeClr>
          </a:lnRef>
          <a:fillRef idx="1">
            <a:schemeClr val="accent1"/>
          </a:fillRef>
          <a:effectRef idx="0">
            <a:schemeClr val="accent1"/>
          </a:effectRef>
          <a:fontRef idx="minor"/>
        </p:style>
      </p:sp>
      <p:sp>
        <p:nvSpPr>
          <p:cNvPr id="79" name="Line 2"/>
          <p:cNvSpPr/>
          <p:nvPr/>
        </p:nvSpPr>
        <p:spPr>
          <a:xfrm>
            <a:off x="-14400" y="1130040"/>
            <a:ext cx="11627640" cy="22680"/>
          </a:xfrm>
          <a:prstGeom prst="line">
            <a:avLst/>
          </a:prstGeom>
          <a:ln w="38160">
            <a:solidFill>
              <a:srgbClr val="4B647A"/>
            </a:solidFill>
            <a:round/>
          </a:ln>
        </p:spPr>
        <p:style>
          <a:lnRef idx="1">
            <a:schemeClr val="accent1"/>
          </a:lnRef>
          <a:fillRef idx="0">
            <a:schemeClr val="accent1"/>
          </a:fillRef>
          <a:effectRef idx="0">
            <a:schemeClr val="accent1"/>
          </a:effectRef>
          <a:fontRef idx="minor"/>
        </p:style>
      </p:sp>
      <p:pic>
        <p:nvPicPr>
          <p:cNvPr id="80" name="Immagine 18"/>
          <p:cNvPicPr/>
          <p:nvPr/>
        </p:nvPicPr>
        <p:blipFill>
          <a:blip r:embed="rId2"/>
          <a:stretch/>
        </p:blipFill>
        <p:spPr>
          <a:xfrm>
            <a:off x="10401480" y="198360"/>
            <a:ext cx="1207440" cy="912240"/>
          </a:xfrm>
          <a:prstGeom prst="rect">
            <a:avLst/>
          </a:prstGeom>
          <a:ln w="9360">
            <a:noFill/>
          </a:ln>
        </p:spPr>
      </p:pic>
      <p:pic>
        <p:nvPicPr>
          <p:cNvPr id="81" name="Immagine 12"/>
          <p:cNvPicPr/>
          <p:nvPr/>
        </p:nvPicPr>
        <p:blipFill>
          <a:blip r:embed="rId3"/>
          <a:stretch/>
        </p:blipFill>
        <p:spPr>
          <a:xfrm>
            <a:off x="-33120" y="0"/>
            <a:ext cx="1273320" cy="1100880"/>
          </a:xfrm>
          <a:prstGeom prst="rect">
            <a:avLst/>
          </a:prstGeom>
          <a:ln>
            <a:noFill/>
          </a:ln>
        </p:spPr>
      </p:pic>
      <p:pic>
        <p:nvPicPr>
          <p:cNvPr id="82" name="Immagine 5"/>
          <p:cNvPicPr/>
          <p:nvPr/>
        </p:nvPicPr>
        <p:blipFill>
          <a:blip r:embed="rId4"/>
          <a:stretch/>
        </p:blipFill>
        <p:spPr>
          <a:xfrm>
            <a:off x="22320" y="5994360"/>
            <a:ext cx="1264680" cy="720000"/>
          </a:xfrm>
          <a:prstGeom prst="rect">
            <a:avLst/>
          </a:prstGeom>
          <a:ln w="9360">
            <a:noFill/>
          </a:ln>
        </p:spPr>
      </p:pic>
      <p:sp>
        <p:nvSpPr>
          <p:cNvPr id="83" name="CustomShape 3"/>
          <p:cNvSpPr/>
          <p:nvPr/>
        </p:nvSpPr>
        <p:spPr>
          <a:xfrm>
            <a:off x="1828220" y="122040"/>
            <a:ext cx="8748000" cy="10648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3200" b="0" strike="noStrike" spc="-1" dirty="0">
                <a:latin typeface="Arial"/>
              </a:rPr>
              <a:t>AZIONI IN ATTO</a:t>
            </a:r>
          </a:p>
        </p:txBody>
      </p:sp>
      <p:sp>
        <p:nvSpPr>
          <p:cNvPr id="84" name="CustomShape 4"/>
          <p:cNvSpPr/>
          <p:nvPr/>
        </p:nvSpPr>
        <p:spPr>
          <a:xfrm>
            <a:off x="1814400" y="1674720"/>
            <a:ext cx="10057680" cy="43462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360">
              <a:lnSpc>
                <a:spcPct val="100000"/>
              </a:lnSpc>
              <a:buClr>
                <a:srgbClr val="4B647A"/>
              </a:buClr>
              <a:buFont typeface="Arial"/>
              <a:buChar char="•"/>
            </a:pPr>
            <a:endParaRPr lang="it-IT" sz="2600" b="0" strike="noStrike" spc="-1" dirty="0">
              <a:solidFill>
                <a:srgbClr val="4B647A"/>
              </a:solidFill>
              <a:latin typeface="Verdana"/>
              <a:ea typeface="DejaVu Sans"/>
            </a:endParaRPr>
          </a:p>
          <a:p>
            <a:pPr marL="343080" indent="-342360">
              <a:lnSpc>
                <a:spcPct val="100000"/>
              </a:lnSpc>
              <a:buClr>
                <a:srgbClr val="4B647A"/>
              </a:buClr>
              <a:buFont typeface="Arial"/>
              <a:buChar char="•"/>
            </a:pPr>
            <a:endParaRPr lang="it-IT" sz="2600" b="0" strike="noStrike" spc="-1" dirty="0">
              <a:solidFill>
                <a:srgbClr val="4B647A"/>
              </a:solidFill>
              <a:latin typeface="Verdana"/>
              <a:ea typeface="DejaVu Sans"/>
            </a:endParaRPr>
          </a:p>
          <a:p>
            <a:pPr marL="343080" indent="-342360">
              <a:lnSpc>
                <a:spcPct val="100000"/>
              </a:lnSpc>
              <a:buClr>
                <a:srgbClr val="4B647A"/>
              </a:buClr>
              <a:buFont typeface="Arial"/>
              <a:buChar char="•"/>
            </a:pPr>
            <a:r>
              <a:rPr lang="it-IT" sz="2600" spc="-1" dirty="0">
                <a:solidFill>
                  <a:srgbClr val="4B647A"/>
                </a:solidFill>
                <a:latin typeface="Verdana"/>
              </a:rPr>
              <a:t>SENSIBILIZZAZIONE E CULTURA;</a:t>
            </a:r>
          </a:p>
          <a:p>
            <a:pPr marL="343080" indent="-342360">
              <a:lnSpc>
                <a:spcPct val="100000"/>
              </a:lnSpc>
              <a:buClr>
                <a:srgbClr val="4B647A"/>
              </a:buClr>
              <a:buFont typeface="Arial"/>
              <a:buChar char="•"/>
            </a:pPr>
            <a:endParaRPr lang="it-IT" sz="2600" spc="-1" dirty="0">
              <a:solidFill>
                <a:srgbClr val="4B647A"/>
              </a:solidFill>
              <a:latin typeface="Verdana"/>
            </a:endParaRPr>
          </a:p>
          <a:p>
            <a:pPr marL="343080" indent="-342360">
              <a:lnSpc>
                <a:spcPct val="100000"/>
              </a:lnSpc>
              <a:buClr>
                <a:srgbClr val="4B647A"/>
              </a:buClr>
              <a:buFont typeface="Arial"/>
              <a:buChar char="•"/>
            </a:pPr>
            <a:r>
              <a:rPr lang="it-IT" sz="2600" spc="-1" dirty="0">
                <a:solidFill>
                  <a:srgbClr val="4B647A"/>
                </a:solidFill>
                <a:latin typeface="Verdana"/>
              </a:rPr>
              <a:t>RELAZIONI --CONTRATTUALI-FINANZIARIE</a:t>
            </a:r>
          </a:p>
          <a:p>
            <a:pPr marL="343080" indent="-342360">
              <a:lnSpc>
                <a:spcPct val="100000"/>
              </a:lnSpc>
              <a:buClr>
                <a:srgbClr val="4B647A"/>
              </a:buClr>
              <a:buFont typeface="Arial"/>
              <a:buChar char="•"/>
            </a:pPr>
            <a:endParaRPr lang="it-IT" sz="2600" b="0" strike="noStrike" spc="-1" dirty="0">
              <a:latin typeface="Arial"/>
            </a:endParaRPr>
          </a:p>
          <a:p>
            <a:pPr marL="343080" indent="-342360">
              <a:lnSpc>
                <a:spcPct val="100000"/>
              </a:lnSpc>
              <a:buClr>
                <a:srgbClr val="4B647A"/>
              </a:buClr>
              <a:buFont typeface="Arial"/>
              <a:buChar char="•"/>
            </a:pPr>
            <a:r>
              <a:rPr lang="it-IT" sz="2600" b="0" strike="noStrike" spc="-1" dirty="0">
                <a:solidFill>
                  <a:srgbClr val="4B647A"/>
                </a:solidFill>
                <a:latin typeface="Verdana"/>
                <a:ea typeface="DejaVu Sans"/>
              </a:rPr>
              <a:t>OSSERVATORIO SUL WELFARE;</a:t>
            </a:r>
          </a:p>
          <a:p>
            <a:pPr marL="343080" indent="-342360">
              <a:lnSpc>
                <a:spcPct val="100000"/>
              </a:lnSpc>
              <a:buClr>
                <a:srgbClr val="4B647A"/>
              </a:buClr>
              <a:buFont typeface="Arial"/>
              <a:buChar char="•"/>
            </a:pPr>
            <a:endParaRPr lang="it-IT" sz="2600" b="0" strike="noStrike" spc="-1" dirty="0">
              <a:latin typeface="Arial"/>
            </a:endParaRPr>
          </a:p>
          <a:p>
            <a:pPr marL="343080" indent="-342360">
              <a:lnSpc>
                <a:spcPct val="100000"/>
              </a:lnSpc>
              <a:buClr>
                <a:srgbClr val="4B647A"/>
              </a:buClr>
              <a:buFont typeface="Arial"/>
              <a:buChar char="•"/>
            </a:pPr>
            <a:r>
              <a:rPr lang="it-IT" sz="2600" b="0" strike="noStrike" spc="-1" dirty="0">
                <a:solidFill>
                  <a:srgbClr val="4B647A"/>
                </a:solidFill>
                <a:latin typeface="Verdana"/>
                <a:ea typeface="DejaVu Sans"/>
              </a:rPr>
              <a:t>WELFARE ACADEMY;</a:t>
            </a:r>
          </a:p>
          <a:p>
            <a:pPr marL="343080" indent="-342360">
              <a:lnSpc>
                <a:spcPct val="100000"/>
              </a:lnSpc>
              <a:buClr>
                <a:srgbClr val="4B647A"/>
              </a:buClr>
              <a:buFont typeface="Arial"/>
              <a:buChar char="•"/>
            </a:pPr>
            <a:endParaRPr lang="it-IT" sz="2600" b="0" strike="noStrike" spc="-1" dirty="0">
              <a:solidFill>
                <a:srgbClr val="4B647A"/>
              </a:solidFill>
              <a:latin typeface="Verdana"/>
              <a:ea typeface="DejaVu Sans"/>
            </a:endParaRPr>
          </a:p>
          <a:p>
            <a:pPr marL="343080" indent="-342360">
              <a:buClr>
                <a:srgbClr val="4B647A"/>
              </a:buClr>
              <a:buFont typeface="Arial"/>
              <a:buChar char="•"/>
            </a:pPr>
            <a:r>
              <a:rPr lang="it-IT" sz="2600" spc="-1" dirty="0">
                <a:solidFill>
                  <a:srgbClr val="4B647A"/>
                </a:solidFill>
                <a:latin typeface="Verdana"/>
              </a:rPr>
              <a:t>ACCREDITAMENTO;</a:t>
            </a:r>
          </a:p>
          <a:p>
            <a:pPr marL="343080" indent="-342360">
              <a:buClr>
                <a:srgbClr val="4B647A"/>
              </a:buClr>
              <a:buFont typeface="Arial"/>
              <a:buChar char="•"/>
            </a:pPr>
            <a:endParaRPr lang="it-IT" sz="2600" spc="-1" dirty="0">
              <a:solidFill>
                <a:srgbClr val="4B647A"/>
              </a:solidFill>
              <a:latin typeface="Verdana"/>
            </a:endParaRPr>
          </a:p>
          <a:p>
            <a:pPr marL="343080" indent="-342360">
              <a:lnSpc>
                <a:spcPct val="100000"/>
              </a:lnSpc>
              <a:buClr>
                <a:srgbClr val="4B647A"/>
              </a:buClr>
              <a:buFont typeface="Arial"/>
              <a:buChar char="•"/>
            </a:pPr>
            <a:endParaRPr lang="it-IT" sz="2600" b="0" strike="noStrike" spc="-1" dirty="0">
              <a:solidFill>
                <a:srgbClr val="4B647A"/>
              </a:solidFill>
              <a:latin typeface="Verdana"/>
              <a:ea typeface="DejaVu Sans"/>
            </a:endParaRPr>
          </a:p>
          <a:p>
            <a:pPr marL="343080" indent="-342360">
              <a:lnSpc>
                <a:spcPct val="100000"/>
              </a:lnSpc>
              <a:buClr>
                <a:srgbClr val="4B647A"/>
              </a:buClr>
              <a:buFont typeface="Arial"/>
              <a:buChar char="•"/>
            </a:pPr>
            <a:endParaRPr lang="it-IT" sz="2600" b="0" strike="noStrike" spc="-1" dirty="0">
              <a:solidFill>
                <a:srgbClr val="4B647A"/>
              </a:solidFill>
              <a:latin typeface="Verdana"/>
              <a:ea typeface="DejaVu Sans"/>
            </a:endParaRPr>
          </a:p>
          <a:p>
            <a:pPr marL="720">
              <a:lnSpc>
                <a:spcPct val="100000"/>
              </a:lnSpc>
              <a:buClr>
                <a:srgbClr val="4B647A"/>
              </a:buClr>
            </a:pPr>
            <a:endParaRPr lang="it-IT" sz="2600" b="0" strike="noStrike" spc="-1" dirty="0">
              <a:solidFill>
                <a:srgbClr val="4B647A"/>
              </a:solidFill>
              <a:latin typeface="Verdana"/>
            </a:endParaRPr>
          </a:p>
          <a:p>
            <a:pPr marL="343080" indent="-342360">
              <a:lnSpc>
                <a:spcPct val="100000"/>
              </a:lnSpc>
              <a:buClr>
                <a:srgbClr val="4B647A"/>
              </a:buClr>
              <a:buFont typeface="Arial"/>
              <a:buChar char="•"/>
            </a:pPr>
            <a:endParaRPr lang="it-IT" sz="2600" b="0" strike="noStrike" spc="-1" dirty="0">
              <a:latin typeface="Arial"/>
            </a:endParaRPr>
          </a:p>
        </p:txBody>
      </p:sp>
    </p:spTree>
    <p:extLst>
      <p:ext uri="{BB962C8B-B14F-4D97-AF65-F5344CB8AC3E}">
        <p14:creationId xmlns:p14="http://schemas.microsoft.com/office/powerpoint/2010/main" val="206600606"/>
      </p:ext>
    </p:extLst>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CustomShape 1"/>
          <p:cNvSpPr/>
          <p:nvPr/>
        </p:nvSpPr>
        <p:spPr>
          <a:xfrm>
            <a:off x="-14400" y="0"/>
            <a:ext cx="1336680" cy="6856560"/>
          </a:xfrm>
          <a:prstGeom prst="rect">
            <a:avLst/>
          </a:prstGeom>
          <a:solidFill>
            <a:srgbClr val="4B647A"/>
          </a:solidFill>
          <a:ln>
            <a:round/>
          </a:ln>
        </p:spPr>
        <p:style>
          <a:lnRef idx="2">
            <a:schemeClr val="accent1">
              <a:shade val="50000"/>
            </a:schemeClr>
          </a:lnRef>
          <a:fillRef idx="1">
            <a:schemeClr val="accent1"/>
          </a:fillRef>
          <a:effectRef idx="0">
            <a:schemeClr val="accent1"/>
          </a:effectRef>
          <a:fontRef idx="minor"/>
        </p:style>
      </p:sp>
      <p:pic>
        <p:nvPicPr>
          <p:cNvPr id="148" name="Immagine 4"/>
          <p:cNvPicPr/>
          <p:nvPr/>
        </p:nvPicPr>
        <p:blipFill>
          <a:blip r:embed="rId2" cstate="print"/>
          <a:stretch/>
        </p:blipFill>
        <p:spPr>
          <a:xfrm>
            <a:off x="0" y="136440"/>
            <a:ext cx="1308240" cy="1281240"/>
          </a:xfrm>
          <a:prstGeom prst="rect">
            <a:avLst/>
          </a:prstGeom>
          <a:ln w="9360">
            <a:noFill/>
          </a:ln>
        </p:spPr>
      </p:pic>
      <p:pic>
        <p:nvPicPr>
          <p:cNvPr id="149" name="Immagine 5"/>
          <p:cNvPicPr/>
          <p:nvPr/>
        </p:nvPicPr>
        <p:blipFill>
          <a:blip r:embed="rId3" cstate="print"/>
          <a:stretch/>
        </p:blipFill>
        <p:spPr>
          <a:xfrm>
            <a:off x="22320" y="5994360"/>
            <a:ext cx="1263960" cy="719280"/>
          </a:xfrm>
          <a:prstGeom prst="rect">
            <a:avLst/>
          </a:prstGeom>
          <a:ln w="9360">
            <a:noFill/>
          </a:ln>
        </p:spPr>
      </p:pic>
      <p:sp>
        <p:nvSpPr>
          <p:cNvPr id="150" name="Line 2"/>
          <p:cNvSpPr/>
          <p:nvPr/>
        </p:nvSpPr>
        <p:spPr>
          <a:xfrm>
            <a:off x="1036440" y="1228680"/>
            <a:ext cx="10955520" cy="360"/>
          </a:xfrm>
          <a:prstGeom prst="line">
            <a:avLst/>
          </a:prstGeom>
          <a:ln w="38160">
            <a:solidFill>
              <a:srgbClr val="4B647A"/>
            </a:solidFill>
            <a:round/>
          </a:ln>
        </p:spPr>
        <p:style>
          <a:lnRef idx="1">
            <a:schemeClr val="accent1"/>
          </a:lnRef>
          <a:fillRef idx="0">
            <a:schemeClr val="accent1"/>
          </a:fillRef>
          <a:effectRef idx="0">
            <a:schemeClr val="accent1"/>
          </a:effectRef>
          <a:fontRef idx="minor"/>
        </p:style>
      </p:sp>
      <p:sp>
        <p:nvSpPr>
          <p:cNvPr id="151" name="CustomShape 3"/>
          <p:cNvSpPr/>
          <p:nvPr/>
        </p:nvSpPr>
        <p:spPr>
          <a:xfrm>
            <a:off x="1814400" y="76320"/>
            <a:ext cx="8747280" cy="1064160"/>
          </a:xfrm>
          <a:prstGeom prst="rect">
            <a:avLst/>
          </a:prstGeom>
          <a:noFill/>
          <a:ln w="9360">
            <a:noFill/>
          </a:ln>
        </p:spPr>
        <p:style>
          <a:lnRef idx="0">
            <a:scrgbClr r="0" g="0" b="0"/>
          </a:lnRef>
          <a:fillRef idx="0">
            <a:scrgbClr r="0" g="0" b="0"/>
          </a:fillRef>
          <a:effectRef idx="0">
            <a:scrgbClr r="0" g="0" b="0"/>
          </a:effectRef>
          <a:fontRef idx="minor"/>
        </p:style>
      </p:sp>
      <p:sp>
        <p:nvSpPr>
          <p:cNvPr id="152" name="CustomShape 4"/>
          <p:cNvSpPr/>
          <p:nvPr/>
        </p:nvSpPr>
        <p:spPr>
          <a:xfrm>
            <a:off x="1780920" y="1261080"/>
            <a:ext cx="10056960" cy="51116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it-IT" sz="2200" b="0" strike="noStrike" spc="-1" dirty="0">
                <a:solidFill>
                  <a:srgbClr val="4B647A"/>
                </a:solidFill>
                <a:latin typeface="Arial"/>
                <a:ea typeface="DejaVu Sans"/>
              </a:rPr>
              <a:t>Il </a:t>
            </a:r>
            <a:r>
              <a:rPr lang="it-IT" sz="2200" b="1" strike="noStrike" spc="-1" dirty="0">
                <a:solidFill>
                  <a:srgbClr val="4B647A"/>
                </a:solidFill>
                <a:latin typeface="Arial"/>
                <a:ea typeface="DejaVu Sans"/>
              </a:rPr>
              <a:t>“</a:t>
            </a:r>
            <a:r>
              <a:rPr lang="it-IT" sz="2200" b="1" i="1" spc="-1" dirty="0">
                <a:solidFill>
                  <a:srgbClr val="4B647A"/>
                </a:solidFill>
              </a:rPr>
              <a:t>sistema di accreditamento delle forme di welfare collettive</a:t>
            </a:r>
            <a:r>
              <a:rPr lang="it-IT" sz="2200" b="0" strike="noStrike" spc="-1" dirty="0">
                <a:solidFill>
                  <a:srgbClr val="4B647A"/>
                </a:solidFill>
                <a:latin typeface="Arial"/>
                <a:ea typeface="DejaVu Sans"/>
              </a:rPr>
              <a:t>” previsto dal citato art. 2 – coerentemente  con l’impostazione complessiva della legge medesima ed in linea con la normativa nazionale  -  mira al  </a:t>
            </a:r>
            <a:r>
              <a:rPr lang="it-IT" sz="2200" b="1" strike="noStrike" spc="-1" dirty="0">
                <a:solidFill>
                  <a:srgbClr val="4B647A"/>
                </a:solidFill>
                <a:latin typeface="Arial"/>
                <a:ea typeface="DejaVu Sans"/>
              </a:rPr>
              <a:t>riconoscimento e al  sostegno delle  forme di welfare collettive</a:t>
            </a:r>
            <a:r>
              <a:rPr lang="it-IT" sz="2200" b="0" strike="noStrike" spc="-1" dirty="0">
                <a:solidFill>
                  <a:srgbClr val="4B647A"/>
                </a:solidFill>
                <a:latin typeface="Arial"/>
                <a:ea typeface="DejaVu Sans"/>
              </a:rPr>
              <a:t>, che siano in possesso dei seguenti requisiti:</a:t>
            </a:r>
            <a:endParaRPr lang="it-IT" sz="2200" b="0" strike="noStrike" spc="-1" dirty="0">
              <a:latin typeface="Arial"/>
            </a:endParaRPr>
          </a:p>
          <a:p>
            <a:pPr marL="343080" indent="-342720" algn="just">
              <a:lnSpc>
                <a:spcPct val="100000"/>
              </a:lnSpc>
              <a:buClr>
                <a:srgbClr val="4B647A"/>
              </a:buClr>
              <a:buFont typeface="Wingdings" charset="2"/>
              <a:buChar char=""/>
            </a:pPr>
            <a:r>
              <a:rPr lang="it-IT" sz="2200" b="0" strike="noStrike" spc="-1" dirty="0">
                <a:solidFill>
                  <a:srgbClr val="4B647A"/>
                </a:solidFill>
                <a:latin typeface="Arial"/>
                <a:ea typeface="DejaVu Sans"/>
              </a:rPr>
              <a:t>Adeguata struttura sul territorio, sia in termini di servizio offerto che di utenti;</a:t>
            </a:r>
            <a:endParaRPr lang="it-IT" sz="2200" b="0" strike="noStrike" spc="-1" dirty="0">
              <a:latin typeface="Arial"/>
            </a:endParaRPr>
          </a:p>
          <a:p>
            <a:pPr marL="343080" indent="-342720" algn="just">
              <a:lnSpc>
                <a:spcPct val="100000"/>
              </a:lnSpc>
              <a:buClr>
                <a:srgbClr val="4B647A"/>
              </a:buClr>
              <a:buFont typeface="Wingdings" charset="2"/>
              <a:buChar char=""/>
            </a:pPr>
            <a:r>
              <a:rPr lang="it-IT" sz="2200" b="0" strike="noStrike" spc="-1" dirty="0">
                <a:solidFill>
                  <a:srgbClr val="4B647A"/>
                </a:solidFill>
                <a:latin typeface="Arial"/>
                <a:ea typeface="DejaVu Sans"/>
              </a:rPr>
              <a:t>Profili di costo contenuti ed efficienza gestionale;</a:t>
            </a:r>
            <a:endParaRPr lang="it-IT" sz="2200" b="0" strike="noStrike" spc="-1" dirty="0">
              <a:latin typeface="Arial"/>
            </a:endParaRPr>
          </a:p>
          <a:p>
            <a:pPr marL="343080" indent="-342720" algn="just">
              <a:lnSpc>
                <a:spcPct val="100000"/>
              </a:lnSpc>
              <a:buClr>
                <a:srgbClr val="4B647A"/>
              </a:buClr>
              <a:buFont typeface="Wingdings" charset="2"/>
              <a:buChar char=""/>
            </a:pPr>
            <a:r>
              <a:rPr lang="it-IT" sz="2200" b="0" strike="noStrike" spc="-1" dirty="0">
                <a:solidFill>
                  <a:srgbClr val="4B647A"/>
                </a:solidFill>
                <a:latin typeface="Arial"/>
                <a:ea typeface="DejaVu Sans"/>
              </a:rPr>
              <a:t>Previsione di una quota di investimenti nel territorio, relativamente ai soli fondi pensione;</a:t>
            </a:r>
          </a:p>
          <a:p>
            <a:pPr marL="343080" indent="-342720" algn="just">
              <a:lnSpc>
                <a:spcPct val="100000"/>
              </a:lnSpc>
              <a:buClr>
                <a:srgbClr val="4B647A"/>
              </a:buClr>
            </a:pPr>
            <a:endParaRPr lang="it-IT" sz="2200" spc="-1" dirty="0">
              <a:solidFill>
                <a:srgbClr val="4B647A"/>
              </a:solidFill>
              <a:latin typeface="Arial"/>
              <a:ea typeface="DejaVu Sans"/>
            </a:endParaRPr>
          </a:p>
          <a:p>
            <a:pPr indent="1588" algn="just">
              <a:buClr>
                <a:srgbClr val="4B647A"/>
              </a:buClr>
            </a:pPr>
            <a:r>
              <a:rPr lang="it-IT" sz="2200" b="1" spc="-1" dirty="0">
                <a:solidFill>
                  <a:srgbClr val="4B647A"/>
                </a:solidFill>
              </a:rPr>
              <a:t>La norma rinvia ad un provvedimento di Giunta, previo </a:t>
            </a:r>
            <a:r>
              <a:rPr lang="it-IT" sz="2200" b="1" u="sng" spc="-1" dirty="0">
                <a:solidFill>
                  <a:srgbClr val="4B647A"/>
                </a:solidFill>
              </a:rPr>
              <a:t>parere della CRCPS e della Competente Commissione Consiliare</a:t>
            </a:r>
            <a:r>
              <a:rPr lang="it-IT" sz="2200" b="1" spc="-1" dirty="0">
                <a:solidFill>
                  <a:srgbClr val="4B647A"/>
                </a:solidFill>
              </a:rPr>
              <a:t>,  la determinazione dei </a:t>
            </a:r>
            <a:r>
              <a:rPr lang="it-IT" sz="2200" b="1" i="1" spc="-1" dirty="0">
                <a:solidFill>
                  <a:srgbClr val="4B647A"/>
                </a:solidFill>
              </a:rPr>
              <a:t>criteri e delle modalità di attuazione</a:t>
            </a:r>
            <a:r>
              <a:rPr lang="it-IT" sz="2200" b="1" i="1" spc="-1" dirty="0">
                <a:solidFill>
                  <a:srgbClr val="000000"/>
                </a:solidFill>
              </a:rPr>
              <a:t>.</a:t>
            </a:r>
            <a:endParaRPr lang="it-IT" sz="2200" b="1" spc="-1" dirty="0"/>
          </a:p>
          <a:p>
            <a:pPr marL="343080" indent="-342720" algn="just">
              <a:lnSpc>
                <a:spcPct val="100000"/>
              </a:lnSpc>
              <a:buClr>
                <a:srgbClr val="4B647A"/>
              </a:buClr>
            </a:pPr>
            <a:endParaRPr lang="it-IT" sz="2200" spc="-1" dirty="0">
              <a:solidFill>
                <a:srgbClr val="4B647A"/>
              </a:solidFill>
              <a:latin typeface="Arial"/>
              <a:ea typeface="DejaVu Sans"/>
            </a:endParaRPr>
          </a:p>
          <a:p>
            <a:pPr marL="343080" indent="-342720" algn="just">
              <a:lnSpc>
                <a:spcPct val="100000"/>
              </a:lnSpc>
              <a:buClr>
                <a:srgbClr val="4B647A"/>
              </a:buClr>
              <a:buFont typeface="Wingdings" charset="2"/>
              <a:buChar char=""/>
            </a:pPr>
            <a:endParaRPr lang="it-IT" sz="2200" b="0" strike="noStrike" spc="-1" dirty="0">
              <a:latin typeface="Arial"/>
            </a:endParaRPr>
          </a:p>
          <a:p>
            <a:pPr algn="just">
              <a:lnSpc>
                <a:spcPct val="150000"/>
              </a:lnSpc>
            </a:pPr>
            <a:endParaRPr lang="it-IT" sz="2200" b="0" strike="noStrike" spc="-1" dirty="0">
              <a:latin typeface="Arial"/>
            </a:endParaRPr>
          </a:p>
          <a:p>
            <a:pPr algn="just">
              <a:lnSpc>
                <a:spcPct val="150000"/>
              </a:lnSpc>
            </a:pPr>
            <a:endParaRPr lang="it-IT" sz="2200" b="0" strike="noStrike" spc="-1" dirty="0">
              <a:latin typeface="Arial"/>
            </a:endParaRPr>
          </a:p>
          <a:p>
            <a:pPr>
              <a:lnSpc>
                <a:spcPct val="100000"/>
              </a:lnSpc>
            </a:pPr>
            <a:endParaRPr lang="it-IT" sz="2200" b="0" strike="noStrike" spc="-1" dirty="0">
              <a:latin typeface="Arial"/>
            </a:endParaRPr>
          </a:p>
          <a:p>
            <a:pPr>
              <a:lnSpc>
                <a:spcPct val="100000"/>
              </a:lnSpc>
            </a:pPr>
            <a:endParaRPr lang="it-IT" sz="2200" b="0" strike="noStrike" spc="-1" dirty="0">
              <a:latin typeface="Arial"/>
            </a:endParaRPr>
          </a:p>
        </p:txBody>
      </p:sp>
      <p:pic>
        <p:nvPicPr>
          <p:cNvPr id="153" name="Immagine 18"/>
          <p:cNvPicPr/>
          <p:nvPr/>
        </p:nvPicPr>
        <p:blipFill>
          <a:blip r:embed="rId4" cstate="print"/>
          <a:stretch/>
        </p:blipFill>
        <p:spPr>
          <a:xfrm>
            <a:off x="10769760" y="195120"/>
            <a:ext cx="1206720" cy="911520"/>
          </a:xfrm>
          <a:prstGeom prst="rect">
            <a:avLst/>
          </a:prstGeom>
          <a:ln w="9360">
            <a:noFill/>
          </a:ln>
        </p:spPr>
      </p:pic>
      <p:sp>
        <p:nvSpPr>
          <p:cNvPr id="154" name="CustomShape 5"/>
          <p:cNvSpPr/>
          <p:nvPr/>
        </p:nvSpPr>
        <p:spPr>
          <a:xfrm>
            <a:off x="1703520" y="456480"/>
            <a:ext cx="8747280" cy="7592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3200" b="1" strike="noStrike" spc="-1">
                <a:solidFill>
                  <a:srgbClr val="4B647A"/>
                </a:solidFill>
                <a:latin typeface="Arial"/>
                <a:ea typeface="DejaVu Sans"/>
              </a:rPr>
              <a:t>SISTEMA DI ACCREDITAMENTO</a:t>
            </a:r>
            <a:endParaRPr lang="it-IT" sz="3200" b="0" strike="noStrike" spc="-1">
              <a:latin typeface="Arial"/>
            </a:endParaRPr>
          </a:p>
        </p:txBody>
      </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CustomShape 1"/>
          <p:cNvSpPr/>
          <p:nvPr/>
        </p:nvSpPr>
        <p:spPr>
          <a:xfrm>
            <a:off x="-14400" y="0"/>
            <a:ext cx="1336680" cy="6856560"/>
          </a:xfrm>
          <a:prstGeom prst="rect">
            <a:avLst/>
          </a:prstGeom>
          <a:solidFill>
            <a:srgbClr val="4B647A"/>
          </a:solidFill>
          <a:ln>
            <a:round/>
          </a:ln>
        </p:spPr>
        <p:style>
          <a:lnRef idx="2">
            <a:schemeClr val="accent1">
              <a:shade val="50000"/>
            </a:schemeClr>
          </a:lnRef>
          <a:fillRef idx="1">
            <a:schemeClr val="accent1"/>
          </a:fillRef>
          <a:effectRef idx="0">
            <a:schemeClr val="accent1"/>
          </a:effectRef>
          <a:fontRef idx="minor"/>
        </p:style>
      </p:sp>
      <p:pic>
        <p:nvPicPr>
          <p:cNvPr id="156" name="Immagine 4"/>
          <p:cNvPicPr/>
          <p:nvPr/>
        </p:nvPicPr>
        <p:blipFill>
          <a:blip r:embed="rId2" cstate="print"/>
          <a:stretch/>
        </p:blipFill>
        <p:spPr>
          <a:xfrm>
            <a:off x="0" y="136440"/>
            <a:ext cx="1308240" cy="1281240"/>
          </a:xfrm>
          <a:prstGeom prst="rect">
            <a:avLst/>
          </a:prstGeom>
          <a:ln w="9360">
            <a:noFill/>
          </a:ln>
        </p:spPr>
      </p:pic>
      <p:pic>
        <p:nvPicPr>
          <p:cNvPr id="157" name="Immagine 5"/>
          <p:cNvPicPr/>
          <p:nvPr/>
        </p:nvPicPr>
        <p:blipFill>
          <a:blip r:embed="rId3" cstate="print"/>
          <a:stretch/>
        </p:blipFill>
        <p:spPr>
          <a:xfrm>
            <a:off x="22320" y="5994360"/>
            <a:ext cx="1263960" cy="719280"/>
          </a:xfrm>
          <a:prstGeom prst="rect">
            <a:avLst/>
          </a:prstGeom>
          <a:ln w="9360">
            <a:noFill/>
          </a:ln>
        </p:spPr>
      </p:pic>
      <p:sp>
        <p:nvSpPr>
          <p:cNvPr id="158" name="Line 2"/>
          <p:cNvSpPr/>
          <p:nvPr/>
        </p:nvSpPr>
        <p:spPr>
          <a:xfrm>
            <a:off x="1036440" y="1228680"/>
            <a:ext cx="10955520" cy="360"/>
          </a:xfrm>
          <a:prstGeom prst="line">
            <a:avLst/>
          </a:prstGeom>
          <a:ln w="38160">
            <a:solidFill>
              <a:srgbClr val="4B647A"/>
            </a:solidFill>
            <a:round/>
          </a:ln>
        </p:spPr>
        <p:style>
          <a:lnRef idx="1">
            <a:schemeClr val="accent1"/>
          </a:lnRef>
          <a:fillRef idx="0">
            <a:schemeClr val="accent1"/>
          </a:fillRef>
          <a:effectRef idx="0">
            <a:schemeClr val="accent1"/>
          </a:effectRef>
          <a:fontRef idx="minor"/>
        </p:style>
      </p:sp>
      <p:sp>
        <p:nvSpPr>
          <p:cNvPr id="159" name="CustomShape 3"/>
          <p:cNvSpPr/>
          <p:nvPr/>
        </p:nvSpPr>
        <p:spPr>
          <a:xfrm>
            <a:off x="1814400" y="76320"/>
            <a:ext cx="8747280" cy="10641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200" b="1" strike="noStrike" spc="-1">
                <a:solidFill>
                  <a:srgbClr val="4B647A"/>
                </a:solidFill>
                <a:latin typeface="Arial"/>
                <a:ea typeface="DejaVu Sans"/>
              </a:rPr>
              <a:t>PROVVEDIMENTO CONCERNENTE I REQUISITI E LE MODALITA’ PER L’ACCREDITAMENTO DEI SOGGETTI GESTORI E PROMOTORI DI FORME DI WELFARE COLLETTIVE</a:t>
            </a:r>
            <a:endParaRPr lang="it-IT" sz="2200" b="0" strike="noStrike" spc="-1">
              <a:latin typeface="Arial"/>
            </a:endParaRPr>
          </a:p>
        </p:txBody>
      </p:sp>
      <p:sp>
        <p:nvSpPr>
          <p:cNvPr id="160" name="CustomShape 4"/>
          <p:cNvSpPr/>
          <p:nvPr/>
        </p:nvSpPr>
        <p:spPr>
          <a:xfrm>
            <a:off x="1780920" y="1261080"/>
            <a:ext cx="10056960" cy="51116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200" b="1" u="sng" strike="noStrike" spc="-1" dirty="0">
                <a:solidFill>
                  <a:srgbClr val="4B647A"/>
                </a:solidFill>
                <a:uFillTx/>
                <a:latin typeface="Arial"/>
                <a:ea typeface="DejaVu Sans"/>
              </a:rPr>
              <a:t>Natura del provvedimento</a:t>
            </a:r>
            <a:endParaRPr lang="it-IT" sz="2200" b="0" strike="noStrike" spc="-1" dirty="0">
              <a:latin typeface="Arial"/>
            </a:endParaRPr>
          </a:p>
          <a:p>
            <a:pPr>
              <a:lnSpc>
                <a:spcPct val="100000"/>
              </a:lnSpc>
            </a:pPr>
            <a:endParaRPr lang="it-IT" sz="2200" b="0" strike="noStrike" spc="-1" dirty="0">
              <a:latin typeface="Arial"/>
            </a:endParaRPr>
          </a:p>
          <a:p>
            <a:pPr marL="216000" indent="-215280">
              <a:lnSpc>
                <a:spcPct val="100000"/>
              </a:lnSpc>
              <a:buClr>
                <a:srgbClr val="4B647A"/>
              </a:buClr>
              <a:buFont typeface="Wingdings" charset="2"/>
              <a:buChar char=""/>
            </a:pPr>
            <a:r>
              <a:rPr lang="it-IT" sz="2200" b="0" strike="noStrike" spc="-1" dirty="0">
                <a:solidFill>
                  <a:srgbClr val="4B647A"/>
                </a:solidFill>
                <a:latin typeface="Arial"/>
                <a:ea typeface="DejaVu Sans"/>
              </a:rPr>
              <a:t>In materia di previdenza complementare e integrativa e di altre forme di welfare, l’</a:t>
            </a:r>
            <a:r>
              <a:rPr lang="it-IT" sz="2200" b="1" strike="noStrike" spc="-1" dirty="0">
                <a:solidFill>
                  <a:srgbClr val="4B647A"/>
                </a:solidFill>
                <a:latin typeface="Arial"/>
                <a:ea typeface="DejaVu Sans"/>
              </a:rPr>
              <a:t>accreditamento </a:t>
            </a:r>
            <a:r>
              <a:rPr lang="it-IT" sz="2200" b="0" strike="noStrike" spc="-1" dirty="0">
                <a:solidFill>
                  <a:srgbClr val="4B647A"/>
                </a:solidFill>
                <a:latin typeface="Arial"/>
                <a:ea typeface="DejaVu Sans"/>
              </a:rPr>
              <a:t>istituzionale</a:t>
            </a:r>
            <a:r>
              <a:rPr lang="it-IT" sz="2200" b="1" strike="noStrike" spc="-1" dirty="0">
                <a:solidFill>
                  <a:srgbClr val="4B647A"/>
                </a:solidFill>
                <a:latin typeface="Arial"/>
                <a:ea typeface="DejaVu Sans"/>
              </a:rPr>
              <a:t> </a:t>
            </a:r>
            <a:r>
              <a:rPr lang="it-IT" sz="2200" b="0" strike="noStrike" spc="-1" dirty="0">
                <a:solidFill>
                  <a:srgbClr val="4B647A"/>
                </a:solidFill>
                <a:latin typeface="Arial"/>
                <a:ea typeface="DejaVu Sans"/>
              </a:rPr>
              <a:t>è lo strumento che consente alle </a:t>
            </a:r>
            <a:r>
              <a:rPr lang="it-IT" sz="2200" b="1" i="1" strike="noStrike" spc="-1" dirty="0">
                <a:solidFill>
                  <a:srgbClr val="4B647A"/>
                </a:solidFill>
                <a:latin typeface="Arial"/>
                <a:ea typeface="DejaVu Sans"/>
              </a:rPr>
              <a:t>“forme di welfare collettive</a:t>
            </a:r>
            <a:r>
              <a:rPr lang="it-IT" sz="2200" b="0" strike="noStrike" spc="-1" dirty="0">
                <a:solidFill>
                  <a:srgbClr val="4B647A"/>
                </a:solidFill>
                <a:latin typeface="Arial"/>
                <a:ea typeface="DejaVu Sans"/>
              </a:rPr>
              <a:t>”, in possesso di determinati requisiti, di ottenere il </a:t>
            </a:r>
            <a:r>
              <a:rPr lang="it-IT" sz="2200" b="1" i="1" strike="noStrike" spc="-1" dirty="0">
                <a:solidFill>
                  <a:srgbClr val="4B647A"/>
                </a:solidFill>
                <a:latin typeface="Arial"/>
                <a:ea typeface="DejaVu Sans"/>
              </a:rPr>
              <a:t>riconoscimento</a:t>
            </a:r>
            <a:r>
              <a:rPr lang="it-IT" sz="2200" b="0" i="1" strike="noStrike" spc="-1" dirty="0">
                <a:solidFill>
                  <a:srgbClr val="4B647A"/>
                </a:solidFill>
                <a:latin typeface="Arial"/>
                <a:ea typeface="DejaVu Sans"/>
              </a:rPr>
              <a:t> </a:t>
            </a:r>
            <a:r>
              <a:rPr lang="it-IT" sz="2200" b="0" strike="noStrike" spc="-1" dirty="0">
                <a:solidFill>
                  <a:srgbClr val="4B647A"/>
                </a:solidFill>
                <a:latin typeface="Arial"/>
                <a:ea typeface="DejaVu Sans"/>
              </a:rPr>
              <a:t>da parte della Regione, diventando </a:t>
            </a:r>
            <a:r>
              <a:rPr lang="it-IT" sz="2200" b="1" strike="noStrike" spc="-1" dirty="0">
                <a:solidFill>
                  <a:srgbClr val="4B647A"/>
                </a:solidFill>
                <a:latin typeface="Arial"/>
                <a:ea typeface="DejaVu Sans"/>
              </a:rPr>
              <a:t>potenziali destinatari delle misure di incentivazione e di sostegno</a:t>
            </a:r>
            <a:r>
              <a:rPr lang="it-IT" sz="2200" b="0" strike="noStrike" spc="-1" dirty="0">
                <a:solidFill>
                  <a:srgbClr val="4B647A"/>
                </a:solidFill>
                <a:latin typeface="Arial"/>
                <a:ea typeface="DejaVu Sans"/>
              </a:rPr>
              <a:t>.</a:t>
            </a:r>
            <a:endParaRPr lang="it-IT" sz="2200" b="0" strike="noStrike" spc="-1" dirty="0">
              <a:latin typeface="Arial"/>
            </a:endParaRPr>
          </a:p>
          <a:p>
            <a:pPr>
              <a:lnSpc>
                <a:spcPct val="100000"/>
              </a:lnSpc>
            </a:pPr>
            <a:endParaRPr lang="it-IT" sz="2200" b="0" strike="noStrike" spc="-1" dirty="0">
              <a:latin typeface="Arial"/>
            </a:endParaRPr>
          </a:p>
          <a:p>
            <a:pPr marL="216000" indent="-215280">
              <a:lnSpc>
                <a:spcPct val="100000"/>
              </a:lnSpc>
              <a:buClr>
                <a:srgbClr val="4B647A"/>
              </a:buClr>
              <a:buFont typeface="Wingdings" charset="2"/>
              <a:buChar char=""/>
            </a:pPr>
            <a:r>
              <a:rPr lang="it-IT" sz="2200" b="0" strike="noStrike" spc="-1" dirty="0">
                <a:solidFill>
                  <a:srgbClr val="4B647A"/>
                </a:solidFill>
                <a:latin typeface="Arial"/>
                <a:ea typeface="DejaVu Sans"/>
              </a:rPr>
              <a:t>Pertanto, esso si qualifica prevalentemente come “</a:t>
            </a:r>
            <a:r>
              <a:rPr lang="it-IT" sz="2200" b="1" i="1" strike="noStrike" spc="-1" dirty="0">
                <a:solidFill>
                  <a:srgbClr val="4B647A"/>
                </a:solidFill>
                <a:latin typeface="Arial"/>
                <a:ea typeface="DejaVu Sans"/>
              </a:rPr>
              <a:t>strumento di promozione e di qualificazione”.</a:t>
            </a:r>
            <a:endParaRPr lang="it-IT" sz="2200" b="0" strike="noStrike" spc="-1" dirty="0">
              <a:latin typeface="Arial"/>
            </a:endParaRPr>
          </a:p>
          <a:p>
            <a:pPr>
              <a:lnSpc>
                <a:spcPct val="100000"/>
              </a:lnSpc>
            </a:pPr>
            <a:endParaRPr lang="it-IT" sz="2200" b="0" strike="noStrike" spc="-1" dirty="0">
              <a:latin typeface="Arial"/>
            </a:endParaRPr>
          </a:p>
          <a:p>
            <a:pPr marL="216000" indent="-215280">
              <a:lnSpc>
                <a:spcPct val="100000"/>
              </a:lnSpc>
              <a:buClr>
                <a:srgbClr val="4B647A"/>
              </a:buClr>
              <a:buFont typeface="Wingdings" charset="2"/>
              <a:buChar char=""/>
            </a:pPr>
            <a:r>
              <a:rPr lang="it-IT" sz="2200" b="0" strike="noStrike" spc="-1" dirty="0">
                <a:solidFill>
                  <a:srgbClr val="4B647A"/>
                </a:solidFill>
                <a:latin typeface="Arial"/>
                <a:ea typeface="DejaVu Sans"/>
              </a:rPr>
              <a:t>L’accreditamento è lo </a:t>
            </a:r>
            <a:r>
              <a:rPr lang="it-IT" sz="2200" b="0" i="1" strike="noStrike" spc="-1" dirty="0">
                <a:solidFill>
                  <a:srgbClr val="4B647A"/>
                </a:solidFill>
                <a:latin typeface="Arial"/>
                <a:ea typeface="DejaVu Sans"/>
              </a:rPr>
              <a:t>“</a:t>
            </a:r>
            <a:r>
              <a:rPr lang="it-IT" sz="2200" b="1" i="1" strike="noStrike" spc="-1" dirty="0">
                <a:solidFill>
                  <a:srgbClr val="4B647A"/>
                </a:solidFill>
                <a:latin typeface="Arial"/>
                <a:ea typeface="DejaVu Sans"/>
              </a:rPr>
              <a:t>strumento con il quale la Regione riconosce e favorisce il funzionamento” </a:t>
            </a:r>
            <a:r>
              <a:rPr lang="it-IT" sz="2200" b="0" strike="noStrike" spc="-1" dirty="0">
                <a:solidFill>
                  <a:srgbClr val="4B647A"/>
                </a:solidFill>
                <a:latin typeface="Arial"/>
                <a:ea typeface="DejaVu Sans"/>
              </a:rPr>
              <a:t>delle  </a:t>
            </a:r>
            <a:r>
              <a:rPr lang="it-IT" sz="2200" b="1" strike="noStrike" spc="-1" dirty="0">
                <a:solidFill>
                  <a:srgbClr val="4B647A"/>
                </a:solidFill>
                <a:latin typeface="Arial"/>
                <a:ea typeface="DejaVu Sans"/>
              </a:rPr>
              <a:t>forme collettive di welfare</a:t>
            </a:r>
            <a:r>
              <a:rPr lang="it-IT" sz="2200" b="0" strike="noStrike" spc="-1" dirty="0">
                <a:solidFill>
                  <a:srgbClr val="4B647A"/>
                </a:solidFill>
                <a:latin typeface="Arial"/>
                <a:ea typeface="DejaVu Sans"/>
              </a:rPr>
              <a:t>, che per le loro caratteristiche possono meglio concorrere a realizzare gli obiettivi fissati dalla </a:t>
            </a:r>
            <a:r>
              <a:rPr lang="it-IT" sz="2200" b="0" strike="noStrike" spc="-1" dirty="0" err="1">
                <a:solidFill>
                  <a:srgbClr val="4B647A"/>
                </a:solidFill>
                <a:latin typeface="Arial"/>
                <a:ea typeface="DejaVu Sans"/>
              </a:rPr>
              <a:t>L.R.</a:t>
            </a:r>
            <a:r>
              <a:rPr lang="it-IT" sz="2200" b="0" strike="noStrike" spc="-1" dirty="0">
                <a:solidFill>
                  <a:srgbClr val="4B647A"/>
                </a:solidFill>
                <a:latin typeface="Arial"/>
                <a:ea typeface="DejaVu Sans"/>
              </a:rPr>
              <a:t> n.15/2017.</a:t>
            </a:r>
            <a:endParaRPr lang="it-IT" sz="2200" b="0" strike="noStrike" spc="-1" dirty="0">
              <a:latin typeface="Arial"/>
            </a:endParaRPr>
          </a:p>
          <a:p>
            <a:pPr>
              <a:lnSpc>
                <a:spcPct val="100000"/>
              </a:lnSpc>
            </a:pPr>
            <a:endParaRPr lang="it-IT" sz="2200" b="0" strike="noStrike" spc="-1" dirty="0">
              <a:latin typeface="Arial"/>
            </a:endParaRPr>
          </a:p>
          <a:p>
            <a:pPr>
              <a:lnSpc>
                <a:spcPct val="100000"/>
              </a:lnSpc>
            </a:pPr>
            <a:endParaRPr lang="it-IT" sz="2200" b="0" strike="noStrike" spc="-1" dirty="0">
              <a:latin typeface="Arial"/>
            </a:endParaRPr>
          </a:p>
        </p:txBody>
      </p:sp>
      <p:pic>
        <p:nvPicPr>
          <p:cNvPr id="161" name="Immagine 18"/>
          <p:cNvPicPr/>
          <p:nvPr/>
        </p:nvPicPr>
        <p:blipFill>
          <a:blip r:embed="rId4" cstate="print"/>
          <a:stretch/>
        </p:blipFill>
        <p:spPr>
          <a:xfrm>
            <a:off x="10769760" y="195120"/>
            <a:ext cx="1206720" cy="911520"/>
          </a:xfrm>
          <a:prstGeom prst="rect">
            <a:avLst/>
          </a:prstGeom>
          <a:ln w="9360">
            <a:noFill/>
          </a:ln>
        </p:spPr>
      </p:pic>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CustomShape 1"/>
          <p:cNvSpPr/>
          <p:nvPr/>
        </p:nvSpPr>
        <p:spPr>
          <a:xfrm>
            <a:off x="-14400" y="0"/>
            <a:ext cx="1336680" cy="6856560"/>
          </a:xfrm>
          <a:prstGeom prst="rect">
            <a:avLst/>
          </a:prstGeom>
          <a:solidFill>
            <a:srgbClr val="4B647A"/>
          </a:solidFill>
          <a:ln>
            <a:round/>
          </a:ln>
        </p:spPr>
        <p:style>
          <a:lnRef idx="2">
            <a:schemeClr val="accent1">
              <a:shade val="50000"/>
            </a:schemeClr>
          </a:lnRef>
          <a:fillRef idx="1">
            <a:schemeClr val="accent1"/>
          </a:fillRef>
          <a:effectRef idx="0">
            <a:schemeClr val="accent1"/>
          </a:effectRef>
          <a:fontRef idx="minor"/>
        </p:style>
      </p:sp>
      <p:pic>
        <p:nvPicPr>
          <p:cNvPr id="156" name="Immagine 4"/>
          <p:cNvPicPr/>
          <p:nvPr/>
        </p:nvPicPr>
        <p:blipFill>
          <a:blip r:embed="rId2" cstate="print"/>
          <a:stretch/>
        </p:blipFill>
        <p:spPr>
          <a:xfrm>
            <a:off x="0" y="136440"/>
            <a:ext cx="1308240" cy="1281240"/>
          </a:xfrm>
          <a:prstGeom prst="rect">
            <a:avLst/>
          </a:prstGeom>
          <a:ln w="9360">
            <a:noFill/>
          </a:ln>
        </p:spPr>
      </p:pic>
      <p:pic>
        <p:nvPicPr>
          <p:cNvPr id="157" name="Immagine 5"/>
          <p:cNvPicPr/>
          <p:nvPr/>
        </p:nvPicPr>
        <p:blipFill>
          <a:blip r:embed="rId3" cstate="print"/>
          <a:stretch/>
        </p:blipFill>
        <p:spPr>
          <a:xfrm>
            <a:off x="22320" y="5994360"/>
            <a:ext cx="1263960" cy="719280"/>
          </a:xfrm>
          <a:prstGeom prst="rect">
            <a:avLst/>
          </a:prstGeom>
          <a:ln w="9360">
            <a:noFill/>
          </a:ln>
        </p:spPr>
      </p:pic>
      <p:sp>
        <p:nvSpPr>
          <p:cNvPr id="158" name="Line 2"/>
          <p:cNvSpPr/>
          <p:nvPr/>
        </p:nvSpPr>
        <p:spPr>
          <a:xfrm>
            <a:off x="1036440" y="1228680"/>
            <a:ext cx="10955520" cy="360"/>
          </a:xfrm>
          <a:prstGeom prst="line">
            <a:avLst/>
          </a:prstGeom>
          <a:ln w="38160">
            <a:solidFill>
              <a:srgbClr val="4B647A"/>
            </a:solidFill>
            <a:round/>
          </a:ln>
        </p:spPr>
        <p:style>
          <a:lnRef idx="1">
            <a:schemeClr val="accent1"/>
          </a:lnRef>
          <a:fillRef idx="0">
            <a:schemeClr val="accent1"/>
          </a:fillRef>
          <a:effectRef idx="0">
            <a:schemeClr val="accent1"/>
          </a:effectRef>
          <a:fontRef idx="minor"/>
        </p:style>
      </p:sp>
      <p:sp>
        <p:nvSpPr>
          <p:cNvPr id="159" name="CustomShape 3"/>
          <p:cNvSpPr/>
          <p:nvPr/>
        </p:nvSpPr>
        <p:spPr>
          <a:xfrm>
            <a:off x="1814400" y="76320"/>
            <a:ext cx="8747280" cy="10641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200" b="1" strike="noStrike" spc="-1" dirty="0">
                <a:solidFill>
                  <a:srgbClr val="4B647A"/>
                </a:solidFill>
                <a:latin typeface="Arial"/>
                <a:ea typeface="DejaVu Sans"/>
              </a:rPr>
              <a:t>PROVVEDIMENTO CONCERNENTE I REQUISITI E LE MODALITA’ PER L’ACCREDITAMENTO DEI SOGGETTI GESTORI E PROMOTORI </a:t>
            </a:r>
            <a:r>
              <a:rPr lang="it-IT" sz="2200" b="1" strike="noStrike" spc="-1" dirty="0" err="1">
                <a:solidFill>
                  <a:srgbClr val="4B647A"/>
                </a:solidFill>
                <a:latin typeface="Arial"/>
                <a:ea typeface="DejaVu Sans"/>
              </a:rPr>
              <a:t>DI</a:t>
            </a:r>
            <a:r>
              <a:rPr lang="it-IT" sz="2200" b="1" strike="noStrike" spc="-1" dirty="0">
                <a:solidFill>
                  <a:srgbClr val="4B647A"/>
                </a:solidFill>
                <a:latin typeface="Arial"/>
                <a:ea typeface="DejaVu Sans"/>
              </a:rPr>
              <a:t> FORME </a:t>
            </a:r>
            <a:r>
              <a:rPr lang="it-IT" sz="2200" b="1" strike="noStrike" spc="-1" dirty="0" err="1">
                <a:solidFill>
                  <a:srgbClr val="4B647A"/>
                </a:solidFill>
                <a:latin typeface="Arial"/>
                <a:ea typeface="DejaVu Sans"/>
              </a:rPr>
              <a:t>DI</a:t>
            </a:r>
            <a:r>
              <a:rPr lang="it-IT" sz="2200" b="1" strike="noStrike" spc="-1" dirty="0">
                <a:solidFill>
                  <a:srgbClr val="4B647A"/>
                </a:solidFill>
                <a:latin typeface="Arial"/>
                <a:ea typeface="DejaVu Sans"/>
              </a:rPr>
              <a:t> WELFARE COLLETTIVE</a:t>
            </a:r>
            <a:endParaRPr lang="it-IT" sz="2200" b="0" strike="noStrike" spc="-1" dirty="0">
              <a:latin typeface="Arial"/>
            </a:endParaRPr>
          </a:p>
        </p:txBody>
      </p:sp>
      <p:sp>
        <p:nvSpPr>
          <p:cNvPr id="160" name="CustomShape 4"/>
          <p:cNvSpPr/>
          <p:nvPr/>
        </p:nvSpPr>
        <p:spPr>
          <a:xfrm>
            <a:off x="1780920" y="1261080"/>
            <a:ext cx="10056960" cy="51116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r>
              <a:rPr lang="it-IT" sz="2400" b="1" dirty="0">
                <a:solidFill>
                  <a:schemeClr val="tx2"/>
                </a:solidFill>
              </a:rPr>
              <a:t>Art. 1 – Sistema regionale di accreditamento</a:t>
            </a:r>
            <a:endParaRPr lang="it-IT" sz="2400" dirty="0">
              <a:solidFill>
                <a:schemeClr val="tx2"/>
              </a:solidFill>
            </a:endParaRPr>
          </a:p>
          <a:p>
            <a:pPr marL="457200" indent="-457200">
              <a:buFont typeface="+mj-lt"/>
              <a:buAutoNum type="arabicPeriod"/>
            </a:pPr>
            <a:r>
              <a:rPr lang="it-IT" sz="2400" dirty="0">
                <a:solidFill>
                  <a:schemeClr val="tx2"/>
                </a:solidFill>
              </a:rPr>
              <a:t>Il presente provvedimento disciplina il </a:t>
            </a:r>
            <a:r>
              <a:rPr lang="it-IT" sz="2400" i="1" dirty="0">
                <a:solidFill>
                  <a:schemeClr val="tx2"/>
                </a:solidFill>
              </a:rPr>
              <a:t>sistema regionale di accreditamento delle forme di welfare collettive, </a:t>
            </a:r>
            <a:r>
              <a:rPr lang="it-IT" sz="2400" dirty="0">
                <a:solidFill>
                  <a:schemeClr val="tx2"/>
                </a:solidFill>
              </a:rPr>
              <a:t>in attuazione di quanto previsto dall’articolo 2 della legge regionale 18 luglio 2017, n. 15.</a:t>
            </a:r>
          </a:p>
          <a:p>
            <a:pPr marL="457200" indent="-457200">
              <a:buFont typeface="+mj-lt"/>
              <a:buAutoNum type="arabicPeriod"/>
            </a:pPr>
            <a:r>
              <a:rPr lang="it-IT" sz="2400" dirty="0">
                <a:solidFill>
                  <a:schemeClr val="tx2"/>
                </a:solidFill>
              </a:rPr>
              <a:t>L’accreditamento è il provvedimento mediante il quale la Regione, al fine di </a:t>
            </a:r>
            <a:r>
              <a:rPr lang="it-IT" sz="2400" b="1" dirty="0">
                <a:solidFill>
                  <a:schemeClr val="tx2"/>
                </a:solidFill>
              </a:rPr>
              <a:t>tutelare le esigenze dei fruitori dei servizi di welfare integrato</a:t>
            </a:r>
            <a:r>
              <a:rPr lang="it-IT" sz="2400" dirty="0">
                <a:solidFill>
                  <a:schemeClr val="tx2"/>
                </a:solidFill>
              </a:rPr>
              <a:t>, riconosce e </a:t>
            </a:r>
            <a:r>
              <a:rPr lang="it-IT" sz="2400" b="1" dirty="0">
                <a:solidFill>
                  <a:schemeClr val="tx2"/>
                </a:solidFill>
              </a:rPr>
              <a:t>favorisce il funzionamento delle forme di welfare collettive</a:t>
            </a:r>
            <a:r>
              <a:rPr lang="it-IT" sz="2400" dirty="0">
                <a:solidFill>
                  <a:schemeClr val="tx2"/>
                </a:solidFill>
              </a:rPr>
              <a:t>, previa verifica della sussistenza delle condizioni e dei requisiti di cui al Capo III. </a:t>
            </a:r>
          </a:p>
          <a:p>
            <a:pPr marL="457200" indent="-457200">
              <a:buFont typeface="+mj-lt"/>
              <a:buAutoNum type="arabicPeriod"/>
            </a:pPr>
            <a:r>
              <a:rPr lang="it-IT" sz="2400" dirty="0">
                <a:solidFill>
                  <a:schemeClr val="tx2"/>
                </a:solidFill>
              </a:rPr>
              <a:t>I </a:t>
            </a:r>
            <a:r>
              <a:rPr lang="it-IT" sz="2400" b="1" dirty="0">
                <a:solidFill>
                  <a:schemeClr val="tx2"/>
                </a:solidFill>
              </a:rPr>
              <a:t>soggetti accreditati, i loro iscritti ed i fruitori dei servizi sono i beneficiari degli interventi finalizzati a promuovere nel territorio regionale lo sviluppo della previdenza complementare di natura collettiva e lo sviluppo di sistemi di welfare integrato</a:t>
            </a:r>
            <a:r>
              <a:rPr lang="it-IT" sz="2400" dirty="0">
                <a:solidFill>
                  <a:schemeClr val="tx2"/>
                </a:solidFill>
              </a:rPr>
              <a:t>.</a:t>
            </a:r>
          </a:p>
          <a:p>
            <a:pPr marL="216000" indent="-215280">
              <a:lnSpc>
                <a:spcPct val="100000"/>
              </a:lnSpc>
              <a:buClr>
                <a:srgbClr val="4B647A"/>
              </a:buClr>
              <a:buFont typeface="Wingdings" charset="2"/>
              <a:buChar char=""/>
            </a:pPr>
            <a:endParaRPr lang="it-IT" sz="2400" spc="-1" dirty="0">
              <a:solidFill>
                <a:schemeClr val="tx2"/>
              </a:solidFill>
              <a:latin typeface="Arial"/>
              <a:ea typeface="DejaVu Sans"/>
            </a:endParaRPr>
          </a:p>
          <a:p>
            <a:pPr>
              <a:lnSpc>
                <a:spcPct val="100000"/>
              </a:lnSpc>
            </a:pPr>
            <a:endParaRPr lang="it-IT" sz="2400" spc="-1" dirty="0">
              <a:solidFill>
                <a:schemeClr val="tx2"/>
              </a:solidFill>
              <a:latin typeface="Arial"/>
              <a:ea typeface="DejaVu Sans"/>
            </a:endParaRPr>
          </a:p>
          <a:p>
            <a:pPr>
              <a:lnSpc>
                <a:spcPct val="100000"/>
              </a:lnSpc>
            </a:pPr>
            <a:endParaRPr lang="it-IT" sz="2400" spc="-1" dirty="0">
              <a:solidFill>
                <a:schemeClr val="tx2"/>
              </a:solidFill>
              <a:latin typeface="Arial"/>
              <a:ea typeface="DejaVu Sans"/>
            </a:endParaRPr>
          </a:p>
        </p:txBody>
      </p:sp>
      <p:pic>
        <p:nvPicPr>
          <p:cNvPr id="161" name="Immagine 18"/>
          <p:cNvPicPr/>
          <p:nvPr/>
        </p:nvPicPr>
        <p:blipFill>
          <a:blip r:embed="rId4" cstate="print"/>
          <a:stretch/>
        </p:blipFill>
        <p:spPr>
          <a:xfrm>
            <a:off x="10769760" y="195120"/>
            <a:ext cx="1206720" cy="911520"/>
          </a:xfrm>
          <a:prstGeom prst="rect">
            <a:avLst/>
          </a:prstGeom>
          <a:ln w="9360">
            <a:noFill/>
          </a:ln>
        </p:spPr>
      </p:pic>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CustomShape 1"/>
          <p:cNvSpPr/>
          <p:nvPr/>
        </p:nvSpPr>
        <p:spPr>
          <a:xfrm>
            <a:off x="-14400" y="0"/>
            <a:ext cx="1336680" cy="6856560"/>
          </a:xfrm>
          <a:prstGeom prst="rect">
            <a:avLst/>
          </a:prstGeom>
          <a:solidFill>
            <a:srgbClr val="4B647A"/>
          </a:solidFill>
          <a:ln>
            <a:round/>
          </a:ln>
        </p:spPr>
        <p:style>
          <a:lnRef idx="2">
            <a:schemeClr val="accent1">
              <a:shade val="50000"/>
            </a:schemeClr>
          </a:lnRef>
          <a:fillRef idx="1">
            <a:schemeClr val="accent1"/>
          </a:fillRef>
          <a:effectRef idx="0">
            <a:schemeClr val="accent1"/>
          </a:effectRef>
          <a:fontRef idx="minor"/>
        </p:style>
      </p:sp>
      <p:pic>
        <p:nvPicPr>
          <p:cNvPr id="156" name="Immagine 4"/>
          <p:cNvPicPr/>
          <p:nvPr/>
        </p:nvPicPr>
        <p:blipFill>
          <a:blip r:embed="rId2" cstate="print"/>
          <a:stretch/>
        </p:blipFill>
        <p:spPr>
          <a:xfrm>
            <a:off x="0" y="136440"/>
            <a:ext cx="1308240" cy="1281240"/>
          </a:xfrm>
          <a:prstGeom prst="rect">
            <a:avLst/>
          </a:prstGeom>
          <a:ln w="9360">
            <a:noFill/>
          </a:ln>
        </p:spPr>
      </p:pic>
      <p:pic>
        <p:nvPicPr>
          <p:cNvPr id="157" name="Immagine 5"/>
          <p:cNvPicPr/>
          <p:nvPr/>
        </p:nvPicPr>
        <p:blipFill>
          <a:blip r:embed="rId3" cstate="print"/>
          <a:stretch/>
        </p:blipFill>
        <p:spPr>
          <a:xfrm>
            <a:off x="22320" y="5994360"/>
            <a:ext cx="1263960" cy="719280"/>
          </a:xfrm>
          <a:prstGeom prst="rect">
            <a:avLst/>
          </a:prstGeom>
          <a:ln w="9360">
            <a:noFill/>
          </a:ln>
        </p:spPr>
      </p:pic>
      <p:sp>
        <p:nvSpPr>
          <p:cNvPr id="158" name="Line 2"/>
          <p:cNvSpPr/>
          <p:nvPr/>
        </p:nvSpPr>
        <p:spPr>
          <a:xfrm>
            <a:off x="1036440" y="1228680"/>
            <a:ext cx="10955520" cy="360"/>
          </a:xfrm>
          <a:prstGeom prst="line">
            <a:avLst/>
          </a:prstGeom>
          <a:ln w="38160">
            <a:solidFill>
              <a:srgbClr val="4B647A"/>
            </a:solidFill>
            <a:round/>
          </a:ln>
        </p:spPr>
        <p:style>
          <a:lnRef idx="1">
            <a:schemeClr val="accent1"/>
          </a:lnRef>
          <a:fillRef idx="0">
            <a:schemeClr val="accent1"/>
          </a:fillRef>
          <a:effectRef idx="0">
            <a:schemeClr val="accent1"/>
          </a:effectRef>
          <a:fontRef idx="minor"/>
        </p:style>
      </p:sp>
      <p:sp>
        <p:nvSpPr>
          <p:cNvPr id="159" name="CustomShape 3"/>
          <p:cNvSpPr/>
          <p:nvPr/>
        </p:nvSpPr>
        <p:spPr>
          <a:xfrm>
            <a:off x="1814400" y="76320"/>
            <a:ext cx="8747280" cy="10641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200" b="1" strike="noStrike" spc="-1" dirty="0">
                <a:solidFill>
                  <a:srgbClr val="4B647A"/>
                </a:solidFill>
                <a:latin typeface="Arial"/>
                <a:ea typeface="DejaVu Sans"/>
              </a:rPr>
              <a:t>PROVVEDIMENTO CONCERNENTE I REQUISITI E LE MODALITA’ PER L’ACCREDITAMENTO DEI SOGGETTI GESTORI E PROMOTORI </a:t>
            </a:r>
            <a:r>
              <a:rPr lang="it-IT" sz="2200" b="1" strike="noStrike" spc="-1" dirty="0" err="1">
                <a:solidFill>
                  <a:srgbClr val="4B647A"/>
                </a:solidFill>
                <a:latin typeface="Arial"/>
                <a:ea typeface="DejaVu Sans"/>
              </a:rPr>
              <a:t>DI</a:t>
            </a:r>
            <a:r>
              <a:rPr lang="it-IT" sz="2200" b="1" strike="noStrike" spc="-1" dirty="0">
                <a:solidFill>
                  <a:srgbClr val="4B647A"/>
                </a:solidFill>
                <a:latin typeface="Arial"/>
                <a:ea typeface="DejaVu Sans"/>
              </a:rPr>
              <a:t> FORME </a:t>
            </a:r>
            <a:r>
              <a:rPr lang="it-IT" sz="2200" b="1" strike="noStrike" spc="-1" dirty="0" err="1">
                <a:solidFill>
                  <a:srgbClr val="4B647A"/>
                </a:solidFill>
                <a:latin typeface="Arial"/>
                <a:ea typeface="DejaVu Sans"/>
              </a:rPr>
              <a:t>DI</a:t>
            </a:r>
            <a:r>
              <a:rPr lang="it-IT" sz="2200" b="1" strike="noStrike" spc="-1" dirty="0">
                <a:solidFill>
                  <a:srgbClr val="4B647A"/>
                </a:solidFill>
                <a:latin typeface="Arial"/>
                <a:ea typeface="DejaVu Sans"/>
              </a:rPr>
              <a:t> WELFARE COLLETTIVE</a:t>
            </a:r>
            <a:endParaRPr lang="it-IT" sz="2200" b="0" strike="noStrike" spc="-1" dirty="0">
              <a:latin typeface="Arial"/>
            </a:endParaRPr>
          </a:p>
        </p:txBody>
      </p:sp>
      <p:sp>
        <p:nvSpPr>
          <p:cNvPr id="160" name="CustomShape 4"/>
          <p:cNvSpPr/>
          <p:nvPr/>
        </p:nvSpPr>
        <p:spPr>
          <a:xfrm>
            <a:off x="1780920" y="1261080"/>
            <a:ext cx="10056960" cy="51116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r>
              <a:rPr lang="it-IT" sz="2400" b="1" dirty="0">
                <a:solidFill>
                  <a:schemeClr val="tx2"/>
                </a:solidFill>
              </a:rPr>
              <a:t>Art. 1 – Sistema regionale di accreditamento</a:t>
            </a:r>
            <a:endParaRPr lang="it-IT" sz="2400" dirty="0">
              <a:solidFill>
                <a:schemeClr val="tx2"/>
              </a:solidFill>
            </a:endParaRPr>
          </a:p>
          <a:p>
            <a:pPr marL="457200" indent="-457200">
              <a:buFont typeface="+mj-lt"/>
              <a:buAutoNum type="arabicPeriod" startAt="5"/>
            </a:pPr>
            <a:r>
              <a:rPr lang="it-IT" sz="2400" dirty="0">
                <a:solidFill>
                  <a:schemeClr val="tx2"/>
                </a:solidFill>
              </a:rPr>
              <a:t>Le disposizioni, di cui al presente atto, concernono:</a:t>
            </a:r>
          </a:p>
          <a:p>
            <a:pPr marL="457200" indent="-457200">
              <a:buFont typeface="+mj-lt"/>
              <a:buAutoNum type="alphaLcParenR"/>
            </a:pPr>
            <a:r>
              <a:rPr lang="it-IT" sz="2400" dirty="0">
                <a:solidFill>
                  <a:schemeClr val="tx2"/>
                </a:solidFill>
              </a:rPr>
              <a:t>l’istituzione </a:t>
            </a:r>
            <a:r>
              <a:rPr lang="it-IT" sz="2400" b="1" dirty="0">
                <a:solidFill>
                  <a:schemeClr val="tx2"/>
                </a:solidFill>
              </a:rPr>
              <a:t>dell’Elenco regionale delle forme di welfare collettive</a:t>
            </a:r>
            <a:r>
              <a:rPr lang="it-IT" sz="2400" dirty="0">
                <a:solidFill>
                  <a:schemeClr val="tx2"/>
                </a:solidFill>
              </a:rPr>
              <a:t>, le </a:t>
            </a:r>
            <a:r>
              <a:rPr lang="it-IT" sz="2400" b="1" dirty="0">
                <a:solidFill>
                  <a:schemeClr val="tx2"/>
                </a:solidFill>
              </a:rPr>
              <a:t>procedure di accreditamento</a:t>
            </a:r>
            <a:r>
              <a:rPr lang="it-IT" sz="2400" dirty="0">
                <a:solidFill>
                  <a:schemeClr val="tx2"/>
                </a:solidFill>
              </a:rPr>
              <a:t> e segnatamente le modalità per la </a:t>
            </a:r>
            <a:r>
              <a:rPr lang="it-IT" sz="2400" b="1" dirty="0">
                <a:solidFill>
                  <a:schemeClr val="tx2"/>
                </a:solidFill>
              </a:rPr>
              <a:t>concessione, la sospensione e la revoca del provvedimento di accreditamento; </a:t>
            </a:r>
          </a:p>
          <a:p>
            <a:pPr marL="457200" indent="-457200">
              <a:buFont typeface="+mj-lt"/>
              <a:buAutoNum type="alphaLcParenR"/>
            </a:pPr>
            <a:r>
              <a:rPr lang="it-IT" sz="2400" dirty="0">
                <a:solidFill>
                  <a:schemeClr val="tx2"/>
                </a:solidFill>
              </a:rPr>
              <a:t>le condizioni di accreditamento e segnatamente i destinatari, i requisiti ed i relativi criteri di attuazione;</a:t>
            </a:r>
          </a:p>
          <a:p>
            <a:pPr marL="457200" indent="-457200">
              <a:buFont typeface="+mj-lt"/>
              <a:buAutoNum type="alphaLcParenR"/>
            </a:pPr>
            <a:r>
              <a:rPr lang="it-IT" sz="2400" dirty="0">
                <a:solidFill>
                  <a:schemeClr val="tx2"/>
                </a:solidFill>
              </a:rPr>
              <a:t>le forme di cooperazione;</a:t>
            </a:r>
          </a:p>
          <a:p>
            <a:pPr marL="457200" indent="-457200">
              <a:buFont typeface="+mj-lt"/>
              <a:buAutoNum type="alphaLcParenR"/>
            </a:pPr>
            <a:r>
              <a:rPr lang="it-IT" sz="2400" dirty="0">
                <a:solidFill>
                  <a:schemeClr val="tx2"/>
                </a:solidFill>
              </a:rPr>
              <a:t>il sistema di monitoraggio.</a:t>
            </a:r>
          </a:p>
          <a:p>
            <a:pPr marL="216000" indent="-215280">
              <a:lnSpc>
                <a:spcPct val="100000"/>
              </a:lnSpc>
              <a:buClr>
                <a:srgbClr val="4B647A"/>
              </a:buClr>
              <a:buFont typeface="Wingdings" charset="2"/>
              <a:buChar char=""/>
            </a:pPr>
            <a:endParaRPr lang="it-IT" sz="2400" spc="-1" dirty="0">
              <a:solidFill>
                <a:schemeClr val="tx2"/>
              </a:solidFill>
              <a:latin typeface="Arial"/>
              <a:ea typeface="DejaVu Sans"/>
            </a:endParaRPr>
          </a:p>
          <a:p>
            <a:pPr>
              <a:lnSpc>
                <a:spcPct val="100000"/>
              </a:lnSpc>
            </a:pPr>
            <a:endParaRPr lang="it-IT" sz="2400" spc="-1" dirty="0">
              <a:solidFill>
                <a:schemeClr val="tx2"/>
              </a:solidFill>
              <a:latin typeface="Arial"/>
              <a:ea typeface="DejaVu Sans"/>
            </a:endParaRPr>
          </a:p>
          <a:p>
            <a:pPr>
              <a:lnSpc>
                <a:spcPct val="100000"/>
              </a:lnSpc>
            </a:pPr>
            <a:endParaRPr lang="it-IT" sz="2400" spc="-1" dirty="0">
              <a:solidFill>
                <a:schemeClr val="tx2"/>
              </a:solidFill>
              <a:latin typeface="Arial"/>
              <a:ea typeface="DejaVu Sans"/>
            </a:endParaRPr>
          </a:p>
        </p:txBody>
      </p:sp>
      <p:pic>
        <p:nvPicPr>
          <p:cNvPr id="161" name="Immagine 18"/>
          <p:cNvPicPr/>
          <p:nvPr/>
        </p:nvPicPr>
        <p:blipFill>
          <a:blip r:embed="rId4" cstate="print"/>
          <a:stretch/>
        </p:blipFill>
        <p:spPr>
          <a:xfrm>
            <a:off x="10769760" y="195120"/>
            <a:ext cx="1206720" cy="911520"/>
          </a:xfrm>
          <a:prstGeom prst="rect">
            <a:avLst/>
          </a:prstGeom>
          <a:ln w="9360">
            <a:noFill/>
          </a:ln>
        </p:spPr>
      </p:pic>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CustomShape 1"/>
          <p:cNvSpPr/>
          <p:nvPr/>
        </p:nvSpPr>
        <p:spPr>
          <a:xfrm>
            <a:off x="-14400" y="0"/>
            <a:ext cx="1336680" cy="6856560"/>
          </a:xfrm>
          <a:prstGeom prst="rect">
            <a:avLst/>
          </a:prstGeom>
          <a:solidFill>
            <a:srgbClr val="4B647A"/>
          </a:solidFill>
          <a:ln>
            <a:round/>
          </a:ln>
        </p:spPr>
        <p:style>
          <a:lnRef idx="2">
            <a:schemeClr val="accent1">
              <a:shade val="50000"/>
            </a:schemeClr>
          </a:lnRef>
          <a:fillRef idx="1">
            <a:schemeClr val="accent1"/>
          </a:fillRef>
          <a:effectRef idx="0">
            <a:schemeClr val="accent1"/>
          </a:effectRef>
          <a:fontRef idx="minor"/>
        </p:style>
      </p:sp>
      <p:pic>
        <p:nvPicPr>
          <p:cNvPr id="156" name="Immagine 4"/>
          <p:cNvPicPr/>
          <p:nvPr/>
        </p:nvPicPr>
        <p:blipFill>
          <a:blip r:embed="rId2" cstate="print"/>
          <a:stretch/>
        </p:blipFill>
        <p:spPr>
          <a:xfrm>
            <a:off x="0" y="136440"/>
            <a:ext cx="1308240" cy="1281240"/>
          </a:xfrm>
          <a:prstGeom prst="rect">
            <a:avLst/>
          </a:prstGeom>
          <a:ln w="9360">
            <a:noFill/>
          </a:ln>
        </p:spPr>
      </p:pic>
      <p:pic>
        <p:nvPicPr>
          <p:cNvPr id="157" name="Immagine 5"/>
          <p:cNvPicPr/>
          <p:nvPr/>
        </p:nvPicPr>
        <p:blipFill>
          <a:blip r:embed="rId3" cstate="print"/>
          <a:stretch/>
        </p:blipFill>
        <p:spPr>
          <a:xfrm>
            <a:off x="22320" y="5994360"/>
            <a:ext cx="1263960" cy="719280"/>
          </a:xfrm>
          <a:prstGeom prst="rect">
            <a:avLst/>
          </a:prstGeom>
          <a:ln w="9360">
            <a:noFill/>
          </a:ln>
        </p:spPr>
      </p:pic>
      <p:sp>
        <p:nvSpPr>
          <p:cNvPr id="158" name="Line 2"/>
          <p:cNvSpPr/>
          <p:nvPr/>
        </p:nvSpPr>
        <p:spPr>
          <a:xfrm>
            <a:off x="1036440" y="1228680"/>
            <a:ext cx="10955520" cy="360"/>
          </a:xfrm>
          <a:prstGeom prst="line">
            <a:avLst/>
          </a:prstGeom>
          <a:ln w="38160">
            <a:solidFill>
              <a:srgbClr val="4B647A"/>
            </a:solidFill>
            <a:round/>
          </a:ln>
        </p:spPr>
        <p:style>
          <a:lnRef idx="1">
            <a:schemeClr val="accent1"/>
          </a:lnRef>
          <a:fillRef idx="0">
            <a:schemeClr val="accent1"/>
          </a:fillRef>
          <a:effectRef idx="0">
            <a:schemeClr val="accent1"/>
          </a:effectRef>
          <a:fontRef idx="minor"/>
        </p:style>
      </p:sp>
      <p:sp>
        <p:nvSpPr>
          <p:cNvPr id="159" name="CustomShape 3"/>
          <p:cNvSpPr/>
          <p:nvPr/>
        </p:nvSpPr>
        <p:spPr>
          <a:xfrm>
            <a:off x="1814400" y="76320"/>
            <a:ext cx="8747280" cy="10641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200" b="1" strike="noStrike" spc="-1" dirty="0">
                <a:solidFill>
                  <a:srgbClr val="4B647A"/>
                </a:solidFill>
                <a:latin typeface="Arial"/>
                <a:ea typeface="DejaVu Sans"/>
              </a:rPr>
              <a:t>PROVVEDIMENTO CONCERNENTE I REQUISITI E LE MODALITA’ PER L’ACCREDITAMENTO DEI SOGGETTI GESTORI E PROMOTORI </a:t>
            </a:r>
            <a:r>
              <a:rPr lang="it-IT" sz="2200" b="1" strike="noStrike" spc="-1" dirty="0" err="1">
                <a:solidFill>
                  <a:srgbClr val="4B647A"/>
                </a:solidFill>
                <a:latin typeface="Arial"/>
                <a:ea typeface="DejaVu Sans"/>
              </a:rPr>
              <a:t>DI</a:t>
            </a:r>
            <a:r>
              <a:rPr lang="it-IT" sz="2200" b="1" strike="noStrike" spc="-1" dirty="0">
                <a:solidFill>
                  <a:srgbClr val="4B647A"/>
                </a:solidFill>
                <a:latin typeface="Arial"/>
                <a:ea typeface="DejaVu Sans"/>
              </a:rPr>
              <a:t> FORME </a:t>
            </a:r>
            <a:r>
              <a:rPr lang="it-IT" sz="2200" b="1" strike="noStrike" spc="-1" dirty="0" err="1">
                <a:solidFill>
                  <a:srgbClr val="4B647A"/>
                </a:solidFill>
                <a:latin typeface="Arial"/>
                <a:ea typeface="DejaVu Sans"/>
              </a:rPr>
              <a:t>DI</a:t>
            </a:r>
            <a:r>
              <a:rPr lang="it-IT" sz="2200" b="1" strike="noStrike" spc="-1" dirty="0">
                <a:solidFill>
                  <a:srgbClr val="4B647A"/>
                </a:solidFill>
                <a:latin typeface="Arial"/>
                <a:ea typeface="DejaVu Sans"/>
              </a:rPr>
              <a:t> WELFARE COLLETTIVE</a:t>
            </a:r>
            <a:endParaRPr lang="it-IT" sz="2200" b="0" strike="noStrike" spc="-1" dirty="0">
              <a:latin typeface="Arial"/>
            </a:endParaRPr>
          </a:p>
        </p:txBody>
      </p:sp>
      <p:sp>
        <p:nvSpPr>
          <p:cNvPr id="160" name="CustomShape 4"/>
          <p:cNvSpPr/>
          <p:nvPr/>
        </p:nvSpPr>
        <p:spPr>
          <a:xfrm>
            <a:off x="1780920" y="1261080"/>
            <a:ext cx="10056960" cy="51116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r>
              <a:rPr lang="it-IT" sz="2000" b="1" dirty="0">
                <a:solidFill>
                  <a:schemeClr val="tx2"/>
                </a:solidFill>
              </a:rPr>
              <a:t>Art. 2 – Definizioni</a:t>
            </a:r>
            <a:endParaRPr lang="it-IT" sz="2000" dirty="0">
              <a:solidFill>
                <a:schemeClr val="tx2"/>
              </a:solidFill>
            </a:endParaRPr>
          </a:p>
          <a:p>
            <a:pPr marL="457200" lvl="0" indent="-457200" fontAlgn="base">
              <a:buFont typeface="+mj-lt"/>
              <a:buAutoNum type="arabicPeriod"/>
            </a:pPr>
            <a:r>
              <a:rPr lang="it-IT" sz="2000" dirty="0">
                <a:solidFill>
                  <a:schemeClr val="tx2"/>
                </a:solidFill>
              </a:rPr>
              <a:t>Ai fini del presente atto si intende per:</a:t>
            </a:r>
          </a:p>
          <a:p>
            <a:pPr marL="457200" lvl="0" indent="-457200" fontAlgn="base">
              <a:buFont typeface="+mj-lt"/>
              <a:buAutoNum type="alphaLcParenR"/>
            </a:pPr>
            <a:r>
              <a:rPr lang="it-IT" sz="1900" b="1" i="1" dirty="0">
                <a:solidFill>
                  <a:schemeClr val="tx2"/>
                </a:solidFill>
              </a:rPr>
              <a:t>welfare integrativo</a:t>
            </a:r>
            <a:r>
              <a:rPr lang="it-IT" sz="1900" i="1" dirty="0">
                <a:solidFill>
                  <a:schemeClr val="tx2"/>
                </a:solidFill>
              </a:rPr>
              <a:t>: </a:t>
            </a:r>
            <a:r>
              <a:rPr lang="it-IT" sz="1900" dirty="0">
                <a:solidFill>
                  <a:schemeClr val="tx2"/>
                </a:solidFill>
              </a:rPr>
              <a:t>le  forme di welfare  collettive negoziali a gestione bilaterale di livello nazionale, regionale, territoriale, derivati da accordi sottoscritti dalle organizzazioni sindacali e dalle associazioni datoriali comparativamente maggiormente rappresentative a livello nazionale; le forme di welfare collettive, non di natura contrattuale, promosse da enti locali, fondazioni, associazioni, imprese sociali, cooperative sociali ed altri organismi non profit; </a:t>
            </a:r>
          </a:p>
          <a:p>
            <a:pPr marL="457200" lvl="0" indent="-457200" fontAlgn="base">
              <a:buFont typeface="+mj-lt"/>
              <a:buAutoNum type="alphaLcParenR"/>
            </a:pPr>
            <a:r>
              <a:rPr lang="it-IT" sz="1900" b="1" i="1" dirty="0">
                <a:solidFill>
                  <a:schemeClr val="tx2"/>
                </a:solidFill>
              </a:rPr>
              <a:t>forme di welfare collettive negoziali</a:t>
            </a:r>
            <a:r>
              <a:rPr lang="it-IT" sz="1900" i="1" dirty="0">
                <a:solidFill>
                  <a:schemeClr val="tx2"/>
                </a:solidFill>
              </a:rPr>
              <a:t>: </a:t>
            </a:r>
            <a:r>
              <a:rPr lang="it-IT" sz="1900" dirty="0">
                <a:solidFill>
                  <a:schemeClr val="tx2"/>
                </a:solidFill>
              </a:rPr>
              <a:t>i fondi pensione negoziali, istituiti ai sensi dell’art. 3, comma 1, lettere da a) ad f), D. </a:t>
            </a:r>
            <a:r>
              <a:rPr lang="it-IT" sz="1900" dirty="0" err="1">
                <a:solidFill>
                  <a:schemeClr val="tx2"/>
                </a:solidFill>
              </a:rPr>
              <a:t>Lgs</a:t>
            </a:r>
            <a:r>
              <a:rPr lang="it-IT" sz="1900" dirty="0">
                <a:solidFill>
                  <a:schemeClr val="tx2"/>
                </a:solidFill>
              </a:rPr>
              <a:t>. n. 252/2005; i fondi sanitari integrativi bilaterali, di cui all’art. 9 del decreto legislativo 20 dicembre 1992, n. 502, istituiti sulla base di contratti e accordi collettivi; fondi di solidarietà bilaterali alternativi, di cui alla L. n. 92/2012 e al D. </a:t>
            </a:r>
            <a:r>
              <a:rPr lang="it-IT" sz="1900" dirty="0" err="1">
                <a:solidFill>
                  <a:schemeClr val="tx2"/>
                </a:solidFill>
              </a:rPr>
              <a:t>Lgs</a:t>
            </a:r>
            <a:r>
              <a:rPr lang="it-IT" sz="1900" dirty="0">
                <a:solidFill>
                  <a:schemeClr val="tx2"/>
                </a:solidFill>
              </a:rPr>
              <a:t>. n. 148/2015; enti e fondi bilaterali, di cui all’art. 2, comma 1, lett. h) del D. </a:t>
            </a:r>
            <a:r>
              <a:rPr lang="it-IT" sz="1900" dirty="0" err="1">
                <a:solidFill>
                  <a:schemeClr val="tx2"/>
                </a:solidFill>
              </a:rPr>
              <a:t>Lgs</a:t>
            </a:r>
            <a:r>
              <a:rPr lang="it-IT" sz="1900" dirty="0">
                <a:solidFill>
                  <a:schemeClr val="tx2"/>
                </a:solidFill>
              </a:rPr>
              <a:t>. 276/2003;</a:t>
            </a:r>
          </a:p>
          <a:p>
            <a:pPr marL="457200" lvl="0" indent="-457200" fontAlgn="base">
              <a:buFont typeface="+mj-lt"/>
              <a:buAutoNum type="alphaLcParenR"/>
            </a:pPr>
            <a:r>
              <a:rPr lang="it-IT" sz="1900" i="1" dirty="0">
                <a:solidFill>
                  <a:schemeClr val="tx2"/>
                </a:solidFill>
              </a:rPr>
              <a:t>albo fondo pensioni COVIP: </a:t>
            </a:r>
            <a:r>
              <a:rPr lang="it-IT" sz="1900" dirty="0">
                <a:solidFill>
                  <a:schemeClr val="tx2"/>
                </a:solidFill>
              </a:rPr>
              <a:t>albo delle forme pensionistiche complementari, tenuto a cura della COVIP, ai sensi dell’art. 19, comma 1, D. </a:t>
            </a:r>
            <a:r>
              <a:rPr lang="it-IT" sz="1900" dirty="0" err="1">
                <a:solidFill>
                  <a:schemeClr val="tx2"/>
                </a:solidFill>
              </a:rPr>
              <a:t>Lgs</a:t>
            </a:r>
            <a:r>
              <a:rPr lang="it-IT" sz="1900" dirty="0">
                <a:solidFill>
                  <a:schemeClr val="tx2"/>
                </a:solidFill>
              </a:rPr>
              <a:t>. n. 252/2005;</a:t>
            </a:r>
          </a:p>
          <a:p>
            <a:pPr marL="457200" lvl="0" indent="-457200" fontAlgn="base">
              <a:buFont typeface="+mj-lt"/>
              <a:buAutoNum type="alphaLcParenR"/>
            </a:pPr>
            <a:r>
              <a:rPr lang="it-IT" sz="1900" i="1" dirty="0">
                <a:solidFill>
                  <a:schemeClr val="tx2"/>
                </a:solidFill>
              </a:rPr>
              <a:t>fondi pensione territoriali: </a:t>
            </a:r>
            <a:r>
              <a:rPr lang="it-IT" sz="1900" dirty="0">
                <a:solidFill>
                  <a:schemeClr val="tx2"/>
                </a:solidFill>
              </a:rPr>
              <a:t>i fondi pensione negoziali istituiti su base regionale o sub-regionale con contratti o accordi collettivi di secondo livello;</a:t>
            </a:r>
          </a:p>
        </p:txBody>
      </p:sp>
      <p:pic>
        <p:nvPicPr>
          <p:cNvPr id="161" name="Immagine 18"/>
          <p:cNvPicPr/>
          <p:nvPr/>
        </p:nvPicPr>
        <p:blipFill>
          <a:blip r:embed="rId4" cstate="print"/>
          <a:stretch/>
        </p:blipFill>
        <p:spPr>
          <a:xfrm>
            <a:off x="10769760" y="195120"/>
            <a:ext cx="1206720" cy="911520"/>
          </a:xfrm>
          <a:prstGeom prst="rect">
            <a:avLst/>
          </a:prstGeom>
          <a:ln w="9360">
            <a:noFill/>
          </a:ln>
        </p:spPr>
      </p:pic>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CustomShape 1"/>
          <p:cNvSpPr/>
          <p:nvPr/>
        </p:nvSpPr>
        <p:spPr>
          <a:xfrm>
            <a:off x="-14400" y="0"/>
            <a:ext cx="1336680" cy="6856560"/>
          </a:xfrm>
          <a:prstGeom prst="rect">
            <a:avLst/>
          </a:prstGeom>
          <a:solidFill>
            <a:srgbClr val="4B647A"/>
          </a:solidFill>
          <a:ln>
            <a:round/>
          </a:ln>
        </p:spPr>
        <p:style>
          <a:lnRef idx="2">
            <a:schemeClr val="accent1">
              <a:shade val="50000"/>
            </a:schemeClr>
          </a:lnRef>
          <a:fillRef idx="1">
            <a:schemeClr val="accent1"/>
          </a:fillRef>
          <a:effectRef idx="0">
            <a:schemeClr val="accent1"/>
          </a:effectRef>
          <a:fontRef idx="minor"/>
        </p:style>
      </p:sp>
      <p:pic>
        <p:nvPicPr>
          <p:cNvPr id="156" name="Immagine 4"/>
          <p:cNvPicPr/>
          <p:nvPr/>
        </p:nvPicPr>
        <p:blipFill>
          <a:blip r:embed="rId2" cstate="print"/>
          <a:stretch/>
        </p:blipFill>
        <p:spPr>
          <a:xfrm>
            <a:off x="0" y="136440"/>
            <a:ext cx="1308240" cy="1281240"/>
          </a:xfrm>
          <a:prstGeom prst="rect">
            <a:avLst/>
          </a:prstGeom>
          <a:ln w="9360">
            <a:noFill/>
          </a:ln>
        </p:spPr>
      </p:pic>
      <p:pic>
        <p:nvPicPr>
          <p:cNvPr id="157" name="Immagine 5"/>
          <p:cNvPicPr/>
          <p:nvPr/>
        </p:nvPicPr>
        <p:blipFill>
          <a:blip r:embed="rId3" cstate="print"/>
          <a:stretch/>
        </p:blipFill>
        <p:spPr>
          <a:xfrm>
            <a:off x="22320" y="5994360"/>
            <a:ext cx="1263960" cy="719280"/>
          </a:xfrm>
          <a:prstGeom prst="rect">
            <a:avLst/>
          </a:prstGeom>
          <a:ln w="9360">
            <a:noFill/>
          </a:ln>
        </p:spPr>
      </p:pic>
      <p:sp>
        <p:nvSpPr>
          <p:cNvPr id="158" name="Line 2"/>
          <p:cNvSpPr/>
          <p:nvPr/>
        </p:nvSpPr>
        <p:spPr>
          <a:xfrm>
            <a:off x="1036440" y="1228680"/>
            <a:ext cx="10955520" cy="360"/>
          </a:xfrm>
          <a:prstGeom prst="line">
            <a:avLst/>
          </a:prstGeom>
          <a:ln w="38160">
            <a:solidFill>
              <a:srgbClr val="4B647A"/>
            </a:solidFill>
            <a:round/>
          </a:ln>
        </p:spPr>
        <p:style>
          <a:lnRef idx="1">
            <a:schemeClr val="accent1"/>
          </a:lnRef>
          <a:fillRef idx="0">
            <a:schemeClr val="accent1"/>
          </a:fillRef>
          <a:effectRef idx="0">
            <a:schemeClr val="accent1"/>
          </a:effectRef>
          <a:fontRef idx="minor"/>
        </p:style>
      </p:sp>
      <p:sp>
        <p:nvSpPr>
          <p:cNvPr id="159" name="CustomShape 3"/>
          <p:cNvSpPr/>
          <p:nvPr/>
        </p:nvSpPr>
        <p:spPr>
          <a:xfrm>
            <a:off x="1814400" y="76320"/>
            <a:ext cx="8747280" cy="10641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200" b="1" strike="noStrike" spc="-1" dirty="0">
                <a:solidFill>
                  <a:srgbClr val="4B647A"/>
                </a:solidFill>
                <a:latin typeface="Arial"/>
                <a:ea typeface="DejaVu Sans"/>
              </a:rPr>
              <a:t>PROVVEDIMENTO CONCERNENTE I REQUISITI E LE MODALITA’ PER L’ACCREDITAMENTO DEI SOGGETTI GESTORI E PROMOTORI </a:t>
            </a:r>
            <a:r>
              <a:rPr lang="it-IT" sz="2200" b="1" strike="noStrike" spc="-1" dirty="0" err="1">
                <a:solidFill>
                  <a:srgbClr val="4B647A"/>
                </a:solidFill>
                <a:latin typeface="Arial"/>
                <a:ea typeface="DejaVu Sans"/>
              </a:rPr>
              <a:t>DI</a:t>
            </a:r>
            <a:r>
              <a:rPr lang="it-IT" sz="2200" b="1" strike="noStrike" spc="-1" dirty="0">
                <a:solidFill>
                  <a:srgbClr val="4B647A"/>
                </a:solidFill>
                <a:latin typeface="Arial"/>
                <a:ea typeface="DejaVu Sans"/>
              </a:rPr>
              <a:t> FORME </a:t>
            </a:r>
            <a:r>
              <a:rPr lang="it-IT" sz="2200" b="1" strike="noStrike" spc="-1" dirty="0" err="1">
                <a:solidFill>
                  <a:srgbClr val="4B647A"/>
                </a:solidFill>
                <a:latin typeface="Arial"/>
                <a:ea typeface="DejaVu Sans"/>
              </a:rPr>
              <a:t>DI</a:t>
            </a:r>
            <a:r>
              <a:rPr lang="it-IT" sz="2200" b="1" strike="noStrike" spc="-1" dirty="0">
                <a:solidFill>
                  <a:srgbClr val="4B647A"/>
                </a:solidFill>
                <a:latin typeface="Arial"/>
                <a:ea typeface="DejaVu Sans"/>
              </a:rPr>
              <a:t> WELFARE COLLETTIVE</a:t>
            </a:r>
            <a:endParaRPr lang="it-IT" sz="2200" b="0" strike="noStrike" spc="-1" dirty="0">
              <a:latin typeface="Arial"/>
            </a:endParaRPr>
          </a:p>
        </p:txBody>
      </p:sp>
      <p:sp>
        <p:nvSpPr>
          <p:cNvPr id="160" name="CustomShape 4"/>
          <p:cNvSpPr/>
          <p:nvPr/>
        </p:nvSpPr>
        <p:spPr>
          <a:xfrm>
            <a:off x="1780920" y="1261080"/>
            <a:ext cx="10056960" cy="51116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r>
              <a:rPr lang="it-IT" sz="2400" b="1" dirty="0">
                <a:solidFill>
                  <a:schemeClr val="tx2"/>
                </a:solidFill>
              </a:rPr>
              <a:t>Art. 3 – Istituzione Elenco regionale delle forme di welfare collettive</a:t>
            </a:r>
            <a:endParaRPr lang="it-IT" sz="2400" dirty="0">
              <a:solidFill>
                <a:schemeClr val="tx2"/>
              </a:solidFill>
            </a:endParaRPr>
          </a:p>
          <a:p>
            <a:pPr marL="457200" lvl="0" indent="-457200" fontAlgn="base">
              <a:buFont typeface="+mj-lt"/>
              <a:buAutoNum type="arabicPeriod"/>
            </a:pPr>
            <a:r>
              <a:rPr lang="it-IT" sz="2400" dirty="0">
                <a:solidFill>
                  <a:schemeClr val="tx2"/>
                </a:solidFill>
              </a:rPr>
              <a:t>Presso Veneto Welfare è istituito l’Elenco regionale delle forme di welfare collettive accreditate  ed  operanti  nel territorio regionale, di seguito </a:t>
            </a:r>
            <a:r>
              <a:rPr lang="it-IT" sz="2400" i="1" dirty="0">
                <a:solidFill>
                  <a:schemeClr val="tx2"/>
                </a:solidFill>
              </a:rPr>
              <a:t>“Elenco regionale”</a:t>
            </a:r>
            <a:r>
              <a:rPr lang="it-IT" sz="2400" dirty="0">
                <a:solidFill>
                  <a:schemeClr val="tx2"/>
                </a:solidFill>
              </a:rPr>
              <a:t>.</a:t>
            </a:r>
            <a:endParaRPr lang="it-IT" sz="2800" dirty="0">
              <a:solidFill>
                <a:schemeClr val="tx2"/>
              </a:solidFill>
            </a:endParaRPr>
          </a:p>
          <a:p>
            <a:pPr marL="457200" lvl="0" indent="-457200" fontAlgn="base">
              <a:buFont typeface="+mj-lt"/>
              <a:buAutoNum type="arabicPeriod"/>
            </a:pPr>
            <a:r>
              <a:rPr lang="it-IT" sz="2400" b="1" dirty="0">
                <a:solidFill>
                  <a:schemeClr val="tx2"/>
                </a:solidFill>
              </a:rPr>
              <a:t>L’Elenco regionale si articola in quattro sezioni:</a:t>
            </a:r>
            <a:endParaRPr lang="it-IT" sz="2800" b="1" dirty="0">
              <a:solidFill>
                <a:schemeClr val="tx2"/>
              </a:solidFill>
            </a:endParaRPr>
          </a:p>
          <a:p>
            <a:pPr marL="914400" lvl="1" indent="-457200" fontAlgn="base">
              <a:buFont typeface="+mj-lt"/>
              <a:buAutoNum type="alphaUcPeriod"/>
            </a:pPr>
            <a:r>
              <a:rPr lang="it-IT" sz="2400" b="1" dirty="0">
                <a:solidFill>
                  <a:schemeClr val="tx2"/>
                </a:solidFill>
              </a:rPr>
              <a:t>Previdenza complementare </a:t>
            </a:r>
            <a:endParaRPr lang="it-IT" sz="2800" b="1" dirty="0">
              <a:solidFill>
                <a:schemeClr val="tx2"/>
              </a:solidFill>
            </a:endParaRPr>
          </a:p>
          <a:p>
            <a:pPr marL="914400" lvl="1" indent="-457200" fontAlgn="base">
              <a:buFont typeface="+mj-lt"/>
              <a:buAutoNum type="alphaUcPeriod"/>
            </a:pPr>
            <a:r>
              <a:rPr lang="it-IT" sz="2400" b="1" dirty="0">
                <a:solidFill>
                  <a:schemeClr val="tx2"/>
                </a:solidFill>
              </a:rPr>
              <a:t>Assistenza sanitaria integrativa</a:t>
            </a:r>
            <a:endParaRPr lang="it-IT" sz="2800" b="1" dirty="0">
              <a:solidFill>
                <a:schemeClr val="tx2"/>
              </a:solidFill>
            </a:endParaRPr>
          </a:p>
          <a:p>
            <a:pPr marL="914400" lvl="1" indent="-457200" fontAlgn="base">
              <a:buFont typeface="+mj-lt"/>
              <a:buAutoNum type="alphaUcPeriod"/>
            </a:pPr>
            <a:r>
              <a:rPr lang="it-IT" sz="2400" b="1" dirty="0">
                <a:solidFill>
                  <a:schemeClr val="tx2"/>
                </a:solidFill>
              </a:rPr>
              <a:t>Enti e fondi bilaterali</a:t>
            </a:r>
            <a:endParaRPr lang="it-IT" sz="2800" b="1" dirty="0">
              <a:solidFill>
                <a:schemeClr val="tx2"/>
              </a:solidFill>
            </a:endParaRPr>
          </a:p>
          <a:p>
            <a:pPr marL="914400" lvl="1" indent="-457200" fontAlgn="base">
              <a:buFont typeface="+mj-lt"/>
              <a:buAutoNum type="alphaUcPeriod"/>
            </a:pPr>
            <a:r>
              <a:rPr lang="it-IT" sz="2400" b="1" dirty="0">
                <a:solidFill>
                  <a:schemeClr val="tx2"/>
                </a:solidFill>
              </a:rPr>
              <a:t>Altre forme di welfare integrativo </a:t>
            </a:r>
            <a:endParaRPr lang="it-IT" sz="2800" b="1" dirty="0">
              <a:solidFill>
                <a:schemeClr val="tx2"/>
              </a:solidFill>
            </a:endParaRPr>
          </a:p>
          <a:p>
            <a:pPr marL="216000" indent="-215280">
              <a:lnSpc>
                <a:spcPct val="100000"/>
              </a:lnSpc>
              <a:buClr>
                <a:srgbClr val="4B647A"/>
              </a:buClr>
              <a:buFont typeface="Wingdings" charset="2"/>
              <a:buChar char=""/>
            </a:pPr>
            <a:endParaRPr lang="it-IT" sz="3200" spc="-1" dirty="0">
              <a:solidFill>
                <a:schemeClr val="tx2"/>
              </a:solidFill>
              <a:latin typeface="Arial"/>
              <a:ea typeface="DejaVu Sans"/>
            </a:endParaRPr>
          </a:p>
          <a:p>
            <a:pPr>
              <a:lnSpc>
                <a:spcPct val="100000"/>
              </a:lnSpc>
            </a:pPr>
            <a:endParaRPr lang="it-IT" sz="3200" spc="-1" dirty="0">
              <a:solidFill>
                <a:schemeClr val="tx2"/>
              </a:solidFill>
              <a:latin typeface="Arial"/>
              <a:ea typeface="DejaVu Sans"/>
            </a:endParaRPr>
          </a:p>
          <a:p>
            <a:pPr>
              <a:lnSpc>
                <a:spcPct val="100000"/>
              </a:lnSpc>
            </a:pPr>
            <a:endParaRPr lang="it-IT" sz="3200" spc="-1" dirty="0">
              <a:solidFill>
                <a:schemeClr val="tx2"/>
              </a:solidFill>
              <a:latin typeface="Arial"/>
              <a:ea typeface="DejaVu Sans"/>
            </a:endParaRPr>
          </a:p>
        </p:txBody>
      </p:sp>
      <p:pic>
        <p:nvPicPr>
          <p:cNvPr id="161" name="Immagine 18"/>
          <p:cNvPicPr/>
          <p:nvPr/>
        </p:nvPicPr>
        <p:blipFill>
          <a:blip r:embed="rId4" cstate="print"/>
          <a:stretch/>
        </p:blipFill>
        <p:spPr>
          <a:xfrm>
            <a:off x="10769760" y="195120"/>
            <a:ext cx="1206720" cy="911520"/>
          </a:xfrm>
          <a:prstGeom prst="rect">
            <a:avLst/>
          </a:prstGeom>
          <a:ln w="9360">
            <a:noFill/>
          </a:ln>
        </p:spPr>
      </p:pic>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CustomShape 1"/>
          <p:cNvSpPr/>
          <p:nvPr/>
        </p:nvSpPr>
        <p:spPr>
          <a:xfrm>
            <a:off x="-14400" y="0"/>
            <a:ext cx="1336680" cy="6856560"/>
          </a:xfrm>
          <a:prstGeom prst="rect">
            <a:avLst/>
          </a:prstGeom>
          <a:solidFill>
            <a:srgbClr val="4B647A"/>
          </a:solidFill>
          <a:ln>
            <a:round/>
          </a:ln>
        </p:spPr>
        <p:style>
          <a:lnRef idx="2">
            <a:schemeClr val="accent1">
              <a:shade val="50000"/>
            </a:schemeClr>
          </a:lnRef>
          <a:fillRef idx="1">
            <a:schemeClr val="accent1"/>
          </a:fillRef>
          <a:effectRef idx="0">
            <a:schemeClr val="accent1"/>
          </a:effectRef>
          <a:fontRef idx="minor"/>
        </p:style>
      </p:sp>
      <p:pic>
        <p:nvPicPr>
          <p:cNvPr id="156" name="Immagine 4"/>
          <p:cNvPicPr/>
          <p:nvPr/>
        </p:nvPicPr>
        <p:blipFill>
          <a:blip r:embed="rId2" cstate="print"/>
          <a:stretch/>
        </p:blipFill>
        <p:spPr>
          <a:xfrm>
            <a:off x="0" y="136440"/>
            <a:ext cx="1308240" cy="1281240"/>
          </a:xfrm>
          <a:prstGeom prst="rect">
            <a:avLst/>
          </a:prstGeom>
          <a:ln w="9360">
            <a:noFill/>
          </a:ln>
        </p:spPr>
      </p:pic>
      <p:pic>
        <p:nvPicPr>
          <p:cNvPr id="157" name="Immagine 5"/>
          <p:cNvPicPr/>
          <p:nvPr/>
        </p:nvPicPr>
        <p:blipFill>
          <a:blip r:embed="rId3" cstate="print"/>
          <a:stretch/>
        </p:blipFill>
        <p:spPr>
          <a:xfrm>
            <a:off x="22320" y="5994360"/>
            <a:ext cx="1263960" cy="719280"/>
          </a:xfrm>
          <a:prstGeom prst="rect">
            <a:avLst/>
          </a:prstGeom>
          <a:ln w="9360">
            <a:noFill/>
          </a:ln>
        </p:spPr>
      </p:pic>
      <p:sp>
        <p:nvSpPr>
          <p:cNvPr id="158" name="Line 2"/>
          <p:cNvSpPr/>
          <p:nvPr/>
        </p:nvSpPr>
        <p:spPr>
          <a:xfrm>
            <a:off x="1036440" y="1228680"/>
            <a:ext cx="10955520" cy="360"/>
          </a:xfrm>
          <a:prstGeom prst="line">
            <a:avLst/>
          </a:prstGeom>
          <a:ln w="38160">
            <a:solidFill>
              <a:srgbClr val="4B647A"/>
            </a:solidFill>
            <a:round/>
          </a:ln>
        </p:spPr>
        <p:style>
          <a:lnRef idx="1">
            <a:schemeClr val="accent1"/>
          </a:lnRef>
          <a:fillRef idx="0">
            <a:schemeClr val="accent1"/>
          </a:fillRef>
          <a:effectRef idx="0">
            <a:schemeClr val="accent1"/>
          </a:effectRef>
          <a:fontRef idx="minor"/>
        </p:style>
      </p:sp>
      <p:sp>
        <p:nvSpPr>
          <p:cNvPr id="159" name="CustomShape 3"/>
          <p:cNvSpPr/>
          <p:nvPr/>
        </p:nvSpPr>
        <p:spPr>
          <a:xfrm>
            <a:off x="1814400" y="76320"/>
            <a:ext cx="8747280" cy="10641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200" b="1" strike="noStrike" spc="-1" dirty="0">
                <a:solidFill>
                  <a:srgbClr val="4B647A"/>
                </a:solidFill>
                <a:latin typeface="Arial"/>
                <a:ea typeface="DejaVu Sans"/>
              </a:rPr>
              <a:t>PROVVEDIMENTO CONCERNENTE I REQUISITI E LE MODALITA’ PER L’ACCREDITAMENTO DEI SOGGETTI GESTORI E PROMOTORI </a:t>
            </a:r>
            <a:r>
              <a:rPr lang="it-IT" sz="2200" b="1" strike="noStrike" spc="-1" dirty="0" err="1">
                <a:solidFill>
                  <a:srgbClr val="4B647A"/>
                </a:solidFill>
                <a:latin typeface="Arial"/>
                <a:ea typeface="DejaVu Sans"/>
              </a:rPr>
              <a:t>DI</a:t>
            </a:r>
            <a:r>
              <a:rPr lang="it-IT" sz="2200" b="1" strike="noStrike" spc="-1" dirty="0">
                <a:solidFill>
                  <a:srgbClr val="4B647A"/>
                </a:solidFill>
                <a:latin typeface="Arial"/>
                <a:ea typeface="DejaVu Sans"/>
              </a:rPr>
              <a:t> FORME </a:t>
            </a:r>
            <a:r>
              <a:rPr lang="it-IT" sz="2200" b="1" strike="noStrike" spc="-1" dirty="0" err="1">
                <a:solidFill>
                  <a:srgbClr val="4B647A"/>
                </a:solidFill>
                <a:latin typeface="Arial"/>
                <a:ea typeface="DejaVu Sans"/>
              </a:rPr>
              <a:t>DI</a:t>
            </a:r>
            <a:r>
              <a:rPr lang="it-IT" sz="2200" b="1" strike="noStrike" spc="-1" dirty="0">
                <a:solidFill>
                  <a:srgbClr val="4B647A"/>
                </a:solidFill>
                <a:latin typeface="Arial"/>
                <a:ea typeface="DejaVu Sans"/>
              </a:rPr>
              <a:t> WELFARE COLLETTIVE</a:t>
            </a:r>
            <a:endParaRPr lang="it-IT" sz="2200" b="0" strike="noStrike" spc="-1" dirty="0">
              <a:latin typeface="Arial"/>
            </a:endParaRPr>
          </a:p>
        </p:txBody>
      </p:sp>
      <p:sp>
        <p:nvSpPr>
          <p:cNvPr id="160" name="CustomShape 4"/>
          <p:cNvSpPr/>
          <p:nvPr/>
        </p:nvSpPr>
        <p:spPr>
          <a:xfrm>
            <a:off x="1780920" y="1261080"/>
            <a:ext cx="10056960" cy="51116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r>
              <a:rPr lang="it-IT" sz="2400" b="1" dirty="0">
                <a:solidFill>
                  <a:schemeClr val="tx2"/>
                </a:solidFill>
              </a:rPr>
              <a:t>Art. 4 – Richiesta di accreditamento</a:t>
            </a:r>
            <a:endParaRPr lang="it-IT" sz="2400" dirty="0">
              <a:solidFill>
                <a:schemeClr val="tx2"/>
              </a:solidFill>
            </a:endParaRPr>
          </a:p>
          <a:p>
            <a:pPr marL="457200" lvl="0" indent="-457200" fontAlgn="base">
              <a:buFont typeface="+mj-lt"/>
              <a:buAutoNum type="arabicPeriod"/>
            </a:pPr>
            <a:r>
              <a:rPr lang="it-IT" sz="2400" dirty="0">
                <a:solidFill>
                  <a:schemeClr val="tx2"/>
                </a:solidFill>
              </a:rPr>
              <a:t>La domanda di accreditamento, comprensiva della richiesta di iscrizione all’Elenco regionale, è presentata a Veneto Welfare, utilizzando apposito modello, recante l’indicazione della documentazione necessaria a dimostrare il possesso dei requisiti di cui al Capo III. </a:t>
            </a:r>
          </a:p>
          <a:p>
            <a:pPr marL="457200" lvl="0" indent="-457200" fontAlgn="base">
              <a:buFont typeface="+mj-lt"/>
              <a:buAutoNum type="arabicPeriod"/>
            </a:pPr>
            <a:r>
              <a:rPr lang="it-IT" sz="2400" dirty="0">
                <a:solidFill>
                  <a:schemeClr val="tx2"/>
                </a:solidFill>
              </a:rPr>
              <a:t>Veneto Welfare rende  disponibile un servizio telematico per l’invio della domanda di accreditamento e della relativa documentazione, quale strumento obbligatorio per gli adempimenti di cui al presente provvedimento. </a:t>
            </a:r>
          </a:p>
          <a:p>
            <a:pPr marL="216000" indent="-215280">
              <a:lnSpc>
                <a:spcPct val="100000"/>
              </a:lnSpc>
              <a:buClr>
                <a:srgbClr val="4B647A"/>
              </a:buClr>
              <a:buFont typeface="Wingdings" charset="2"/>
              <a:buChar char=""/>
            </a:pPr>
            <a:endParaRPr lang="it-IT" sz="3200" spc="-1" dirty="0">
              <a:solidFill>
                <a:schemeClr val="tx2"/>
              </a:solidFill>
              <a:latin typeface="Arial"/>
              <a:ea typeface="DejaVu Sans"/>
            </a:endParaRPr>
          </a:p>
          <a:p>
            <a:pPr>
              <a:lnSpc>
                <a:spcPct val="100000"/>
              </a:lnSpc>
            </a:pPr>
            <a:endParaRPr lang="it-IT" sz="3200" spc="-1" dirty="0">
              <a:solidFill>
                <a:schemeClr val="tx2"/>
              </a:solidFill>
              <a:latin typeface="Arial"/>
              <a:ea typeface="DejaVu Sans"/>
            </a:endParaRPr>
          </a:p>
          <a:p>
            <a:pPr>
              <a:lnSpc>
                <a:spcPct val="100000"/>
              </a:lnSpc>
            </a:pPr>
            <a:endParaRPr lang="it-IT" sz="3200" spc="-1" dirty="0">
              <a:solidFill>
                <a:schemeClr val="tx2"/>
              </a:solidFill>
              <a:latin typeface="Arial"/>
              <a:ea typeface="DejaVu Sans"/>
            </a:endParaRPr>
          </a:p>
        </p:txBody>
      </p:sp>
      <p:pic>
        <p:nvPicPr>
          <p:cNvPr id="161" name="Immagine 18"/>
          <p:cNvPicPr/>
          <p:nvPr/>
        </p:nvPicPr>
        <p:blipFill>
          <a:blip r:embed="rId4" cstate="print"/>
          <a:stretch/>
        </p:blipFill>
        <p:spPr>
          <a:xfrm>
            <a:off x="10769760" y="195120"/>
            <a:ext cx="1206720" cy="911520"/>
          </a:xfrm>
          <a:prstGeom prst="rect">
            <a:avLst/>
          </a:prstGeom>
          <a:ln w="9360">
            <a:noFill/>
          </a:ln>
        </p:spPr>
      </p:pic>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CustomShape 1"/>
          <p:cNvSpPr/>
          <p:nvPr/>
        </p:nvSpPr>
        <p:spPr>
          <a:xfrm>
            <a:off x="-14400" y="0"/>
            <a:ext cx="1336680" cy="6856560"/>
          </a:xfrm>
          <a:prstGeom prst="rect">
            <a:avLst/>
          </a:prstGeom>
          <a:solidFill>
            <a:srgbClr val="4B647A"/>
          </a:solidFill>
          <a:ln>
            <a:round/>
          </a:ln>
        </p:spPr>
        <p:style>
          <a:lnRef idx="2">
            <a:schemeClr val="accent1">
              <a:shade val="50000"/>
            </a:schemeClr>
          </a:lnRef>
          <a:fillRef idx="1">
            <a:schemeClr val="accent1"/>
          </a:fillRef>
          <a:effectRef idx="0">
            <a:schemeClr val="accent1"/>
          </a:effectRef>
          <a:fontRef idx="minor"/>
        </p:style>
      </p:sp>
      <p:pic>
        <p:nvPicPr>
          <p:cNvPr id="156" name="Immagine 4"/>
          <p:cNvPicPr/>
          <p:nvPr/>
        </p:nvPicPr>
        <p:blipFill>
          <a:blip r:embed="rId2" cstate="print"/>
          <a:stretch/>
        </p:blipFill>
        <p:spPr>
          <a:xfrm>
            <a:off x="0" y="136440"/>
            <a:ext cx="1308240" cy="1281240"/>
          </a:xfrm>
          <a:prstGeom prst="rect">
            <a:avLst/>
          </a:prstGeom>
          <a:ln w="9360">
            <a:noFill/>
          </a:ln>
        </p:spPr>
      </p:pic>
      <p:pic>
        <p:nvPicPr>
          <p:cNvPr id="157" name="Immagine 5"/>
          <p:cNvPicPr/>
          <p:nvPr/>
        </p:nvPicPr>
        <p:blipFill>
          <a:blip r:embed="rId3" cstate="print"/>
          <a:stretch/>
        </p:blipFill>
        <p:spPr>
          <a:xfrm>
            <a:off x="22320" y="5994360"/>
            <a:ext cx="1263960" cy="719280"/>
          </a:xfrm>
          <a:prstGeom prst="rect">
            <a:avLst/>
          </a:prstGeom>
          <a:ln w="9360">
            <a:noFill/>
          </a:ln>
        </p:spPr>
      </p:pic>
      <p:sp>
        <p:nvSpPr>
          <p:cNvPr id="158" name="Line 2"/>
          <p:cNvSpPr/>
          <p:nvPr/>
        </p:nvSpPr>
        <p:spPr>
          <a:xfrm>
            <a:off x="1036440" y="1228680"/>
            <a:ext cx="10955520" cy="360"/>
          </a:xfrm>
          <a:prstGeom prst="line">
            <a:avLst/>
          </a:prstGeom>
          <a:ln w="38160">
            <a:solidFill>
              <a:srgbClr val="4B647A"/>
            </a:solidFill>
            <a:round/>
          </a:ln>
        </p:spPr>
        <p:style>
          <a:lnRef idx="1">
            <a:schemeClr val="accent1"/>
          </a:lnRef>
          <a:fillRef idx="0">
            <a:schemeClr val="accent1"/>
          </a:fillRef>
          <a:effectRef idx="0">
            <a:schemeClr val="accent1"/>
          </a:effectRef>
          <a:fontRef idx="minor"/>
        </p:style>
      </p:sp>
      <p:sp>
        <p:nvSpPr>
          <p:cNvPr id="159" name="CustomShape 3"/>
          <p:cNvSpPr/>
          <p:nvPr/>
        </p:nvSpPr>
        <p:spPr>
          <a:xfrm>
            <a:off x="1814400" y="76320"/>
            <a:ext cx="8747280" cy="10641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200" b="1" strike="noStrike" spc="-1" dirty="0">
                <a:solidFill>
                  <a:srgbClr val="4B647A"/>
                </a:solidFill>
                <a:latin typeface="Arial"/>
                <a:ea typeface="DejaVu Sans"/>
              </a:rPr>
              <a:t>PROVVEDIMENTO CONCERNENTE I REQUISITI E LE MODALITA’ PER L’ACCREDITAMENTO DEI SOGGETTI GESTORI E PROMOTORI </a:t>
            </a:r>
            <a:r>
              <a:rPr lang="it-IT" sz="2200" b="1" strike="noStrike" spc="-1" dirty="0" err="1">
                <a:solidFill>
                  <a:srgbClr val="4B647A"/>
                </a:solidFill>
                <a:latin typeface="Arial"/>
                <a:ea typeface="DejaVu Sans"/>
              </a:rPr>
              <a:t>DI</a:t>
            </a:r>
            <a:r>
              <a:rPr lang="it-IT" sz="2200" b="1" strike="noStrike" spc="-1" dirty="0">
                <a:solidFill>
                  <a:srgbClr val="4B647A"/>
                </a:solidFill>
                <a:latin typeface="Arial"/>
                <a:ea typeface="DejaVu Sans"/>
              </a:rPr>
              <a:t> FORME </a:t>
            </a:r>
            <a:r>
              <a:rPr lang="it-IT" sz="2200" b="1" strike="noStrike" spc="-1" dirty="0" err="1">
                <a:solidFill>
                  <a:srgbClr val="4B647A"/>
                </a:solidFill>
                <a:latin typeface="Arial"/>
                <a:ea typeface="DejaVu Sans"/>
              </a:rPr>
              <a:t>DI</a:t>
            </a:r>
            <a:r>
              <a:rPr lang="it-IT" sz="2200" b="1" strike="noStrike" spc="-1" dirty="0">
                <a:solidFill>
                  <a:srgbClr val="4B647A"/>
                </a:solidFill>
                <a:latin typeface="Arial"/>
                <a:ea typeface="DejaVu Sans"/>
              </a:rPr>
              <a:t> WELFARE COLLETTIVE</a:t>
            </a:r>
            <a:endParaRPr lang="it-IT" sz="2200" b="0" strike="noStrike" spc="-1" dirty="0">
              <a:latin typeface="Arial"/>
            </a:endParaRPr>
          </a:p>
        </p:txBody>
      </p:sp>
      <p:sp>
        <p:nvSpPr>
          <p:cNvPr id="160" name="CustomShape 4"/>
          <p:cNvSpPr/>
          <p:nvPr/>
        </p:nvSpPr>
        <p:spPr>
          <a:xfrm>
            <a:off x="1780920" y="1261080"/>
            <a:ext cx="10056960" cy="51116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r>
              <a:rPr lang="it-IT" sz="2400" b="1" dirty="0">
                <a:solidFill>
                  <a:schemeClr val="tx2"/>
                </a:solidFill>
              </a:rPr>
              <a:t>Art. 5 – Concessione dell’accreditamento</a:t>
            </a:r>
            <a:endParaRPr lang="it-IT" sz="2400" dirty="0">
              <a:solidFill>
                <a:schemeClr val="tx2"/>
              </a:solidFill>
            </a:endParaRPr>
          </a:p>
          <a:p>
            <a:pPr marL="457200" lvl="0" indent="-457200" fontAlgn="base">
              <a:buFont typeface="+mj-lt"/>
              <a:buAutoNum type="arabicPeriod"/>
            </a:pPr>
            <a:r>
              <a:rPr lang="it-IT" sz="2400" dirty="0">
                <a:solidFill>
                  <a:schemeClr val="tx2"/>
                </a:solidFill>
              </a:rPr>
              <a:t>Veneto Welfare, entro 30 giorni dalla ricezione della domanda, verifica il possesso dei requisiti di cui al Capo III, attraverso modalità che comprendono il riscontro delle dichiarazioni rilasciate e della documentazione prodotta, nonché eventuali controlli in loco. </a:t>
            </a:r>
          </a:p>
          <a:p>
            <a:r>
              <a:rPr lang="it-IT" sz="2400" b="1" dirty="0">
                <a:solidFill>
                  <a:schemeClr val="tx2"/>
                </a:solidFill>
              </a:rPr>
              <a:t>Art. 6 – Durata e validità dell’accreditamento</a:t>
            </a:r>
            <a:endParaRPr lang="it-IT" sz="2400" dirty="0">
              <a:solidFill>
                <a:schemeClr val="tx2"/>
              </a:solidFill>
            </a:endParaRPr>
          </a:p>
          <a:p>
            <a:pPr marL="457200" lvl="0" indent="-457200" fontAlgn="base">
              <a:buFont typeface="+mj-lt"/>
              <a:buAutoNum type="arabicPeriod"/>
            </a:pPr>
            <a:r>
              <a:rPr lang="it-IT" sz="2400" dirty="0">
                <a:solidFill>
                  <a:schemeClr val="tx2"/>
                </a:solidFill>
              </a:rPr>
              <a:t>L’accreditamento ha durata di anni tre dalla data del provvedimento di concessione e viene rinnovato automaticamente alla scadenza, fatta salva la verifica dei requisiti di cui al Capo III da parte dell’Ufficio competente. </a:t>
            </a:r>
          </a:p>
          <a:p>
            <a:r>
              <a:rPr lang="it-IT" sz="2400" b="1" dirty="0">
                <a:solidFill>
                  <a:schemeClr val="tx2"/>
                </a:solidFill>
              </a:rPr>
              <a:t>Art. 7 – Sospensione e revoca dell’accreditamento</a:t>
            </a:r>
            <a:endParaRPr lang="it-IT" sz="2400" dirty="0">
              <a:solidFill>
                <a:schemeClr val="tx2"/>
              </a:solidFill>
            </a:endParaRPr>
          </a:p>
          <a:p>
            <a:pPr marL="457200" lvl="0" indent="-457200" fontAlgn="base">
              <a:buFont typeface="+mj-lt"/>
              <a:buAutoNum type="arabicPeriod"/>
            </a:pPr>
            <a:r>
              <a:rPr lang="it-IT" sz="2400" dirty="0">
                <a:solidFill>
                  <a:schemeClr val="tx2"/>
                </a:solidFill>
              </a:rPr>
              <a:t>Veneto Welfare verifica, di norma annualmente e comunque ogniqualvolta si renda necessario, il mantenimento del possesso dei requisiti di cui al Capo III, disponendo controlli, anche in loco.</a:t>
            </a:r>
          </a:p>
          <a:p>
            <a:pPr marL="457200" lvl="0" indent="-457200" fontAlgn="base">
              <a:buFont typeface="+mj-lt"/>
              <a:buAutoNum type="arabicPeriod"/>
            </a:pPr>
            <a:endParaRPr lang="it-IT" sz="2400" dirty="0">
              <a:solidFill>
                <a:schemeClr val="tx2"/>
              </a:solidFill>
            </a:endParaRPr>
          </a:p>
          <a:p>
            <a:pPr marL="216000" indent="-215280">
              <a:lnSpc>
                <a:spcPct val="100000"/>
              </a:lnSpc>
              <a:buClr>
                <a:srgbClr val="4B647A"/>
              </a:buClr>
              <a:buFont typeface="Wingdings" charset="2"/>
              <a:buChar char=""/>
            </a:pPr>
            <a:endParaRPr lang="it-IT" sz="3200" spc="-1" dirty="0">
              <a:solidFill>
                <a:schemeClr val="tx2"/>
              </a:solidFill>
              <a:latin typeface="Arial"/>
              <a:ea typeface="DejaVu Sans"/>
            </a:endParaRPr>
          </a:p>
          <a:p>
            <a:pPr>
              <a:lnSpc>
                <a:spcPct val="100000"/>
              </a:lnSpc>
            </a:pPr>
            <a:endParaRPr lang="it-IT" sz="3200" spc="-1" dirty="0">
              <a:solidFill>
                <a:schemeClr val="tx2"/>
              </a:solidFill>
              <a:latin typeface="Arial"/>
              <a:ea typeface="DejaVu Sans"/>
            </a:endParaRPr>
          </a:p>
          <a:p>
            <a:pPr>
              <a:lnSpc>
                <a:spcPct val="100000"/>
              </a:lnSpc>
            </a:pPr>
            <a:endParaRPr lang="it-IT" sz="3200" spc="-1" dirty="0">
              <a:solidFill>
                <a:schemeClr val="tx2"/>
              </a:solidFill>
              <a:latin typeface="Arial"/>
              <a:ea typeface="DejaVu Sans"/>
            </a:endParaRPr>
          </a:p>
        </p:txBody>
      </p:sp>
      <p:pic>
        <p:nvPicPr>
          <p:cNvPr id="161" name="Immagine 18"/>
          <p:cNvPicPr/>
          <p:nvPr/>
        </p:nvPicPr>
        <p:blipFill>
          <a:blip r:embed="rId4" cstate="print"/>
          <a:stretch/>
        </p:blipFill>
        <p:spPr>
          <a:xfrm>
            <a:off x="10769760" y="195120"/>
            <a:ext cx="1206720" cy="911520"/>
          </a:xfrm>
          <a:prstGeom prst="rect">
            <a:avLst/>
          </a:prstGeom>
          <a:ln w="9360">
            <a:noFill/>
          </a:ln>
        </p:spPr>
      </p:pic>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extShape 1"/>
          <p:cNvSpPr txBox="1"/>
          <p:nvPr/>
        </p:nvSpPr>
        <p:spPr>
          <a:xfrm>
            <a:off x="1524000" y="274680"/>
            <a:ext cx="9143640" cy="850680"/>
          </a:xfrm>
          <a:prstGeom prst="rect">
            <a:avLst/>
          </a:prstGeom>
          <a:noFill/>
          <a:ln>
            <a:noFill/>
          </a:ln>
        </p:spPr>
        <p:txBody>
          <a:bodyPr anchor="ctr">
            <a:normAutofit lnSpcReduction="10000"/>
          </a:bodyPr>
          <a:lstStyle/>
          <a:p>
            <a:pPr algn="ctr">
              <a:lnSpc>
                <a:spcPct val="100000"/>
              </a:lnSpc>
            </a:pPr>
            <a:r>
              <a:rPr lang="it-IT" sz="2800" b="1" spc="-1">
                <a:solidFill>
                  <a:srgbClr val="F79646"/>
                </a:solidFill>
                <a:latin typeface="Arial"/>
              </a:rPr>
              <a:t>Lo straordinario incremento della durata della vita</a:t>
            </a:r>
            <a:br/>
            <a:r>
              <a:rPr lang="it-IT" sz="2400" b="1" spc="-1">
                <a:solidFill>
                  <a:srgbClr val="F79646"/>
                </a:solidFill>
                <a:latin typeface="Arial"/>
              </a:rPr>
              <a:t>(anche di quella in buona salute)</a:t>
            </a:r>
            <a:endParaRPr lang="it-IT" sz="2400" spc="-1">
              <a:solidFill>
                <a:srgbClr val="000000"/>
              </a:solidFill>
              <a:latin typeface="Calibri"/>
            </a:endParaRPr>
          </a:p>
        </p:txBody>
      </p:sp>
      <p:graphicFrame>
        <p:nvGraphicFramePr>
          <p:cNvPr id="224" name="Table 2"/>
          <p:cNvGraphicFramePr/>
          <p:nvPr/>
        </p:nvGraphicFramePr>
        <p:xfrm>
          <a:off x="1775640" y="1845000"/>
          <a:ext cx="8568360" cy="3239640"/>
        </p:xfrm>
        <a:graphic>
          <a:graphicData uri="http://schemas.openxmlformats.org/drawingml/2006/table">
            <a:tbl>
              <a:tblPr/>
              <a:tblGrid>
                <a:gridCol w="1470240">
                  <a:extLst>
                    <a:ext uri="{9D8B030D-6E8A-4147-A177-3AD203B41FA5}">
                      <a16:colId xmlns:a16="http://schemas.microsoft.com/office/drawing/2014/main" val="20000"/>
                    </a:ext>
                  </a:extLst>
                </a:gridCol>
                <a:gridCol w="1182960">
                  <a:extLst>
                    <a:ext uri="{9D8B030D-6E8A-4147-A177-3AD203B41FA5}">
                      <a16:colId xmlns:a16="http://schemas.microsoft.com/office/drawing/2014/main" val="20001"/>
                    </a:ext>
                  </a:extLst>
                </a:gridCol>
                <a:gridCol w="1182960">
                  <a:extLst>
                    <a:ext uri="{9D8B030D-6E8A-4147-A177-3AD203B41FA5}">
                      <a16:colId xmlns:a16="http://schemas.microsoft.com/office/drawing/2014/main" val="20002"/>
                    </a:ext>
                  </a:extLst>
                </a:gridCol>
                <a:gridCol w="1182960">
                  <a:extLst>
                    <a:ext uri="{9D8B030D-6E8A-4147-A177-3AD203B41FA5}">
                      <a16:colId xmlns:a16="http://schemas.microsoft.com/office/drawing/2014/main" val="20003"/>
                    </a:ext>
                  </a:extLst>
                </a:gridCol>
                <a:gridCol w="1182960">
                  <a:extLst>
                    <a:ext uri="{9D8B030D-6E8A-4147-A177-3AD203B41FA5}">
                      <a16:colId xmlns:a16="http://schemas.microsoft.com/office/drawing/2014/main" val="20004"/>
                    </a:ext>
                  </a:extLst>
                </a:gridCol>
                <a:gridCol w="1182960">
                  <a:extLst>
                    <a:ext uri="{9D8B030D-6E8A-4147-A177-3AD203B41FA5}">
                      <a16:colId xmlns:a16="http://schemas.microsoft.com/office/drawing/2014/main" val="20005"/>
                    </a:ext>
                  </a:extLst>
                </a:gridCol>
                <a:gridCol w="1183320">
                  <a:extLst>
                    <a:ext uri="{9D8B030D-6E8A-4147-A177-3AD203B41FA5}">
                      <a16:colId xmlns:a16="http://schemas.microsoft.com/office/drawing/2014/main" val="20006"/>
                    </a:ext>
                  </a:extLst>
                </a:gridCol>
              </a:tblGrid>
              <a:tr h="404640">
                <a:tc>
                  <a:txBody>
                    <a:bodyPr/>
                    <a:lstStyle/>
                    <a:p>
                      <a:endParaRPr lang="it-IT"/>
                    </a:p>
                  </a:txBody>
                  <a:tcPr marL="44280" marR="44280">
                    <a:lnT w="12240">
                      <a:solidFill>
                        <a:srgbClr val="000000"/>
                      </a:solidFill>
                    </a:lnT>
                    <a:noFill/>
                  </a:tcPr>
                </a:tc>
                <a:tc gridSpan="3">
                  <a:txBody>
                    <a:bodyPr/>
                    <a:lstStyle/>
                    <a:p>
                      <a:pPr algn="ctr">
                        <a:lnSpc>
                          <a:spcPct val="115000"/>
                        </a:lnSpc>
                      </a:pPr>
                      <a:r>
                        <a:rPr lang="it-IT" sz="1800" b="1" strike="noStrike" spc="-1">
                          <a:solidFill>
                            <a:srgbClr val="000000"/>
                          </a:solidFill>
                          <a:latin typeface="Arial"/>
                          <a:ea typeface="Calibri"/>
                        </a:rPr>
                        <a:t>Maschi</a:t>
                      </a:r>
                      <a:endParaRPr lang="it-IT" sz="1800" b="0" strike="noStrike" spc="-1">
                        <a:latin typeface="Arial"/>
                      </a:endParaRPr>
                    </a:p>
                  </a:txBody>
                  <a:tcPr marL="44280" marR="44280">
                    <a:lnT w="12240">
                      <a:solidFill>
                        <a:srgbClr val="000000"/>
                      </a:solidFill>
                    </a:lnT>
                    <a:lnB w="12240">
                      <a:solidFill>
                        <a:srgbClr val="000000"/>
                      </a:solidFill>
                    </a:lnB>
                    <a:noFill/>
                  </a:tcPr>
                </a:tc>
                <a:tc hMerge="1">
                  <a:txBody>
                    <a:bodyPr/>
                    <a:lstStyle/>
                    <a:p>
                      <a:endParaRPr lang="it-IT"/>
                    </a:p>
                  </a:txBody>
                  <a:tcPr marL="90000" marR="90000">
                    <a:solidFill>
                      <a:srgbClr val="729FCF"/>
                    </a:solidFill>
                  </a:tcPr>
                </a:tc>
                <a:tc hMerge="1">
                  <a:txBody>
                    <a:bodyPr/>
                    <a:lstStyle/>
                    <a:p>
                      <a:endParaRPr lang="it-IT"/>
                    </a:p>
                  </a:txBody>
                  <a:tcPr marL="90000" marR="90000">
                    <a:solidFill>
                      <a:srgbClr val="729FCF"/>
                    </a:solidFill>
                  </a:tcPr>
                </a:tc>
                <a:tc gridSpan="3">
                  <a:txBody>
                    <a:bodyPr/>
                    <a:lstStyle/>
                    <a:p>
                      <a:pPr algn="ctr">
                        <a:lnSpc>
                          <a:spcPct val="115000"/>
                        </a:lnSpc>
                      </a:pPr>
                      <a:r>
                        <a:rPr lang="it-IT" sz="1800" b="1" strike="noStrike" spc="-1">
                          <a:solidFill>
                            <a:srgbClr val="000000"/>
                          </a:solidFill>
                          <a:latin typeface="Arial"/>
                          <a:ea typeface="Calibri"/>
                        </a:rPr>
                        <a:t>Femmine</a:t>
                      </a:r>
                      <a:endParaRPr lang="it-IT" sz="1800" b="0" strike="noStrike" spc="-1">
                        <a:latin typeface="Arial"/>
                      </a:endParaRPr>
                    </a:p>
                  </a:txBody>
                  <a:tcPr marL="44280" marR="44280">
                    <a:lnT w="12240">
                      <a:solidFill>
                        <a:srgbClr val="000000"/>
                      </a:solidFill>
                    </a:lnT>
                    <a:lnB w="12240">
                      <a:solidFill>
                        <a:srgbClr val="000000"/>
                      </a:solidFill>
                    </a:lnB>
                    <a:noFill/>
                  </a:tcPr>
                </a:tc>
                <a:tc hMerge="1">
                  <a:txBody>
                    <a:bodyPr/>
                    <a:lstStyle/>
                    <a:p>
                      <a:endParaRPr lang="it-IT"/>
                    </a:p>
                  </a:txBody>
                  <a:tcPr marL="90000" marR="90000">
                    <a:solidFill>
                      <a:srgbClr val="729FCF"/>
                    </a:solidFill>
                  </a:tcPr>
                </a:tc>
                <a:tc hMerge="1">
                  <a:txBody>
                    <a:bodyPr/>
                    <a:lstStyle/>
                    <a:p>
                      <a:endParaRPr lang="it-IT"/>
                    </a:p>
                  </a:txBody>
                  <a:tcPr marL="90000" marR="90000">
                    <a:solidFill>
                      <a:srgbClr val="729FCF"/>
                    </a:solidFill>
                  </a:tcPr>
                </a:tc>
                <a:extLst>
                  <a:ext uri="{0D108BD9-81ED-4DB2-BD59-A6C34878D82A}">
                    <a16:rowId xmlns:a16="http://schemas.microsoft.com/office/drawing/2014/main" val="10000"/>
                  </a:ext>
                </a:extLst>
              </a:tr>
              <a:tr h="404640">
                <a:tc>
                  <a:txBody>
                    <a:bodyPr/>
                    <a:lstStyle/>
                    <a:p>
                      <a:endParaRPr lang="it-IT"/>
                    </a:p>
                  </a:txBody>
                  <a:tcPr marL="44280" marR="44280">
                    <a:noFill/>
                  </a:tcPr>
                </a:tc>
                <a:tc>
                  <a:txBody>
                    <a:bodyPr/>
                    <a:lstStyle/>
                    <a:p>
                      <a:pPr algn="ctr">
                        <a:lnSpc>
                          <a:spcPct val="115000"/>
                        </a:lnSpc>
                      </a:pPr>
                      <a:r>
                        <a:rPr lang="it-IT" sz="1600" b="1" strike="noStrike" spc="-1">
                          <a:solidFill>
                            <a:srgbClr val="000000"/>
                          </a:solidFill>
                          <a:latin typeface="Arial"/>
                          <a:ea typeface="Calibri"/>
                        </a:rPr>
                        <a:t>e</a:t>
                      </a:r>
                      <a:r>
                        <a:rPr lang="it-IT" sz="1600" b="1" strike="noStrike" spc="-1" baseline="-25000">
                          <a:solidFill>
                            <a:srgbClr val="000000"/>
                          </a:solidFill>
                          <a:latin typeface="Arial"/>
                          <a:ea typeface="Calibri"/>
                        </a:rPr>
                        <a:t>0</a:t>
                      </a:r>
                      <a:endParaRPr lang="it-IT" sz="1600" b="0" strike="noStrike" spc="-1">
                        <a:latin typeface="Arial"/>
                      </a:endParaRPr>
                    </a:p>
                  </a:txBody>
                  <a:tcPr marL="44280" marR="44280">
                    <a:lnT w="12240">
                      <a:solidFill>
                        <a:srgbClr val="000000"/>
                      </a:solidFill>
                    </a:lnT>
                    <a:lnB w="12240">
                      <a:solidFill>
                        <a:srgbClr val="000000"/>
                      </a:solidFill>
                    </a:lnB>
                    <a:noFill/>
                  </a:tcPr>
                </a:tc>
                <a:tc>
                  <a:txBody>
                    <a:bodyPr/>
                    <a:lstStyle/>
                    <a:p>
                      <a:pPr algn="ctr">
                        <a:lnSpc>
                          <a:spcPct val="115000"/>
                        </a:lnSpc>
                      </a:pPr>
                      <a:r>
                        <a:rPr lang="it-IT" sz="1600" b="1" strike="noStrike" spc="-1">
                          <a:solidFill>
                            <a:srgbClr val="000000"/>
                          </a:solidFill>
                          <a:latin typeface="Arial"/>
                          <a:ea typeface="Calibri"/>
                        </a:rPr>
                        <a:t>e</a:t>
                      </a:r>
                      <a:r>
                        <a:rPr lang="it-IT" sz="1600" b="1" strike="noStrike" spc="-1" baseline="-25000">
                          <a:solidFill>
                            <a:srgbClr val="000000"/>
                          </a:solidFill>
                          <a:latin typeface="Arial"/>
                          <a:ea typeface="Calibri"/>
                        </a:rPr>
                        <a:t>60</a:t>
                      </a:r>
                      <a:endParaRPr lang="it-IT" sz="1600" b="0" strike="noStrike" spc="-1">
                        <a:latin typeface="Arial"/>
                      </a:endParaRPr>
                    </a:p>
                  </a:txBody>
                  <a:tcPr marL="44280" marR="44280">
                    <a:lnT w="12240">
                      <a:solidFill>
                        <a:srgbClr val="000000"/>
                      </a:solidFill>
                    </a:lnT>
                    <a:lnB w="12240">
                      <a:solidFill>
                        <a:srgbClr val="000000"/>
                      </a:solidFill>
                    </a:lnB>
                    <a:noFill/>
                  </a:tcPr>
                </a:tc>
                <a:tc>
                  <a:txBody>
                    <a:bodyPr/>
                    <a:lstStyle/>
                    <a:p>
                      <a:pPr algn="ctr">
                        <a:lnSpc>
                          <a:spcPct val="115000"/>
                        </a:lnSpc>
                      </a:pPr>
                      <a:r>
                        <a:rPr lang="it-IT" sz="1600" b="1" strike="noStrike" spc="-1">
                          <a:solidFill>
                            <a:srgbClr val="000000"/>
                          </a:solidFill>
                          <a:latin typeface="Arial"/>
                          <a:ea typeface="Calibri"/>
                        </a:rPr>
                        <a:t>e</a:t>
                      </a:r>
                      <a:r>
                        <a:rPr lang="it-IT" sz="1600" b="1" strike="noStrike" spc="-1" baseline="-25000">
                          <a:solidFill>
                            <a:srgbClr val="000000"/>
                          </a:solidFill>
                          <a:latin typeface="Arial"/>
                          <a:ea typeface="Calibri"/>
                        </a:rPr>
                        <a:t>80</a:t>
                      </a:r>
                      <a:endParaRPr lang="it-IT" sz="1600" b="0" strike="noStrike" spc="-1">
                        <a:latin typeface="Arial"/>
                      </a:endParaRPr>
                    </a:p>
                  </a:txBody>
                  <a:tcPr marL="44280" marR="44280">
                    <a:lnT w="12240">
                      <a:solidFill>
                        <a:srgbClr val="000000"/>
                      </a:solidFill>
                    </a:lnT>
                    <a:lnB w="12240">
                      <a:solidFill>
                        <a:srgbClr val="000000"/>
                      </a:solidFill>
                    </a:lnB>
                    <a:noFill/>
                  </a:tcPr>
                </a:tc>
                <a:tc>
                  <a:txBody>
                    <a:bodyPr/>
                    <a:lstStyle/>
                    <a:p>
                      <a:pPr algn="ctr">
                        <a:lnSpc>
                          <a:spcPct val="115000"/>
                        </a:lnSpc>
                      </a:pPr>
                      <a:r>
                        <a:rPr lang="it-IT" sz="1600" b="1" strike="noStrike" spc="-1">
                          <a:solidFill>
                            <a:srgbClr val="000000"/>
                          </a:solidFill>
                          <a:latin typeface="Arial"/>
                          <a:ea typeface="Calibri"/>
                        </a:rPr>
                        <a:t>e</a:t>
                      </a:r>
                      <a:r>
                        <a:rPr lang="it-IT" sz="1600" b="1" strike="noStrike" spc="-1" baseline="-25000">
                          <a:solidFill>
                            <a:srgbClr val="000000"/>
                          </a:solidFill>
                          <a:latin typeface="Arial"/>
                          <a:ea typeface="Calibri"/>
                        </a:rPr>
                        <a:t>0</a:t>
                      </a:r>
                      <a:endParaRPr lang="it-IT" sz="1600" b="0" strike="noStrike" spc="-1">
                        <a:latin typeface="Arial"/>
                      </a:endParaRPr>
                    </a:p>
                  </a:txBody>
                  <a:tcPr marL="44280" marR="44280">
                    <a:lnT w="12240">
                      <a:solidFill>
                        <a:srgbClr val="000000"/>
                      </a:solidFill>
                    </a:lnT>
                    <a:lnB w="12240">
                      <a:solidFill>
                        <a:srgbClr val="000000"/>
                      </a:solidFill>
                    </a:lnB>
                    <a:noFill/>
                  </a:tcPr>
                </a:tc>
                <a:tc>
                  <a:txBody>
                    <a:bodyPr/>
                    <a:lstStyle/>
                    <a:p>
                      <a:pPr algn="ctr">
                        <a:lnSpc>
                          <a:spcPct val="115000"/>
                        </a:lnSpc>
                      </a:pPr>
                      <a:r>
                        <a:rPr lang="it-IT" sz="1600" b="1" strike="noStrike" spc="-1">
                          <a:solidFill>
                            <a:srgbClr val="000000"/>
                          </a:solidFill>
                          <a:latin typeface="Arial"/>
                          <a:ea typeface="Calibri"/>
                        </a:rPr>
                        <a:t>e</a:t>
                      </a:r>
                      <a:r>
                        <a:rPr lang="it-IT" sz="1600" b="1" strike="noStrike" spc="-1" baseline="-25000">
                          <a:solidFill>
                            <a:srgbClr val="000000"/>
                          </a:solidFill>
                          <a:latin typeface="Arial"/>
                          <a:ea typeface="Calibri"/>
                        </a:rPr>
                        <a:t>60</a:t>
                      </a:r>
                      <a:endParaRPr lang="it-IT" sz="1600" b="0" strike="noStrike" spc="-1">
                        <a:latin typeface="Arial"/>
                      </a:endParaRPr>
                    </a:p>
                  </a:txBody>
                  <a:tcPr marL="44280" marR="44280">
                    <a:lnT w="12240">
                      <a:solidFill>
                        <a:srgbClr val="000000"/>
                      </a:solidFill>
                    </a:lnT>
                    <a:lnB w="12240">
                      <a:solidFill>
                        <a:srgbClr val="000000"/>
                      </a:solidFill>
                    </a:lnB>
                    <a:noFill/>
                  </a:tcPr>
                </a:tc>
                <a:tc>
                  <a:txBody>
                    <a:bodyPr/>
                    <a:lstStyle/>
                    <a:p>
                      <a:pPr algn="ctr">
                        <a:lnSpc>
                          <a:spcPct val="115000"/>
                        </a:lnSpc>
                      </a:pPr>
                      <a:r>
                        <a:rPr lang="it-IT" sz="1600" b="1" strike="noStrike" spc="-1">
                          <a:solidFill>
                            <a:srgbClr val="000000"/>
                          </a:solidFill>
                          <a:latin typeface="Arial"/>
                          <a:ea typeface="Calibri"/>
                        </a:rPr>
                        <a:t>e</a:t>
                      </a:r>
                      <a:r>
                        <a:rPr lang="it-IT" sz="1600" b="1" strike="noStrike" spc="-1" baseline="-25000">
                          <a:solidFill>
                            <a:srgbClr val="000000"/>
                          </a:solidFill>
                          <a:latin typeface="Arial"/>
                          <a:ea typeface="Calibri"/>
                        </a:rPr>
                        <a:t>80</a:t>
                      </a:r>
                      <a:endParaRPr lang="it-IT" sz="1600" b="0" strike="noStrike" spc="-1">
                        <a:latin typeface="Arial"/>
                      </a:endParaRPr>
                    </a:p>
                  </a:txBody>
                  <a:tcPr marL="44280" marR="44280">
                    <a:lnT w="12240">
                      <a:solidFill>
                        <a:srgbClr val="000000"/>
                      </a:solidFill>
                    </a:lnT>
                    <a:lnB w="12240">
                      <a:solidFill>
                        <a:srgbClr val="000000"/>
                      </a:solidFill>
                    </a:lnB>
                    <a:noFill/>
                  </a:tcPr>
                </a:tc>
                <a:extLst>
                  <a:ext uri="{0D108BD9-81ED-4DB2-BD59-A6C34878D82A}">
                    <a16:rowId xmlns:a16="http://schemas.microsoft.com/office/drawing/2014/main" val="10001"/>
                  </a:ext>
                </a:extLst>
              </a:tr>
              <a:tr h="404640">
                <a:tc>
                  <a:txBody>
                    <a:bodyPr/>
                    <a:lstStyle/>
                    <a:p>
                      <a:pPr algn="ctr">
                        <a:lnSpc>
                          <a:spcPct val="115000"/>
                        </a:lnSpc>
                      </a:pPr>
                      <a:r>
                        <a:rPr lang="it-IT" sz="1800" b="1" strike="noStrike" spc="-1">
                          <a:solidFill>
                            <a:srgbClr val="000000"/>
                          </a:solidFill>
                          <a:latin typeface="Arial"/>
                          <a:ea typeface="Calibri"/>
                        </a:rPr>
                        <a:t>1950 - 1955</a:t>
                      </a:r>
                      <a:endParaRPr lang="it-IT" sz="1800" b="0" strike="noStrike" spc="-1">
                        <a:latin typeface="Arial"/>
                      </a:endParaRPr>
                    </a:p>
                  </a:txBody>
                  <a:tcPr marL="44280" marR="44280">
                    <a:noFill/>
                  </a:tcPr>
                </a:tc>
                <a:tc>
                  <a:txBody>
                    <a:bodyPr/>
                    <a:lstStyle/>
                    <a:p>
                      <a:pPr algn="r">
                        <a:lnSpc>
                          <a:spcPct val="115000"/>
                        </a:lnSpc>
                      </a:pPr>
                      <a:r>
                        <a:rPr lang="it-IT" sz="1800" b="0" strike="noStrike" spc="-1">
                          <a:solidFill>
                            <a:srgbClr val="000000"/>
                          </a:solidFill>
                          <a:latin typeface="Arial"/>
                          <a:ea typeface="Calibri"/>
                        </a:rPr>
                        <a:t>64.6</a:t>
                      </a:r>
                      <a:endParaRPr lang="it-IT" sz="1800" b="0" strike="noStrike" spc="-1">
                        <a:latin typeface="Arial"/>
                      </a:endParaRPr>
                    </a:p>
                  </a:txBody>
                  <a:tcPr marL="44280" marR="44280">
                    <a:lnT w="12240">
                      <a:solidFill>
                        <a:srgbClr val="000000"/>
                      </a:solidFill>
                    </a:lnT>
                    <a:noFill/>
                  </a:tcPr>
                </a:tc>
                <a:tc>
                  <a:txBody>
                    <a:bodyPr/>
                    <a:lstStyle/>
                    <a:p>
                      <a:pPr algn="r">
                        <a:lnSpc>
                          <a:spcPct val="115000"/>
                        </a:lnSpc>
                      </a:pPr>
                      <a:r>
                        <a:rPr lang="it-IT" sz="1800" b="0" strike="noStrike" spc="-1">
                          <a:solidFill>
                            <a:srgbClr val="000000"/>
                          </a:solidFill>
                          <a:latin typeface="Arial"/>
                          <a:ea typeface="Calibri"/>
                        </a:rPr>
                        <a:t>16.3</a:t>
                      </a:r>
                      <a:endParaRPr lang="it-IT" sz="1800" b="0" strike="noStrike" spc="-1">
                        <a:latin typeface="Arial"/>
                      </a:endParaRPr>
                    </a:p>
                  </a:txBody>
                  <a:tcPr marL="44280" marR="44280">
                    <a:lnT w="12240">
                      <a:solidFill>
                        <a:srgbClr val="000000"/>
                      </a:solidFill>
                    </a:lnT>
                    <a:noFill/>
                  </a:tcPr>
                </a:tc>
                <a:tc>
                  <a:txBody>
                    <a:bodyPr/>
                    <a:lstStyle/>
                    <a:p>
                      <a:pPr algn="r">
                        <a:lnSpc>
                          <a:spcPct val="115000"/>
                        </a:lnSpc>
                      </a:pPr>
                      <a:r>
                        <a:rPr lang="it-IT" sz="1800" b="0" strike="noStrike" spc="-1">
                          <a:solidFill>
                            <a:srgbClr val="000000"/>
                          </a:solidFill>
                          <a:latin typeface="Arial"/>
                          <a:ea typeface="Calibri"/>
                        </a:rPr>
                        <a:t>5.2</a:t>
                      </a:r>
                      <a:endParaRPr lang="it-IT" sz="1800" b="0" strike="noStrike" spc="-1">
                        <a:latin typeface="Arial"/>
                      </a:endParaRPr>
                    </a:p>
                  </a:txBody>
                  <a:tcPr marL="44280" marR="44280">
                    <a:lnT w="12240">
                      <a:solidFill>
                        <a:srgbClr val="000000"/>
                      </a:solidFill>
                    </a:lnT>
                    <a:noFill/>
                  </a:tcPr>
                </a:tc>
                <a:tc>
                  <a:txBody>
                    <a:bodyPr/>
                    <a:lstStyle/>
                    <a:p>
                      <a:pPr algn="r">
                        <a:lnSpc>
                          <a:spcPct val="115000"/>
                        </a:lnSpc>
                      </a:pPr>
                      <a:r>
                        <a:rPr lang="it-IT" sz="1800" b="0" strike="noStrike" spc="-1">
                          <a:solidFill>
                            <a:srgbClr val="000000"/>
                          </a:solidFill>
                          <a:latin typeface="Arial"/>
                          <a:ea typeface="Calibri"/>
                        </a:rPr>
                        <a:t>68.4</a:t>
                      </a:r>
                      <a:endParaRPr lang="it-IT" sz="1800" b="0" strike="noStrike" spc="-1">
                        <a:latin typeface="Arial"/>
                      </a:endParaRPr>
                    </a:p>
                  </a:txBody>
                  <a:tcPr marL="44280" marR="44280">
                    <a:lnT w="12240">
                      <a:solidFill>
                        <a:srgbClr val="000000"/>
                      </a:solidFill>
                    </a:lnT>
                    <a:noFill/>
                  </a:tcPr>
                </a:tc>
                <a:tc>
                  <a:txBody>
                    <a:bodyPr/>
                    <a:lstStyle/>
                    <a:p>
                      <a:pPr algn="r">
                        <a:lnSpc>
                          <a:spcPct val="115000"/>
                        </a:lnSpc>
                      </a:pPr>
                      <a:r>
                        <a:rPr lang="it-IT" sz="1800" b="0" strike="noStrike" spc="-1">
                          <a:solidFill>
                            <a:srgbClr val="000000"/>
                          </a:solidFill>
                          <a:latin typeface="Arial"/>
                          <a:ea typeface="Calibri"/>
                        </a:rPr>
                        <a:t>17.9</a:t>
                      </a:r>
                      <a:endParaRPr lang="it-IT" sz="1800" b="0" strike="noStrike" spc="-1">
                        <a:latin typeface="Arial"/>
                      </a:endParaRPr>
                    </a:p>
                  </a:txBody>
                  <a:tcPr marL="44280" marR="44280">
                    <a:lnT w="12240">
                      <a:solidFill>
                        <a:srgbClr val="000000"/>
                      </a:solidFill>
                    </a:lnT>
                    <a:noFill/>
                  </a:tcPr>
                </a:tc>
                <a:tc>
                  <a:txBody>
                    <a:bodyPr/>
                    <a:lstStyle/>
                    <a:p>
                      <a:pPr algn="r">
                        <a:lnSpc>
                          <a:spcPct val="115000"/>
                        </a:lnSpc>
                      </a:pPr>
                      <a:r>
                        <a:rPr lang="it-IT" sz="1800" b="0" strike="noStrike" spc="-1">
                          <a:solidFill>
                            <a:srgbClr val="000000"/>
                          </a:solidFill>
                          <a:latin typeface="Arial"/>
                          <a:ea typeface="Calibri"/>
                        </a:rPr>
                        <a:t>5.7</a:t>
                      </a:r>
                      <a:endParaRPr lang="it-IT" sz="1800" b="0" strike="noStrike" spc="-1">
                        <a:latin typeface="Arial"/>
                      </a:endParaRPr>
                    </a:p>
                  </a:txBody>
                  <a:tcPr marL="44280" marR="44280">
                    <a:lnT w="12240">
                      <a:solidFill>
                        <a:srgbClr val="000000"/>
                      </a:solidFill>
                    </a:lnT>
                    <a:noFill/>
                  </a:tcPr>
                </a:tc>
                <a:extLst>
                  <a:ext uri="{0D108BD9-81ED-4DB2-BD59-A6C34878D82A}">
                    <a16:rowId xmlns:a16="http://schemas.microsoft.com/office/drawing/2014/main" val="10002"/>
                  </a:ext>
                </a:extLst>
              </a:tr>
              <a:tr h="404640">
                <a:tc>
                  <a:txBody>
                    <a:bodyPr/>
                    <a:lstStyle/>
                    <a:p>
                      <a:pPr algn="ctr">
                        <a:lnSpc>
                          <a:spcPct val="115000"/>
                        </a:lnSpc>
                      </a:pPr>
                      <a:r>
                        <a:rPr lang="it-IT" sz="1800" b="1" strike="noStrike" spc="-1">
                          <a:solidFill>
                            <a:srgbClr val="000000"/>
                          </a:solidFill>
                          <a:latin typeface="Arial"/>
                          <a:ea typeface="Calibri"/>
                        </a:rPr>
                        <a:t>1970 - 1975</a:t>
                      </a:r>
                      <a:endParaRPr lang="it-IT" sz="1800" b="0" strike="noStrike" spc="-1">
                        <a:latin typeface="Arial"/>
                      </a:endParaRPr>
                    </a:p>
                  </a:txBody>
                  <a:tcPr marL="44280" marR="44280">
                    <a:noFill/>
                  </a:tcPr>
                </a:tc>
                <a:tc>
                  <a:txBody>
                    <a:bodyPr/>
                    <a:lstStyle/>
                    <a:p>
                      <a:pPr algn="r">
                        <a:lnSpc>
                          <a:spcPct val="115000"/>
                        </a:lnSpc>
                      </a:pPr>
                      <a:r>
                        <a:rPr lang="it-IT" sz="1800" b="0" strike="noStrike" spc="-1">
                          <a:solidFill>
                            <a:srgbClr val="000000"/>
                          </a:solidFill>
                          <a:latin typeface="Arial"/>
                          <a:ea typeface="Calibri"/>
                        </a:rPr>
                        <a:t>69.2</a:t>
                      </a:r>
                      <a:endParaRPr lang="it-IT" sz="1800" b="0" strike="noStrike" spc="-1">
                        <a:latin typeface="Arial"/>
                      </a:endParaRPr>
                    </a:p>
                  </a:txBody>
                  <a:tcPr marL="44280" marR="44280">
                    <a:noFill/>
                  </a:tcPr>
                </a:tc>
                <a:tc>
                  <a:txBody>
                    <a:bodyPr/>
                    <a:lstStyle/>
                    <a:p>
                      <a:pPr algn="r">
                        <a:lnSpc>
                          <a:spcPct val="115000"/>
                        </a:lnSpc>
                      </a:pPr>
                      <a:r>
                        <a:rPr lang="it-IT" sz="1800" b="0" strike="noStrike" spc="-1">
                          <a:solidFill>
                            <a:srgbClr val="000000"/>
                          </a:solidFill>
                          <a:latin typeface="Arial"/>
                          <a:ea typeface="Calibri"/>
                        </a:rPr>
                        <a:t>16.7</a:t>
                      </a:r>
                      <a:endParaRPr lang="it-IT" sz="1800" b="0" strike="noStrike" spc="-1">
                        <a:latin typeface="Arial"/>
                      </a:endParaRPr>
                    </a:p>
                  </a:txBody>
                  <a:tcPr marL="44280" marR="44280">
                    <a:noFill/>
                  </a:tcPr>
                </a:tc>
                <a:tc>
                  <a:txBody>
                    <a:bodyPr/>
                    <a:lstStyle/>
                    <a:p>
                      <a:pPr algn="r">
                        <a:lnSpc>
                          <a:spcPct val="115000"/>
                        </a:lnSpc>
                      </a:pPr>
                      <a:r>
                        <a:rPr lang="it-IT" sz="1800" b="0" strike="noStrike" spc="-1">
                          <a:solidFill>
                            <a:srgbClr val="000000"/>
                          </a:solidFill>
                          <a:latin typeface="Arial"/>
                          <a:ea typeface="Calibri"/>
                        </a:rPr>
                        <a:t>5.8</a:t>
                      </a:r>
                      <a:endParaRPr lang="it-IT" sz="1800" b="0" strike="noStrike" spc="-1">
                        <a:latin typeface="Arial"/>
                      </a:endParaRPr>
                    </a:p>
                  </a:txBody>
                  <a:tcPr marL="44280" marR="44280">
                    <a:noFill/>
                  </a:tcPr>
                </a:tc>
                <a:tc>
                  <a:txBody>
                    <a:bodyPr/>
                    <a:lstStyle/>
                    <a:p>
                      <a:pPr algn="r">
                        <a:lnSpc>
                          <a:spcPct val="115000"/>
                        </a:lnSpc>
                      </a:pPr>
                      <a:r>
                        <a:rPr lang="it-IT" sz="1800" b="0" strike="noStrike" spc="-1">
                          <a:solidFill>
                            <a:srgbClr val="000000"/>
                          </a:solidFill>
                          <a:latin typeface="Arial"/>
                          <a:ea typeface="Calibri"/>
                        </a:rPr>
                        <a:t>75.2</a:t>
                      </a:r>
                      <a:endParaRPr lang="it-IT" sz="1800" b="0" strike="noStrike" spc="-1">
                        <a:latin typeface="Arial"/>
                      </a:endParaRPr>
                    </a:p>
                  </a:txBody>
                  <a:tcPr marL="44280" marR="44280">
                    <a:noFill/>
                  </a:tcPr>
                </a:tc>
                <a:tc>
                  <a:txBody>
                    <a:bodyPr/>
                    <a:lstStyle/>
                    <a:p>
                      <a:pPr algn="r">
                        <a:lnSpc>
                          <a:spcPct val="115000"/>
                        </a:lnSpc>
                      </a:pPr>
                      <a:r>
                        <a:rPr lang="it-IT" sz="1800" b="0" strike="noStrike" spc="-1">
                          <a:solidFill>
                            <a:srgbClr val="000000"/>
                          </a:solidFill>
                          <a:latin typeface="Arial"/>
                          <a:ea typeface="Calibri"/>
                        </a:rPr>
                        <a:t>20.3</a:t>
                      </a:r>
                      <a:endParaRPr lang="it-IT" sz="1800" b="0" strike="noStrike" spc="-1">
                        <a:latin typeface="Arial"/>
                      </a:endParaRPr>
                    </a:p>
                  </a:txBody>
                  <a:tcPr marL="44280" marR="44280">
                    <a:noFill/>
                  </a:tcPr>
                </a:tc>
                <a:tc>
                  <a:txBody>
                    <a:bodyPr/>
                    <a:lstStyle/>
                    <a:p>
                      <a:pPr algn="r">
                        <a:lnSpc>
                          <a:spcPct val="115000"/>
                        </a:lnSpc>
                      </a:pPr>
                      <a:r>
                        <a:rPr lang="it-IT" sz="1800" b="0" strike="noStrike" spc="-1">
                          <a:solidFill>
                            <a:srgbClr val="000000"/>
                          </a:solidFill>
                          <a:latin typeface="Arial"/>
                          <a:ea typeface="Calibri"/>
                        </a:rPr>
                        <a:t>6.7</a:t>
                      </a:r>
                      <a:endParaRPr lang="it-IT" sz="1800" b="0" strike="noStrike" spc="-1">
                        <a:latin typeface="Arial"/>
                      </a:endParaRPr>
                    </a:p>
                  </a:txBody>
                  <a:tcPr marL="44280" marR="44280">
                    <a:noFill/>
                  </a:tcPr>
                </a:tc>
                <a:extLst>
                  <a:ext uri="{0D108BD9-81ED-4DB2-BD59-A6C34878D82A}">
                    <a16:rowId xmlns:a16="http://schemas.microsoft.com/office/drawing/2014/main" val="10003"/>
                  </a:ext>
                </a:extLst>
              </a:tr>
              <a:tr h="404640">
                <a:tc>
                  <a:txBody>
                    <a:bodyPr/>
                    <a:lstStyle/>
                    <a:p>
                      <a:pPr algn="ctr">
                        <a:lnSpc>
                          <a:spcPct val="115000"/>
                        </a:lnSpc>
                      </a:pPr>
                      <a:r>
                        <a:rPr lang="it-IT" sz="1800" b="1" strike="noStrike" spc="-1">
                          <a:solidFill>
                            <a:srgbClr val="000000"/>
                          </a:solidFill>
                          <a:latin typeface="Arial"/>
                          <a:ea typeface="Calibri"/>
                        </a:rPr>
                        <a:t>1990 - 1995</a:t>
                      </a:r>
                      <a:endParaRPr lang="it-IT" sz="1800" b="0" strike="noStrike" spc="-1">
                        <a:latin typeface="Arial"/>
                      </a:endParaRPr>
                    </a:p>
                  </a:txBody>
                  <a:tcPr marL="44280" marR="44280">
                    <a:noFill/>
                  </a:tcPr>
                </a:tc>
                <a:tc>
                  <a:txBody>
                    <a:bodyPr/>
                    <a:lstStyle/>
                    <a:p>
                      <a:pPr algn="r">
                        <a:lnSpc>
                          <a:spcPct val="115000"/>
                        </a:lnSpc>
                      </a:pPr>
                      <a:r>
                        <a:rPr lang="it-IT" sz="1800" b="0" strike="noStrike" spc="-1">
                          <a:solidFill>
                            <a:srgbClr val="000000"/>
                          </a:solidFill>
                          <a:latin typeface="Arial"/>
                          <a:ea typeface="Calibri"/>
                        </a:rPr>
                        <a:t>74.1</a:t>
                      </a:r>
                      <a:endParaRPr lang="it-IT" sz="1800" b="0" strike="noStrike" spc="-1">
                        <a:latin typeface="Arial"/>
                      </a:endParaRPr>
                    </a:p>
                  </a:txBody>
                  <a:tcPr marL="44280" marR="44280">
                    <a:noFill/>
                  </a:tcPr>
                </a:tc>
                <a:tc>
                  <a:txBody>
                    <a:bodyPr/>
                    <a:lstStyle/>
                    <a:p>
                      <a:pPr algn="r">
                        <a:lnSpc>
                          <a:spcPct val="115000"/>
                        </a:lnSpc>
                      </a:pPr>
                      <a:r>
                        <a:rPr lang="it-IT" sz="1800" b="0" strike="noStrike" spc="-1">
                          <a:solidFill>
                            <a:srgbClr val="000000"/>
                          </a:solidFill>
                          <a:latin typeface="Arial"/>
                          <a:ea typeface="Calibri"/>
                        </a:rPr>
                        <a:t>19.0</a:t>
                      </a:r>
                      <a:endParaRPr lang="it-IT" sz="1800" b="0" strike="noStrike" spc="-1">
                        <a:latin typeface="Arial"/>
                      </a:endParaRPr>
                    </a:p>
                  </a:txBody>
                  <a:tcPr marL="44280" marR="44280">
                    <a:noFill/>
                  </a:tcPr>
                </a:tc>
                <a:tc>
                  <a:txBody>
                    <a:bodyPr/>
                    <a:lstStyle/>
                    <a:p>
                      <a:pPr algn="r">
                        <a:lnSpc>
                          <a:spcPct val="115000"/>
                        </a:lnSpc>
                      </a:pPr>
                      <a:r>
                        <a:rPr lang="it-IT" sz="1800" b="0" strike="noStrike" spc="-1">
                          <a:solidFill>
                            <a:srgbClr val="000000"/>
                          </a:solidFill>
                          <a:latin typeface="Arial"/>
                          <a:ea typeface="Calibri"/>
                        </a:rPr>
                        <a:t>6.8</a:t>
                      </a:r>
                      <a:endParaRPr lang="it-IT" sz="1800" b="0" strike="noStrike" spc="-1">
                        <a:latin typeface="Arial"/>
                      </a:endParaRPr>
                    </a:p>
                  </a:txBody>
                  <a:tcPr marL="44280" marR="44280">
                    <a:noFill/>
                  </a:tcPr>
                </a:tc>
                <a:tc>
                  <a:txBody>
                    <a:bodyPr/>
                    <a:lstStyle/>
                    <a:p>
                      <a:pPr algn="r">
                        <a:lnSpc>
                          <a:spcPct val="115000"/>
                        </a:lnSpc>
                      </a:pPr>
                      <a:r>
                        <a:rPr lang="it-IT" sz="1800" b="0" strike="noStrike" spc="-1">
                          <a:solidFill>
                            <a:srgbClr val="000000"/>
                          </a:solidFill>
                          <a:latin typeface="Arial"/>
                          <a:ea typeface="Calibri"/>
                        </a:rPr>
                        <a:t>80.7</a:t>
                      </a:r>
                      <a:endParaRPr lang="it-IT" sz="1800" b="0" strike="noStrike" spc="-1">
                        <a:latin typeface="Arial"/>
                      </a:endParaRPr>
                    </a:p>
                  </a:txBody>
                  <a:tcPr marL="44280" marR="44280">
                    <a:noFill/>
                  </a:tcPr>
                </a:tc>
                <a:tc>
                  <a:txBody>
                    <a:bodyPr/>
                    <a:lstStyle/>
                    <a:p>
                      <a:pPr algn="r">
                        <a:lnSpc>
                          <a:spcPct val="115000"/>
                        </a:lnSpc>
                      </a:pPr>
                      <a:r>
                        <a:rPr lang="it-IT" sz="1800" b="0" strike="noStrike" spc="-1">
                          <a:solidFill>
                            <a:srgbClr val="000000"/>
                          </a:solidFill>
                          <a:latin typeface="Arial"/>
                          <a:ea typeface="Calibri"/>
                        </a:rPr>
                        <a:t>23.6</a:t>
                      </a:r>
                      <a:endParaRPr lang="it-IT" sz="1800" b="0" strike="noStrike" spc="-1">
                        <a:latin typeface="Arial"/>
                      </a:endParaRPr>
                    </a:p>
                  </a:txBody>
                  <a:tcPr marL="44280" marR="44280">
                    <a:noFill/>
                  </a:tcPr>
                </a:tc>
                <a:tc>
                  <a:txBody>
                    <a:bodyPr/>
                    <a:lstStyle/>
                    <a:p>
                      <a:pPr algn="r">
                        <a:lnSpc>
                          <a:spcPct val="115000"/>
                        </a:lnSpc>
                      </a:pPr>
                      <a:r>
                        <a:rPr lang="it-IT" sz="1800" b="0" strike="noStrike" spc="-1">
                          <a:solidFill>
                            <a:srgbClr val="000000"/>
                          </a:solidFill>
                          <a:latin typeface="Arial"/>
                          <a:ea typeface="Calibri"/>
                        </a:rPr>
                        <a:t>8.5</a:t>
                      </a:r>
                      <a:endParaRPr lang="it-IT" sz="1800" b="0" strike="noStrike" spc="-1">
                        <a:latin typeface="Arial"/>
                      </a:endParaRPr>
                    </a:p>
                  </a:txBody>
                  <a:tcPr marL="44280" marR="44280">
                    <a:noFill/>
                  </a:tcPr>
                </a:tc>
                <a:extLst>
                  <a:ext uri="{0D108BD9-81ED-4DB2-BD59-A6C34878D82A}">
                    <a16:rowId xmlns:a16="http://schemas.microsoft.com/office/drawing/2014/main" val="10004"/>
                  </a:ext>
                </a:extLst>
              </a:tr>
              <a:tr h="404640">
                <a:tc>
                  <a:txBody>
                    <a:bodyPr/>
                    <a:lstStyle/>
                    <a:p>
                      <a:pPr algn="ctr">
                        <a:lnSpc>
                          <a:spcPct val="115000"/>
                        </a:lnSpc>
                      </a:pPr>
                      <a:r>
                        <a:rPr lang="it-IT" sz="1800" b="1" strike="noStrike" spc="-1">
                          <a:solidFill>
                            <a:srgbClr val="F79646"/>
                          </a:solidFill>
                          <a:latin typeface="Arial"/>
                          <a:ea typeface="Calibri"/>
                        </a:rPr>
                        <a:t>2010 - 2015</a:t>
                      </a:r>
                      <a:endParaRPr lang="it-IT" sz="1800" b="0" strike="noStrike" spc="-1">
                        <a:latin typeface="Arial"/>
                      </a:endParaRPr>
                    </a:p>
                  </a:txBody>
                  <a:tcPr marL="44280" marR="44280">
                    <a:noFill/>
                  </a:tcPr>
                </a:tc>
                <a:tc>
                  <a:txBody>
                    <a:bodyPr/>
                    <a:lstStyle/>
                    <a:p>
                      <a:pPr algn="r">
                        <a:lnSpc>
                          <a:spcPct val="115000"/>
                        </a:lnSpc>
                      </a:pPr>
                      <a:r>
                        <a:rPr lang="it-IT" sz="1800" b="1" strike="noStrike" spc="-1">
                          <a:solidFill>
                            <a:srgbClr val="F79646"/>
                          </a:solidFill>
                          <a:latin typeface="Arial"/>
                          <a:ea typeface="Calibri"/>
                        </a:rPr>
                        <a:t>79.9</a:t>
                      </a:r>
                      <a:endParaRPr lang="it-IT" sz="1800" b="0" strike="noStrike" spc="-1">
                        <a:latin typeface="Arial"/>
                      </a:endParaRPr>
                    </a:p>
                  </a:txBody>
                  <a:tcPr marL="44280" marR="44280">
                    <a:noFill/>
                  </a:tcPr>
                </a:tc>
                <a:tc>
                  <a:txBody>
                    <a:bodyPr/>
                    <a:lstStyle/>
                    <a:p>
                      <a:pPr algn="r">
                        <a:lnSpc>
                          <a:spcPct val="115000"/>
                        </a:lnSpc>
                      </a:pPr>
                      <a:r>
                        <a:rPr lang="it-IT" sz="1800" b="1" strike="noStrike" spc="-1">
                          <a:solidFill>
                            <a:srgbClr val="F79646"/>
                          </a:solidFill>
                          <a:latin typeface="Arial"/>
                          <a:ea typeface="Calibri"/>
                        </a:rPr>
                        <a:t>22.6</a:t>
                      </a:r>
                      <a:endParaRPr lang="it-IT" sz="1800" b="0" strike="noStrike" spc="-1">
                        <a:latin typeface="Arial"/>
                      </a:endParaRPr>
                    </a:p>
                  </a:txBody>
                  <a:tcPr marL="44280" marR="44280">
                    <a:noFill/>
                  </a:tcPr>
                </a:tc>
                <a:tc>
                  <a:txBody>
                    <a:bodyPr/>
                    <a:lstStyle/>
                    <a:p>
                      <a:pPr algn="r">
                        <a:lnSpc>
                          <a:spcPct val="115000"/>
                        </a:lnSpc>
                      </a:pPr>
                      <a:r>
                        <a:rPr lang="it-IT" sz="1800" b="1" strike="noStrike" spc="-1">
                          <a:solidFill>
                            <a:srgbClr val="F79646"/>
                          </a:solidFill>
                          <a:latin typeface="Arial"/>
                          <a:ea typeface="Calibri"/>
                        </a:rPr>
                        <a:t>8.1</a:t>
                      </a:r>
                      <a:endParaRPr lang="it-IT" sz="1800" b="0" strike="noStrike" spc="-1">
                        <a:latin typeface="Arial"/>
                      </a:endParaRPr>
                    </a:p>
                  </a:txBody>
                  <a:tcPr marL="44280" marR="44280">
                    <a:noFill/>
                  </a:tcPr>
                </a:tc>
                <a:tc>
                  <a:txBody>
                    <a:bodyPr/>
                    <a:lstStyle/>
                    <a:p>
                      <a:pPr algn="r">
                        <a:lnSpc>
                          <a:spcPct val="115000"/>
                        </a:lnSpc>
                      </a:pPr>
                      <a:r>
                        <a:rPr lang="it-IT" sz="1800" b="1" strike="noStrike" spc="-1">
                          <a:solidFill>
                            <a:srgbClr val="F79646"/>
                          </a:solidFill>
                          <a:latin typeface="Arial"/>
                          <a:ea typeface="Calibri"/>
                        </a:rPr>
                        <a:t>84.7</a:t>
                      </a:r>
                      <a:endParaRPr lang="it-IT" sz="1800" b="0" strike="noStrike" spc="-1">
                        <a:latin typeface="Arial"/>
                      </a:endParaRPr>
                    </a:p>
                  </a:txBody>
                  <a:tcPr marL="44280" marR="44280">
                    <a:noFill/>
                  </a:tcPr>
                </a:tc>
                <a:tc>
                  <a:txBody>
                    <a:bodyPr/>
                    <a:lstStyle/>
                    <a:p>
                      <a:pPr algn="r">
                        <a:lnSpc>
                          <a:spcPct val="115000"/>
                        </a:lnSpc>
                      </a:pPr>
                      <a:r>
                        <a:rPr lang="it-IT" sz="1800" b="1" strike="noStrike" spc="-1">
                          <a:solidFill>
                            <a:srgbClr val="F79646"/>
                          </a:solidFill>
                          <a:latin typeface="Arial"/>
                          <a:ea typeface="Calibri"/>
                        </a:rPr>
                        <a:t>26.5</a:t>
                      </a:r>
                      <a:endParaRPr lang="it-IT" sz="1800" b="0" strike="noStrike" spc="-1">
                        <a:latin typeface="Arial"/>
                      </a:endParaRPr>
                    </a:p>
                  </a:txBody>
                  <a:tcPr marL="44280" marR="44280">
                    <a:noFill/>
                  </a:tcPr>
                </a:tc>
                <a:tc>
                  <a:txBody>
                    <a:bodyPr/>
                    <a:lstStyle/>
                    <a:p>
                      <a:pPr algn="r">
                        <a:lnSpc>
                          <a:spcPct val="115000"/>
                        </a:lnSpc>
                      </a:pPr>
                      <a:r>
                        <a:rPr lang="it-IT" sz="1800" b="1" strike="noStrike" spc="-1">
                          <a:solidFill>
                            <a:srgbClr val="F79646"/>
                          </a:solidFill>
                          <a:latin typeface="Arial"/>
                          <a:ea typeface="Calibri"/>
                        </a:rPr>
                        <a:t>10.0</a:t>
                      </a:r>
                      <a:endParaRPr lang="it-IT" sz="1800" b="0" strike="noStrike" spc="-1">
                        <a:latin typeface="Arial"/>
                      </a:endParaRPr>
                    </a:p>
                  </a:txBody>
                  <a:tcPr marL="44280" marR="44280">
                    <a:noFill/>
                  </a:tcPr>
                </a:tc>
                <a:extLst>
                  <a:ext uri="{0D108BD9-81ED-4DB2-BD59-A6C34878D82A}">
                    <a16:rowId xmlns:a16="http://schemas.microsoft.com/office/drawing/2014/main" val="10005"/>
                  </a:ext>
                </a:extLst>
              </a:tr>
              <a:tr h="404640">
                <a:tc>
                  <a:txBody>
                    <a:bodyPr/>
                    <a:lstStyle/>
                    <a:p>
                      <a:pPr algn="ctr">
                        <a:lnSpc>
                          <a:spcPct val="115000"/>
                        </a:lnSpc>
                      </a:pPr>
                      <a:r>
                        <a:rPr lang="it-IT" sz="1800" b="1" strike="noStrike" spc="-1">
                          <a:solidFill>
                            <a:srgbClr val="000000"/>
                          </a:solidFill>
                          <a:latin typeface="Arial"/>
                          <a:ea typeface="Calibri"/>
                        </a:rPr>
                        <a:t>2030 - 2035</a:t>
                      </a:r>
                      <a:endParaRPr lang="it-IT" sz="1800" b="0" strike="noStrike" spc="-1">
                        <a:latin typeface="Arial"/>
                      </a:endParaRPr>
                    </a:p>
                  </a:txBody>
                  <a:tcPr marL="44280" marR="44280">
                    <a:noFill/>
                  </a:tcPr>
                </a:tc>
                <a:tc>
                  <a:txBody>
                    <a:bodyPr/>
                    <a:lstStyle/>
                    <a:p>
                      <a:pPr algn="r">
                        <a:lnSpc>
                          <a:spcPct val="115000"/>
                        </a:lnSpc>
                      </a:pPr>
                      <a:r>
                        <a:rPr lang="it-IT" sz="1800" b="0" strike="noStrike" spc="-1">
                          <a:solidFill>
                            <a:srgbClr val="000000"/>
                          </a:solidFill>
                          <a:latin typeface="Arial"/>
                          <a:ea typeface="Calibri"/>
                        </a:rPr>
                        <a:t>83.3</a:t>
                      </a:r>
                      <a:endParaRPr lang="it-IT" sz="1800" b="0" strike="noStrike" spc="-1">
                        <a:latin typeface="Arial"/>
                      </a:endParaRPr>
                    </a:p>
                  </a:txBody>
                  <a:tcPr marL="44280" marR="44280">
                    <a:noFill/>
                  </a:tcPr>
                </a:tc>
                <a:tc>
                  <a:txBody>
                    <a:bodyPr/>
                    <a:lstStyle/>
                    <a:p>
                      <a:pPr algn="r">
                        <a:lnSpc>
                          <a:spcPct val="115000"/>
                        </a:lnSpc>
                      </a:pPr>
                      <a:r>
                        <a:rPr lang="it-IT" sz="1800" b="0" strike="noStrike" spc="-1">
                          <a:solidFill>
                            <a:srgbClr val="000000"/>
                          </a:solidFill>
                          <a:latin typeface="Arial"/>
                          <a:ea typeface="Calibri"/>
                        </a:rPr>
                        <a:t>25.4</a:t>
                      </a:r>
                      <a:endParaRPr lang="it-IT" sz="1800" b="0" strike="noStrike" spc="-1">
                        <a:latin typeface="Arial"/>
                      </a:endParaRPr>
                    </a:p>
                  </a:txBody>
                  <a:tcPr marL="44280" marR="44280">
                    <a:noFill/>
                  </a:tcPr>
                </a:tc>
                <a:tc>
                  <a:txBody>
                    <a:bodyPr/>
                    <a:lstStyle/>
                    <a:p>
                      <a:pPr algn="r">
                        <a:lnSpc>
                          <a:spcPct val="115000"/>
                        </a:lnSpc>
                      </a:pPr>
                      <a:r>
                        <a:rPr lang="it-IT" sz="1800" b="0" strike="noStrike" spc="-1">
                          <a:solidFill>
                            <a:srgbClr val="000000"/>
                          </a:solidFill>
                          <a:latin typeface="Arial"/>
                          <a:ea typeface="Calibri"/>
                        </a:rPr>
                        <a:t>9.8</a:t>
                      </a:r>
                      <a:endParaRPr lang="it-IT" sz="1800" b="0" strike="noStrike" spc="-1">
                        <a:latin typeface="Arial"/>
                      </a:endParaRPr>
                    </a:p>
                  </a:txBody>
                  <a:tcPr marL="44280" marR="44280">
                    <a:noFill/>
                  </a:tcPr>
                </a:tc>
                <a:tc>
                  <a:txBody>
                    <a:bodyPr/>
                    <a:lstStyle/>
                    <a:p>
                      <a:pPr algn="r">
                        <a:lnSpc>
                          <a:spcPct val="115000"/>
                        </a:lnSpc>
                      </a:pPr>
                      <a:r>
                        <a:rPr lang="it-IT" sz="1800" b="0" strike="noStrike" spc="-1">
                          <a:solidFill>
                            <a:srgbClr val="000000"/>
                          </a:solidFill>
                          <a:latin typeface="Arial"/>
                          <a:ea typeface="Calibri"/>
                        </a:rPr>
                        <a:t>87.4</a:t>
                      </a:r>
                      <a:endParaRPr lang="it-IT" sz="1800" b="0" strike="noStrike" spc="-1">
                        <a:latin typeface="Arial"/>
                      </a:endParaRPr>
                    </a:p>
                  </a:txBody>
                  <a:tcPr marL="44280" marR="44280">
                    <a:noFill/>
                  </a:tcPr>
                </a:tc>
                <a:tc>
                  <a:txBody>
                    <a:bodyPr/>
                    <a:lstStyle/>
                    <a:p>
                      <a:pPr algn="r">
                        <a:lnSpc>
                          <a:spcPct val="115000"/>
                        </a:lnSpc>
                      </a:pPr>
                      <a:r>
                        <a:rPr lang="it-IT" sz="1800" b="0" strike="noStrike" spc="-1">
                          <a:solidFill>
                            <a:srgbClr val="000000"/>
                          </a:solidFill>
                          <a:latin typeface="Arial"/>
                          <a:ea typeface="Calibri"/>
                        </a:rPr>
                        <a:t>28.5</a:t>
                      </a:r>
                      <a:endParaRPr lang="it-IT" sz="1800" b="0" strike="noStrike" spc="-1">
                        <a:latin typeface="Arial"/>
                      </a:endParaRPr>
                    </a:p>
                  </a:txBody>
                  <a:tcPr marL="44280" marR="44280">
                    <a:noFill/>
                  </a:tcPr>
                </a:tc>
                <a:tc>
                  <a:txBody>
                    <a:bodyPr/>
                    <a:lstStyle/>
                    <a:p>
                      <a:pPr algn="r">
                        <a:lnSpc>
                          <a:spcPct val="115000"/>
                        </a:lnSpc>
                      </a:pPr>
                      <a:r>
                        <a:rPr lang="it-IT" sz="1800" b="0" strike="noStrike" spc="-1">
                          <a:solidFill>
                            <a:srgbClr val="000000"/>
                          </a:solidFill>
                          <a:latin typeface="Arial"/>
                          <a:ea typeface="Calibri"/>
                        </a:rPr>
                        <a:t>11.3</a:t>
                      </a:r>
                      <a:endParaRPr lang="it-IT" sz="1800" b="0" strike="noStrike" spc="-1">
                        <a:latin typeface="Arial"/>
                      </a:endParaRPr>
                    </a:p>
                  </a:txBody>
                  <a:tcPr marL="44280" marR="44280">
                    <a:noFill/>
                  </a:tcPr>
                </a:tc>
                <a:extLst>
                  <a:ext uri="{0D108BD9-81ED-4DB2-BD59-A6C34878D82A}">
                    <a16:rowId xmlns:a16="http://schemas.microsoft.com/office/drawing/2014/main" val="10006"/>
                  </a:ext>
                </a:extLst>
              </a:tr>
              <a:tr h="407160">
                <a:tc>
                  <a:txBody>
                    <a:bodyPr/>
                    <a:lstStyle/>
                    <a:p>
                      <a:pPr algn="ctr">
                        <a:lnSpc>
                          <a:spcPct val="115000"/>
                        </a:lnSpc>
                      </a:pPr>
                      <a:r>
                        <a:rPr lang="it-IT" sz="1800" b="1" strike="noStrike" spc="-1">
                          <a:solidFill>
                            <a:srgbClr val="000000"/>
                          </a:solidFill>
                          <a:latin typeface="Arial"/>
                          <a:ea typeface="Calibri"/>
                        </a:rPr>
                        <a:t>2050 - 2055</a:t>
                      </a:r>
                      <a:endParaRPr lang="it-IT" sz="1800" b="0" strike="noStrike" spc="-1">
                        <a:latin typeface="Arial"/>
                      </a:endParaRPr>
                    </a:p>
                  </a:txBody>
                  <a:tcPr marL="44280" marR="44280">
                    <a:lnB w="12240">
                      <a:solidFill>
                        <a:srgbClr val="000000"/>
                      </a:solidFill>
                    </a:lnB>
                    <a:noFill/>
                  </a:tcPr>
                </a:tc>
                <a:tc>
                  <a:txBody>
                    <a:bodyPr/>
                    <a:lstStyle/>
                    <a:p>
                      <a:pPr algn="r">
                        <a:lnSpc>
                          <a:spcPct val="115000"/>
                        </a:lnSpc>
                      </a:pPr>
                      <a:r>
                        <a:rPr lang="it-IT" sz="1800" b="0" strike="noStrike" spc="-1">
                          <a:solidFill>
                            <a:srgbClr val="000000"/>
                          </a:solidFill>
                          <a:latin typeface="Arial"/>
                          <a:ea typeface="Calibri"/>
                        </a:rPr>
                        <a:t>85.8</a:t>
                      </a:r>
                      <a:endParaRPr lang="it-IT" sz="1800" b="0" strike="noStrike" spc="-1">
                        <a:latin typeface="Arial"/>
                      </a:endParaRPr>
                    </a:p>
                  </a:txBody>
                  <a:tcPr marL="44280" marR="44280">
                    <a:lnB w="12240">
                      <a:solidFill>
                        <a:srgbClr val="000000"/>
                      </a:solidFill>
                    </a:lnB>
                    <a:noFill/>
                  </a:tcPr>
                </a:tc>
                <a:tc>
                  <a:txBody>
                    <a:bodyPr/>
                    <a:lstStyle/>
                    <a:p>
                      <a:pPr algn="r">
                        <a:lnSpc>
                          <a:spcPct val="115000"/>
                        </a:lnSpc>
                      </a:pPr>
                      <a:r>
                        <a:rPr lang="it-IT" sz="1800" b="0" strike="noStrike" spc="-1">
                          <a:solidFill>
                            <a:srgbClr val="000000"/>
                          </a:solidFill>
                          <a:latin typeface="Arial"/>
                          <a:ea typeface="Calibri"/>
                        </a:rPr>
                        <a:t>27.4</a:t>
                      </a:r>
                      <a:endParaRPr lang="it-IT" sz="1800" b="0" strike="noStrike" spc="-1">
                        <a:latin typeface="Arial"/>
                      </a:endParaRPr>
                    </a:p>
                  </a:txBody>
                  <a:tcPr marL="44280" marR="44280">
                    <a:lnB w="12240">
                      <a:solidFill>
                        <a:srgbClr val="000000"/>
                      </a:solidFill>
                    </a:lnB>
                    <a:noFill/>
                  </a:tcPr>
                </a:tc>
                <a:tc>
                  <a:txBody>
                    <a:bodyPr/>
                    <a:lstStyle/>
                    <a:p>
                      <a:pPr algn="r">
                        <a:lnSpc>
                          <a:spcPct val="115000"/>
                        </a:lnSpc>
                      </a:pPr>
                      <a:r>
                        <a:rPr lang="it-IT" sz="1800" b="0" strike="noStrike" spc="-1">
                          <a:solidFill>
                            <a:srgbClr val="000000"/>
                          </a:solidFill>
                          <a:latin typeface="Arial"/>
                          <a:ea typeface="Calibri"/>
                        </a:rPr>
                        <a:t>10.9</a:t>
                      </a:r>
                      <a:endParaRPr lang="it-IT" sz="1800" b="0" strike="noStrike" spc="-1">
                        <a:latin typeface="Arial"/>
                      </a:endParaRPr>
                    </a:p>
                  </a:txBody>
                  <a:tcPr marL="44280" marR="44280">
                    <a:lnB w="12240">
                      <a:solidFill>
                        <a:srgbClr val="000000"/>
                      </a:solidFill>
                    </a:lnB>
                    <a:noFill/>
                  </a:tcPr>
                </a:tc>
                <a:tc>
                  <a:txBody>
                    <a:bodyPr/>
                    <a:lstStyle/>
                    <a:p>
                      <a:pPr algn="r">
                        <a:lnSpc>
                          <a:spcPct val="115000"/>
                        </a:lnSpc>
                      </a:pPr>
                      <a:r>
                        <a:rPr lang="it-IT" sz="1800" b="0" strike="noStrike" spc="-1">
                          <a:solidFill>
                            <a:srgbClr val="000000"/>
                          </a:solidFill>
                          <a:latin typeface="Arial"/>
                          <a:ea typeface="Calibri"/>
                        </a:rPr>
                        <a:t>89.9</a:t>
                      </a:r>
                      <a:endParaRPr lang="it-IT" sz="1800" b="0" strike="noStrike" spc="-1">
                        <a:latin typeface="Arial"/>
                      </a:endParaRPr>
                    </a:p>
                  </a:txBody>
                  <a:tcPr marL="44280" marR="44280">
                    <a:lnB w="12240">
                      <a:solidFill>
                        <a:srgbClr val="000000"/>
                      </a:solidFill>
                    </a:lnB>
                    <a:noFill/>
                  </a:tcPr>
                </a:tc>
                <a:tc>
                  <a:txBody>
                    <a:bodyPr/>
                    <a:lstStyle/>
                    <a:p>
                      <a:pPr algn="r">
                        <a:lnSpc>
                          <a:spcPct val="115000"/>
                        </a:lnSpc>
                      </a:pPr>
                      <a:r>
                        <a:rPr lang="it-IT" sz="1800" b="0" strike="noStrike" spc="-1">
                          <a:solidFill>
                            <a:srgbClr val="000000"/>
                          </a:solidFill>
                          <a:latin typeface="Arial"/>
                          <a:ea typeface="Calibri"/>
                        </a:rPr>
                        <a:t>30.6</a:t>
                      </a:r>
                      <a:endParaRPr lang="it-IT" sz="1800" b="0" strike="noStrike" spc="-1">
                        <a:latin typeface="Arial"/>
                      </a:endParaRPr>
                    </a:p>
                  </a:txBody>
                  <a:tcPr marL="44280" marR="44280">
                    <a:lnB w="12240">
                      <a:solidFill>
                        <a:srgbClr val="000000"/>
                      </a:solidFill>
                    </a:lnB>
                    <a:noFill/>
                  </a:tcPr>
                </a:tc>
                <a:tc>
                  <a:txBody>
                    <a:bodyPr/>
                    <a:lstStyle/>
                    <a:p>
                      <a:pPr algn="r">
                        <a:lnSpc>
                          <a:spcPct val="115000"/>
                        </a:lnSpc>
                      </a:pPr>
                      <a:r>
                        <a:rPr lang="it-IT" sz="1800" b="0" strike="noStrike" spc="-1">
                          <a:solidFill>
                            <a:srgbClr val="000000"/>
                          </a:solidFill>
                          <a:latin typeface="Arial"/>
                          <a:ea typeface="Calibri"/>
                        </a:rPr>
                        <a:t>12.6</a:t>
                      </a:r>
                      <a:endParaRPr lang="it-IT" sz="1800" b="0" strike="noStrike" spc="-1">
                        <a:latin typeface="Arial"/>
                      </a:endParaRPr>
                    </a:p>
                  </a:txBody>
                  <a:tcPr marL="44280" marR="44280">
                    <a:lnB w="12240">
                      <a:solidFill>
                        <a:srgbClr val="000000"/>
                      </a:solidFill>
                    </a:lnB>
                    <a:noFill/>
                  </a:tcPr>
                </a:tc>
                <a:extLst>
                  <a:ext uri="{0D108BD9-81ED-4DB2-BD59-A6C34878D82A}">
                    <a16:rowId xmlns:a16="http://schemas.microsoft.com/office/drawing/2014/main" val="10007"/>
                  </a:ext>
                </a:extLst>
              </a:tr>
            </a:tbl>
          </a:graphicData>
        </a:graphic>
      </p:graphicFrame>
      <p:sp>
        <p:nvSpPr>
          <p:cNvPr id="225" name="CustomShape 3"/>
          <p:cNvSpPr/>
          <p:nvPr/>
        </p:nvSpPr>
        <p:spPr>
          <a:xfrm>
            <a:off x="1775640" y="1318680"/>
            <a:ext cx="8568360" cy="365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it-IT" b="1" spc="-1">
                <a:solidFill>
                  <a:srgbClr val="000000"/>
                </a:solidFill>
                <a:latin typeface="Arial"/>
                <a:ea typeface="Calibri"/>
              </a:rPr>
              <a:t>Speranza di vita alla nascita, a 60 e a 80 anni per sesso – Italia 1950-2055</a:t>
            </a:r>
            <a:endParaRPr lang="it-IT" spc="-1">
              <a:latin typeface="Arial"/>
            </a:endParaRPr>
          </a:p>
        </p:txBody>
      </p:sp>
      <p:sp>
        <p:nvSpPr>
          <p:cNvPr id="226" name="CustomShape 4"/>
          <p:cNvSpPr/>
          <p:nvPr/>
        </p:nvSpPr>
        <p:spPr>
          <a:xfrm>
            <a:off x="3654120" y="5243400"/>
            <a:ext cx="4811040" cy="942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it-IT" spc="-1">
              <a:latin typeface="Arial"/>
            </a:endParaRPr>
          </a:p>
          <a:p>
            <a:pPr algn="ctr">
              <a:lnSpc>
                <a:spcPct val="100000"/>
              </a:lnSpc>
            </a:pPr>
            <a:r>
              <a:rPr lang="it-IT" sz="1100" spc="-1">
                <a:solidFill>
                  <a:srgbClr val="000000"/>
                </a:solidFill>
                <a:latin typeface="Arial"/>
                <a:ea typeface="Calibri"/>
              </a:rPr>
              <a:t>Fonte: elaborazioni Centro Studi e Ricerche Itinerari Previdenziali su dati UN Population Division - World Population Prospects, the 2017 Revision.</a:t>
            </a:r>
            <a:endParaRPr lang="it-IT" sz="1100" spc="-1">
              <a:latin typeface="Arial"/>
            </a:endParaRPr>
          </a:p>
          <a:p>
            <a:pPr marL="627120" algn="just"/>
            <a:endParaRPr lang="it-IT" sz="1100" spc="-1">
              <a:latin typeface="Arial"/>
            </a:endParaRPr>
          </a:p>
          <a:p>
            <a:pPr marL="900000" algn="just"/>
            <a:endParaRPr lang="it-IT" sz="1100"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CustomShape 1"/>
          <p:cNvSpPr/>
          <p:nvPr/>
        </p:nvSpPr>
        <p:spPr>
          <a:xfrm>
            <a:off x="-14400" y="0"/>
            <a:ext cx="1336680" cy="6856560"/>
          </a:xfrm>
          <a:prstGeom prst="rect">
            <a:avLst/>
          </a:prstGeom>
          <a:solidFill>
            <a:srgbClr val="4B647A"/>
          </a:solidFill>
          <a:ln>
            <a:round/>
          </a:ln>
        </p:spPr>
        <p:style>
          <a:lnRef idx="2">
            <a:schemeClr val="accent1">
              <a:shade val="50000"/>
            </a:schemeClr>
          </a:lnRef>
          <a:fillRef idx="1">
            <a:schemeClr val="accent1"/>
          </a:fillRef>
          <a:effectRef idx="0">
            <a:schemeClr val="accent1"/>
          </a:effectRef>
          <a:fontRef idx="minor"/>
        </p:style>
      </p:sp>
      <p:pic>
        <p:nvPicPr>
          <p:cNvPr id="156" name="Immagine 4"/>
          <p:cNvPicPr/>
          <p:nvPr/>
        </p:nvPicPr>
        <p:blipFill>
          <a:blip r:embed="rId2" cstate="print"/>
          <a:stretch/>
        </p:blipFill>
        <p:spPr>
          <a:xfrm>
            <a:off x="0" y="136440"/>
            <a:ext cx="1308240" cy="1281240"/>
          </a:xfrm>
          <a:prstGeom prst="rect">
            <a:avLst/>
          </a:prstGeom>
          <a:ln w="9360">
            <a:noFill/>
          </a:ln>
        </p:spPr>
      </p:pic>
      <p:pic>
        <p:nvPicPr>
          <p:cNvPr id="157" name="Immagine 5"/>
          <p:cNvPicPr/>
          <p:nvPr/>
        </p:nvPicPr>
        <p:blipFill>
          <a:blip r:embed="rId3" cstate="print"/>
          <a:stretch/>
        </p:blipFill>
        <p:spPr>
          <a:xfrm>
            <a:off x="22320" y="5994360"/>
            <a:ext cx="1263960" cy="719280"/>
          </a:xfrm>
          <a:prstGeom prst="rect">
            <a:avLst/>
          </a:prstGeom>
          <a:ln w="9360">
            <a:noFill/>
          </a:ln>
        </p:spPr>
      </p:pic>
      <p:sp>
        <p:nvSpPr>
          <p:cNvPr id="158" name="Line 2"/>
          <p:cNvSpPr/>
          <p:nvPr/>
        </p:nvSpPr>
        <p:spPr>
          <a:xfrm>
            <a:off x="1036440" y="1228680"/>
            <a:ext cx="10955520" cy="360"/>
          </a:xfrm>
          <a:prstGeom prst="line">
            <a:avLst/>
          </a:prstGeom>
          <a:ln w="38160">
            <a:solidFill>
              <a:srgbClr val="4B647A"/>
            </a:solidFill>
            <a:round/>
          </a:ln>
        </p:spPr>
        <p:style>
          <a:lnRef idx="1">
            <a:schemeClr val="accent1"/>
          </a:lnRef>
          <a:fillRef idx="0">
            <a:schemeClr val="accent1"/>
          </a:fillRef>
          <a:effectRef idx="0">
            <a:schemeClr val="accent1"/>
          </a:effectRef>
          <a:fontRef idx="minor"/>
        </p:style>
      </p:sp>
      <p:sp>
        <p:nvSpPr>
          <p:cNvPr id="159" name="CustomShape 3"/>
          <p:cNvSpPr/>
          <p:nvPr/>
        </p:nvSpPr>
        <p:spPr>
          <a:xfrm>
            <a:off x="1814400" y="76320"/>
            <a:ext cx="8747280" cy="10641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200" b="1" strike="noStrike" spc="-1" dirty="0">
                <a:solidFill>
                  <a:srgbClr val="4B647A"/>
                </a:solidFill>
                <a:latin typeface="Arial"/>
                <a:ea typeface="DejaVu Sans"/>
              </a:rPr>
              <a:t>PROVVEDIMENTO CONCERNENTE I REQUISITI E LE MODALITA’ PER L’ACCREDITAMENTO DEI SOGGETTI GESTORI E PROMOTORI </a:t>
            </a:r>
            <a:r>
              <a:rPr lang="it-IT" sz="2200" b="1" strike="noStrike" spc="-1" dirty="0" err="1">
                <a:solidFill>
                  <a:srgbClr val="4B647A"/>
                </a:solidFill>
                <a:latin typeface="Arial"/>
                <a:ea typeface="DejaVu Sans"/>
              </a:rPr>
              <a:t>DI</a:t>
            </a:r>
            <a:r>
              <a:rPr lang="it-IT" sz="2200" b="1" strike="noStrike" spc="-1" dirty="0">
                <a:solidFill>
                  <a:srgbClr val="4B647A"/>
                </a:solidFill>
                <a:latin typeface="Arial"/>
                <a:ea typeface="DejaVu Sans"/>
              </a:rPr>
              <a:t> FORME </a:t>
            </a:r>
            <a:r>
              <a:rPr lang="it-IT" sz="2200" b="1" strike="noStrike" spc="-1" dirty="0" err="1">
                <a:solidFill>
                  <a:srgbClr val="4B647A"/>
                </a:solidFill>
                <a:latin typeface="Arial"/>
                <a:ea typeface="DejaVu Sans"/>
              </a:rPr>
              <a:t>DI</a:t>
            </a:r>
            <a:r>
              <a:rPr lang="it-IT" sz="2200" b="1" strike="noStrike" spc="-1" dirty="0">
                <a:solidFill>
                  <a:srgbClr val="4B647A"/>
                </a:solidFill>
                <a:latin typeface="Arial"/>
                <a:ea typeface="DejaVu Sans"/>
              </a:rPr>
              <a:t> WELFARE COLLETTIVE</a:t>
            </a:r>
            <a:endParaRPr lang="it-IT" sz="2200" b="0" strike="noStrike" spc="-1" dirty="0">
              <a:latin typeface="Arial"/>
            </a:endParaRPr>
          </a:p>
        </p:txBody>
      </p:sp>
      <p:sp>
        <p:nvSpPr>
          <p:cNvPr id="160" name="CustomShape 4"/>
          <p:cNvSpPr/>
          <p:nvPr/>
        </p:nvSpPr>
        <p:spPr>
          <a:xfrm>
            <a:off x="1780920" y="1261080"/>
            <a:ext cx="10056960" cy="51116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r>
              <a:rPr lang="it-IT" b="1" dirty="0">
                <a:solidFill>
                  <a:schemeClr val="tx2"/>
                </a:solidFill>
              </a:rPr>
              <a:t>Art. 8 – Requisiti giuridici</a:t>
            </a:r>
            <a:endParaRPr lang="it-IT" dirty="0">
              <a:solidFill>
                <a:schemeClr val="tx2"/>
              </a:solidFill>
            </a:endParaRPr>
          </a:p>
          <a:p>
            <a:pPr marL="342900" lvl="0" indent="-342900" fontAlgn="base">
              <a:buFont typeface="+mj-lt"/>
              <a:buAutoNum type="arabicPeriod"/>
            </a:pPr>
            <a:r>
              <a:rPr lang="it-IT" b="1" dirty="0">
                <a:solidFill>
                  <a:schemeClr val="tx2"/>
                </a:solidFill>
              </a:rPr>
              <a:t>Possono richiedere l’iscrizione all’Elenco regionale, nella sezione corrispondente, le forme di welfare collettive, come definite al precedente art. 2, comma 1, lettere a) e b),  istituite su base regionale e sub-regionale.</a:t>
            </a:r>
          </a:p>
          <a:p>
            <a:pPr marL="342900" lvl="0" indent="-342900" fontAlgn="base">
              <a:buFont typeface="+mj-lt"/>
              <a:buAutoNum type="arabicPeriod"/>
            </a:pPr>
            <a:r>
              <a:rPr lang="it-IT" dirty="0">
                <a:solidFill>
                  <a:schemeClr val="tx2"/>
                </a:solidFill>
              </a:rPr>
              <a:t>L’iscrizione alla </a:t>
            </a:r>
            <a:r>
              <a:rPr lang="it-IT" i="1" dirty="0">
                <a:solidFill>
                  <a:schemeClr val="tx2"/>
                </a:solidFill>
              </a:rPr>
              <a:t>“Sezione A – Previdenza complementare”</a:t>
            </a:r>
            <a:r>
              <a:rPr lang="it-IT" dirty="0">
                <a:solidFill>
                  <a:schemeClr val="tx2"/>
                </a:solidFill>
              </a:rPr>
              <a:t> è consentita ai </a:t>
            </a:r>
            <a:r>
              <a:rPr lang="it-IT" b="1" dirty="0">
                <a:solidFill>
                  <a:schemeClr val="tx2"/>
                </a:solidFill>
              </a:rPr>
              <a:t>fondi negoziali </a:t>
            </a:r>
            <a:r>
              <a:rPr lang="it-IT" dirty="0">
                <a:solidFill>
                  <a:schemeClr val="tx2"/>
                </a:solidFill>
              </a:rPr>
              <a:t>autorizzati all’esercizio dell’attività e iscritti all’albo nazionale COVIP; ai sensi del D. </a:t>
            </a:r>
            <a:r>
              <a:rPr lang="it-IT" dirty="0" err="1">
                <a:solidFill>
                  <a:schemeClr val="tx2"/>
                </a:solidFill>
              </a:rPr>
              <a:t>Lgs</a:t>
            </a:r>
            <a:r>
              <a:rPr lang="it-IT" dirty="0">
                <a:solidFill>
                  <a:schemeClr val="tx2"/>
                </a:solidFill>
              </a:rPr>
              <a:t>. n. 252/2005.</a:t>
            </a:r>
          </a:p>
          <a:p>
            <a:pPr marL="342900" lvl="0" indent="-342900" fontAlgn="base">
              <a:buFont typeface="+mj-lt"/>
              <a:buAutoNum type="arabicPeriod"/>
            </a:pPr>
            <a:r>
              <a:rPr lang="it-IT" dirty="0">
                <a:solidFill>
                  <a:schemeClr val="tx2"/>
                </a:solidFill>
              </a:rPr>
              <a:t>L’iscrizione alla </a:t>
            </a:r>
            <a:r>
              <a:rPr lang="it-IT" i="1" dirty="0">
                <a:solidFill>
                  <a:schemeClr val="tx2"/>
                </a:solidFill>
              </a:rPr>
              <a:t>“Sezione</a:t>
            </a:r>
            <a:r>
              <a:rPr lang="it-IT" dirty="0">
                <a:solidFill>
                  <a:schemeClr val="tx2"/>
                </a:solidFill>
              </a:rPr>
              <a:t> </a:t>
            </a:r>
            <a:r>
              <a:rPr lang="it-IT" i="1" dirty="0">
                <a:solidFill>
                  <a:schemeClr val="tx2"/>
                </a:solidFill>
              </a:rPr>
              <a:t>B – Assistenza sanitaria integrativa” </a:t>
            </a:r>
            <a:r>
              <a:rPr lang="it-IT" dirty="0">
                <a:solidFill>
                  <a:schemeClr val="tx2"/>
                </a:solidFill>
              </a:rPr>
              <a:t>è consentita ai </a:t>
            </a:r>
            <a:r>
              <a:rPr lang="it-IT" b="1" dirty="0">
                <a:solidFill>
                  <a:schemeClr val="tx2"/>
                </a:solidFill>
              </a:rPr>
              <a:t>fondi sanitari integrativi bilaterali</a:t>
            </a:r>
            <a:r>
              <a:rPr lang="it-IT" dirty="0">
                <a:solidFill>
                  <a:schemeClr val="tx2"/>
                </a:solidFill>
              </a:rPr>
              <a:t>, di cui art. 9 D. </a:t>
            </a:r>
            <a:r>
              <a:rPr lang="it-IT" dirty="0" err="1">
                <a:solidFill>
                  <a:schemeClr val="tx2"/>
                </a:solidFill>
              </a:rPr>
              <a:t>Lgs</a:t>
            </a:r>
            <a:r>
              <a:rPr lang="it-IT" dirty="0">
                <a:solidFill>
                  <a:schemeClr val="tx2"/>
                </a:solidFill>
              </a:rPr>
              <a:t>. n. 502/1992, iscritti all’Anagrafe nazionale del Ministero della Salute.</a:t>
            </a:r>
          </a:p>
          <a:p>
            <a:pPr marL="342900" lvl="0" indent="-342900" fontAlgn="base">
              <a:buFont typeface="+mj-lt"/>
              <a:buAutoNum type="arabicPeriod"/>
            </a:pPr>
            <a:r>
              <a:rPr lang="it-IT" dirty="0">
                <a:solidFill>
                  <a:schemeClr val="tx2"/>
                </a:solidFill>
              </a:rPr>
              <a:t>L’iscrizione alla “</a:t>
            </a:r>
            <a:r>
              <a:rPr lang="it-IT" i="1" dirty="0">
                <a:solidFill>
                  <a:schemeClr val="tx2"/>
                </a:solidFill>
              </a:rPr>
              <a:t>Sezione C – Enti e fondi bilaterali” </a:t>
            </a:r>
            <a:r>
              <a:rPr lang="it-IT" dirty="0">
                <a:solidFill>
                  <a:schemeClr val="tx2"/>
                </a:solidFill>
              </a:rPr>
              <a:t>è consentita ai fondi di solidarietà bilaterali alternativi, di cui alla legge 92/2012 e al D. </a:t>
            </a:r>
            <a:r>
              <a:rPr lang="it-IT" dirty="0" err="1">
                <a:solidFill>
                  <a:schemeClr val="tx2"/>
                </a:solidFill>
              </a:rPr>
              <a:t>Lgs</a:t>
            </a:r>
            <a:r>
              <a:rPr lang="it-IT" dirty="0">
                <a:solidFill>
                  <a:schemeClr val="tx2"/>
                </a:solidFill>
              </a:rPr>
              <a:t>. n. 148/2015; agli enti e fondi bilaterali di cui all’art. 2, comma 1, lett. h) del D. </a:t>
            </a:r>
            <a:r>
              <a:rPr lang="it-IT" dirty="0" err="1">
                <a:solidFill>
                  <a:schemeClr val="tx2"/>
                </a:solidFill>
              </a:rPr>
              <a:t>Lgs</a:t>
            </a:r>
            <a:r>
              <a:rPr lang="it-IT" dirty="0">
                <a:solidFill>
                  <a:schemeClr val="tx2"/>
                </a:solidFill>
              </a:rPr>
              <a:t>. 276/2003.</a:t>
            </a:r>
          </a:p>
          <a:p>
            <a:pPr marL="342900" lvl="0" indent="-342900" fontAlgn="base">
              <a:buFont typeface="+mj-lt"/>
              <a:buAutoNum type="arabicPeriod"/>
            </a:pPr>
            <a:r>
              <a:rPr lang="it-IT" dirty="0">
                <a:solidFill>
                  <a:schemeClr val="tx2"/>
                </a:solidFill>
              </a:rPr>
              <a:t>L’iscrizione </a:t>
            </a:r>
            <a:r>
              <a:rPr lang="it-IT" i="1" dirty="0">
                <a:solidFill>
                  <a:schemeClr val="tx2"/>
                </a:solidFill>
              </a:rPr>
              <a:t>Sezione D – Altre forme di welfare integrativo” </a:t>
            </a:r>
            <a:r>
              <a:rPr lang="it-IT" dirty="0">
                <a:solidFill>
                  <a:schemeClr val="tx2"/>
                </a:solidFill>
              </a:rPr>
              <a:t> è consentita alle imprese e alle reti di imprese,  che in esecuzione di un contratto di livello territoriale o aziendale istituiscono piani di welfare integrativo; agli enti locali, fondazioni, associazioni, imprese sociali, cooperative sociali ed altri organismi non profit, anche tra di loro aggregati nelle forme previste dalla normativa vigente, che senza scopo di lucro promuovono, finanziano o gestiscono progetti di welfare in forma integrata. Gli enti suddetti non devono essere emanazione di enti profit.</a:t>
            </a:r>
          </a:p>
          <a:p>
            <a:pPr marL="216000" indent="-215280">
              <a:lnSpc>
                <a:spcPct val="100000"/>
              </a:lnSpc>
              <a:buClr>
                <a:srgbClr val="4B647A"/>
              </a:buClr>
              <a:buFont typeface="Wingdings" charset="2"/>
              <a:buChar char=""/>
            </a:pPr>
            <a:endParaRPr lang="it-IT" sz="2400" spc="-1" dirty="0">
              <a:solidFill>
                <a:schemeClr val="tx2"/>
              </a:solidFill>
              <a:latin typeface="Arial"/>
              <a:ea typeface="DejaVu Sans"/>
            </a:endParaRPr>
          </a:p>
          <a:p>
            <a:pPr>
              <a:lnSpc>
                <a:spcPct val="100000"/>
              </a:lnSpc>
            </a:pPr>
            <a:endParaRPr lang="it-IT" sz="2400" spc="-1" dirty="0">
              <a:solidFill>
                <a:schemeClr val="tx2"/>
              </a:solidFill>
              <a:latin typeface="Arial"/>
              <a:ea typeface="DejaVu Sans"/>
            </a:endParaRPr>
          </a:p>
          <a:p>
            <a:pPr>
              <a:lnSpc>
                <a:spcPct val="100000"/>
              </a:lnSpc>
            </a:pPr>
            <a:endParaRPr lang="it-IT" sz="2400" spc="-1" dirty="0">
              <a:solidFill>
                <a:schemeClr val="tx2"/>
              </a:solidFill>
              <a:latin typeface="Arial"/>
              <a:ea typeface="DejaVu Sans"/>
            </a:endParaRPr>
          </a:p>
        </p:txBody>
      </p:sp>
      <p:pic>
        <p:nvPicPr>
          <p:cNvPr id="161" name="Immagine 18"/>
          <p:cNvPicPr/>
          <p:nvPr/>
        </p:nvPicPr>
        <p:blipFill>
          <a:blip r:embed="rId4" cstate="print"/>
          <a:stretch/>
        </p:blipFill>
        <p:spPr>
          <a:xfrm>
            <a:off x="10769760" y="195120"/>
            <a:ext cx="1206720" cy="911520"/>
          </a:xfrm>
          <a:prstGeom prst="rect">
            <a:avLst/>
          </a:prstGeom>
          <a:ln w="9360">
            <a:noFill/>
          </a:ln>
        </p:spPr>
      </p:pic>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CustomShape 1"/>
          <p:cNvSpPr/>
          <p:nvPr/>
        </p:nvSpPr>
        <p:spPr>
          <a:xfrm>
            <a:off x="-14400" y="0"/>
            <a:ext cx="1336680" cy="6856560"/>
          </a:xfrm>
          <a:prstGeom prst="rect">
            <a:avLst/>
          </a:prstGeom>
          <a:solidFill>
            <a:srgbClr val="4B647A"/>
          </a:solidFill>
          <a:ln>
            <a:round/>
          </a:ln>
        </p:spPr>
        <p:style>
          <a:lnRef idx="2">
            <a:schemeClr val="accent1">
              <a:shade val="50000"/>
            </a:schemeClr>
          </a:lnRef>
          <a:fillRef idx="1">
            <a:schemeClr val="accent1"/>
          </a:fillRef>
          <a:effectRef idx="0">
            <a:schemeClr val="accent1"/>
          </a:effectRef>
          <a:fontRef idx="minor"/>
        </p:style>
      </p:sp>
      <p:pic>
        <p:nvPicPr>
          <p:cNvPr id="156" name="Immagine 4"/>
          <p:cNvPicPr/>
          <p:nvPr/>
        </p:nvPicPr>
        <p:blipFill>
          <a:blip r:embed="rId2" cstate="print"/>
          <a:stretch/>
        </p:blipFill>
        <p:spPr>
          <a:xfrm>
            <a:off x="0" y="136440"/>
            <a:ext cx="1308240" cy="1281240"/>
          </a:xfrm>
          <a:prstGeom prst="rect">
            <a:avLst/>
          </a:prstGeom>
          <a:ln w="9360">
            <a:noFill/>
          </a:ln>
        </p:spPr>
      </p:pic>
      <p:pic>
        <p:nvPicPr>
          <p:cNvPr id="157" name="Immagine 5"/>
          <p:cNvPicPr/>
          <p:nvPr/>
        </p:nvPicPr>
        <p:blipFill>
          <a:blip r:embed="rId3" cstate="print"/>
          <a:stretch/>
        </p:blipFill>
        <p:spPr>
          <a:xfrm>
            <a:off x="22320" y="5994360"/>
            <a:ext cx="1263960" cy="719280"/>
          </a:xfrm>
          <a:prstGeom prst="rect">
            <a:avLst/>
          </a:prstGeom>
          <a:ln w="9360">
            <a:noFill/>
          </a:ln>
        </p:spPr>
      </p:pic>
      <p:sp>
        <p:nvSpPr>
          <p:cNvPr id="158" name="Line 2"/>
          <p:cNvSpPr/>
          <p:nvPr/>
        </p:nvSpPr>
        <p:spPr>
          <a:xfrm>
            <a:off x="1036440" y="1228680"/>
            <a:ext cx="10955520" cy="360"/>
          </a:xfrm>
          <a:prstGeom prst="line">
            <a:avLst/>
          </a:prstGeom>
          <a:ln w="38160">
            <a:solidFill>
              <a:srgbClr val="4B647A"/>
            </a:solidFill>
            <a:round/>
          </a:ln>
        </p:spPr>
        <p:style>
          <a:lnRef idx="1">
            <a:schemeClr val="accent1"/>
          </a:lnRef>
          <a:fillRef idx="0">
            <a:schemeClr val="accent1"/>
          </a:fillRef>
          <a:effectRef idx="0">
            <a:schemeClr val="accent1"/>
          </a:effectRef>
          <a:fontRef idx="minor"/>
        </p:style>
      </p:sp>
      <p:sp>
        <p:nvSpPr>
          <p:cNvPr id="159" name="CustomShape 3"/>
          <p:cNvSpPr/>
          <p:nvPr/>
        </p:nvSpPr>
        <p:spPr>
          <a:xfrm>
            <a:off x="1814400" y="76320"/>
            <a:ext cx="8747280" cy="10641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200" b="1" strike="noStrike" spc="-1" dirty="0">
                <a:solidFill>
                  <a:srgbClr val="4B647A"/>
                </a:solidFill>
                <a:latin typeface="Arial"/>
                <a:ea typeface="DejaVu Sans"/>
              </a:rPr>
              <a:t>PROVVEDIMENTO CONCERNENTE I REQUISITI E LE MODALITA’ PER L’ACCREDITAMENTO DEI SOGGETTI GESTORI E PROMOTORI </a:t>
            </a:r>
            <a:r>
              <a:rPr lang="it-IT" sz="2200" b="1" strike="noStrike" spc="-1" dirty="0" err="1">
                <a:solidFill>
                  <a:srgbClr val="4B647A"/>
                </a:solidFill>
                <a:latin typeface="Arial"/>
                <a:ea typeface="DejaVu Sans"/>
              </a:rPr>
              <a:t>DI</a:t>
            </a:r>
            <a:r>
              <a:rPr lang="it-IT" sz="2200" b="1" strike="noStrike" spc="-1" dirty="0">
                <a:solidFill>
                  <a:srgbClr val="4B647A"/>
                </a:solidFill>
                <a:latin typeface="Arial"/>
                <a:ea typeface="DejaVu Sans"/>
              </a:rPr>
              <a:t> FORME </a:t>
            </a:r>
            <a:r>
              <a:rPr lang="it-IT" sz="2200" b="1" strike="noStrike" spc="-1" dirty="0" err="1">
                <a:solidFill>
                  <a:srgbClr val="4B647A"/>
                </a:solidFill>
                <a:latin typeface="Arial"/>
                <a:ea typeface="DejaVu Sans"/>
              </a:rPr>
              <a:t>DI</a:t>
            </a:r>
            <a:r>
              <a:rPr lang="it-IT" sz="2200" b="1" strike="noStrike" spc="-1" dirty="0">
                <a:solidFill>
                  <a:srgbClr val="4B647A"/>
                </a:solidFill>
                <a:latin typeface="Arial"/>
                <a:ea typeface="DejaVu Sans"/>
              </a:rPr>
              <a:t> WELFARE COLLETTIVE</a:t>
            </a:r>
            <a:endParaRPr lang="it-IT" sz="2200" b="0" strike="noStrike" spc="-1" dirty="0">
              <a:latin typeface="Arial"/>
            </a:endParaRPr>
          </a:p>
        </p:txBody>
      </p:sp>
      <p:sp>
        <p:nvSpPr>
          <p:cNvPr id="160" name="CustomShape 4"/>
          <p:cNvSpPr/>
          <p:nvPr/>
        </p:nvSpPr>
        <p:spPr>
          <a:xfrm>
            <a:off x="1780920" y="1261080"/>
            <a:ext cx="10056960" cy="51116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r>
              <a:rPr lang="it-IT" b="1" dirty="0">
                <a:solidFill>
                  <a:schemeClr val="tx2"/>
                </a:solidFill>
              </a:rPr>
              <a:t>Art. 8 – Requisiti giuridici</a:t>
            </a:r>
            <a:endParaRPr lang="it-IT" dirty="0">
              <a:solidFill>
                <a:schemeClr val="tx2"/>
              </a:solidFill>
            </a:endParaRPr>
          </a:p>
          <a:p>
            <a:pPr marL="342900" lvl="0" indent="-342900" fontAlgn="base">
              <a:buFont typeface="+mj-lt"/>
              <a:buAutoNum type="arabicPeriod" startAt="6"/>
            </a:pPr>
            <a:r>
              <a:rPr lang="it-IT" dirty="0">
                <a:solidFill>
                  <a:schemeClr val="tx2"/>
                </a:solidFill>
              </a:rPr>
              <a:t>L’iscrizione all’Elenco regionale è subordinata, ai sensi  dell’articolo 2, comma 1, della legge regionale 18 luglio 2017, n. 15, al possesso dei seguenti requisiti:</a:t>
            </a:r>
          </a:p>
          <a:p>
            <a:pPr marL="725488" lvl="1" indent="-268288" fontAlgn="base">
              <a:buFont typeface="Arial" pitchFamily="34" charset="0"/>
              <a:buChar char="•"/>
            </a:pPr>
            <a:r>
              <a:rPr lang="it-IT" dirty="0">
                <a:solidFill>
                  <a:schemeClr val="tx2"/>
                </a:solidFill>
              </a:rPr>
              <a:t>adeguata struttura sul territorio, sia in termini di servizio offerto che di utenti;</a:t>
            </a:r>
          </a:p>
          <a:p>
            <a:pPr marL="725488" lvl="1" indent="-268288" fontAlgn="base">
              <a:buFont typeface="Arial" pitchFamily="34" charset="0"/>
              <a:buChar char="•"/>
            </a:pPr>
            <a:r>
              <a:rPr lang="it-IT" i="1" dirty="0" err="1">
                <a:solidFill>
                  <a:schemeClr val="tx2"/>
                </a:solidFill>
              </a:rPr>
              <a:t>governance</a:t>
            </a:r>
            <a:r>
              <a:rPr lang="it-IT" dirty="0">
                <a:solidFill>
                  <a:schemeClr val="tx2"/>
                </a:solidFill>
              </a:rPr>
              <a:t> espressa dal territorio;</a:t>
            </a:r>
          </a:p>
          <a:p>
            <a:pPr marL="725488" lvl="1" indent="-268288" fontAlgn="base">
              <a:buFont typeface="Arial" pitchFamily="34" charset="0"/>
              <a:buChar char="•"/>
            </a:pPr>
            <a:r>
              <a:rPr lang="it-IT" dirty="0">
                <a:solidFill>
                  <a:schemeClr val="tx2"/>
                </a:solidFill>
              </a:rPr>
              <a:t>profili di costo contenuti ed efficienza gestionale;</a:t>
            </a:r>
          </a:p>
          <a:p>
            <a:pPr marL="725488" lvl="1" indent="-268288" fontAlgn="base">
              <a:buFont typeface="Arial" pitchFamily="34" charset="0"/>
              <a:buChar char="•"/>
            </a:pPr>
            <a:r>
              <a:rPr lang="it-IT" dirty="0">
                <a:solidFill>
                  <a:schemeClr val="tx2"/>
                </a:solidFill>
              </a:rPr>
              <a:t>previsione di una quota di investimenti nel territorio, relativamente ai soli fondi pensione;</a:t>
            </a:r>
          </a:p>
          <a:p>
            <a:pPr marL="725488" lvl="1" indent="-268288" fontAlgn="base">
              <a:buFont typeface="Arial" pitchFamily="34" charset="0"/>
              <a:buChar char="•"/>
            </a:pPr>
            <a:r>
              <a:rPr lang="it-IT" dirty="0">
                <a:solidFill>
                  <a:schemeClr val="tx2"/>
                </a:solidFill>
              </a:rPr>
              <a:t>convenzionamento con il sistema socio-sanitario regionale, relativamente ai soli fondi sanitari.</a:t>
            </a:r>
          </a:p>
        </p:txBody>
      </p:sp>
      <p:pic>
        <p:nvPicPr>
          <p:cNvPr id="161" name="Immagine 18"/>
          <p:cNvPicPr/>
          <p:nvPr/>
        </p:nvPicPr>
        <p:blipFill>
          <a:blip r:embed="rId4" cstate="print"/>
          <a:stretch/>
        </p:blipFill>
        <p:spPr>
          <a:xfrm>
            <a:off x="10769760" y="195120"/>
            <a:ext cx="1206720" cy="911520"/>
          </a:xfrm>
          <a:prstGeom prst="rect">
            <a:avLst/>
          </a:prstGeom>
          <a:ln w="9360">
            <a:noFill/>
          </a:ln>
        </p:spPr>
      </p:pic>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CustomShape 1"/>
          <p:cNvSpPr/>
          <p:nvPr/>
        </p:nvSpPr>
        <p:spPr>
          <a:xfrm>
            <a:off x="-14400" y="0"/>
            <a:ext cx="1336680" cy="6856560"/>
          </a:xfrm>
          <a:prstGeom prst="rect">
            <a:avLst/>
          </a:prstGeom>
          <a:solidFill>
            <a:srgbClr val="4B647A"/>
          </a:solidFill>
          <a:ln>
            <a:round/>
          </a:ln>
        </p:spPr>
        <p:style>
          <a:lnRef idx="2">
            <a:schemeClr val="accent1">
              <a:shade val="50000"/>
            </a:schemeClr>
          </a:lnRef>
          <a:fillRef idx="1">
            <a:schemeClr val="accent1"/>
          </a:fillRef>
          <a:effectRef idx="0">
            <a:schemeClr val="accent1"/>
          </a:effectRef>
          <a:fontRef idx="minor"/>
        </p:style>
      </p:sp>
      <p:pic>
        <p:nvPicPr>
          <p:cNvPr id="156" name="Immagine 4"/>
          <p:cNvPicPr/>
          <p:nvPr/>
        </p:nvPicPr>
        <p:blipFill>
          <a:blip r:embed="rId2" cstate="print"/>
          <a:stretch/>
        </p:blipFill>
        <p:spPr>
          <a:xfrm>
            <a:off x="0" y="136440"/>
            <a:ext cx="1308240" cy="1281240"/>
          </a:xfrm>
          <a:prstGeom prst="rect">
            <a:avLst/>
          </a:prstGeom>
          <a:ln w="9360">
            <a:noFill/>
          </a:ln>
        </p:spPr>
      </p:pic>
      <p:pic>
        <p:nvPicPr>
          <p:cNvPr id="157" name="Immagine 5"/>
          <p:cNvPicPr/>
          <p:nvPr/>
        </p:nvPicPr>
        <p:blipFill>
          <a:blip r:embed="rId3" cstate="print"/>
          <a:stretch/>
        </p:blipFill>
        <p:spPr>
          <a:xfrm>
            <a:off x="22320" y="5994360"/>
            <a:ext cx="1263960" cy="719280"/>
          </a:xfrm>
          <a:prstGeom prst="rect">
            <a:avLst/>
          </a:prstGeom>
          <a:ln w="9360">
            <a:noFill/>
          </a:ln>
        </p:spPr>
      </p:pic>
      <p:sp>
        <p:nvSpPr>
          <p:cNvPr id="158" name="Line 2"/>
          <p:cNvSpPr/>
          <p:nvPr/>
        </p:nvSpPr>
        <p:spPr>
          <a:xfrm>
            <a:off x="1036440" y="1228680"/>
            <a:ext cx="10955520" cy="360"/>
          </a:xfrm>
          <a:prstGeom prst="line">
            <a:avLst/>
          </a:prstGeom>
          <a:ln w="38160">
            <a:solidFill>
              <a:srgbClr val="4B647A"/>
            </a:solidFill>
            <a:round/>
          </a:ln>
        </p:spPr>
        <p:style>
          <a:lnRef idx="1">
            <a:schemeClr val="accent1"/>
          </a:lnRef>
          <a:fillRef idx="0">
            <a:schemeClr val="accent1"/>
          </a:fillRef>
          <a:effectRef idx="0">
            <a:schemeClr val="accent1"/>
          </a:effectRef>
          <a:fontRef idx="minor"/>
        </p:style>
      </p:sp>
      <p:sp>
        <p:nvSpPr>
          <p:cNvPr id="159" name="CustomShape 3"/>
          <p:cNvSpPr/>
          <p:nvPr/>
        </p:nvSpPr>
        <p:spPr>
          <a:xfrm>
            <a:off x="1814400" y="76320"/>
            <a:ext cx="8747280" cy="10641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200" b="1" strike="noStrike" spc="-1" dirty="0">
                <a:solidFill>
                  <a:srgbClr val="4B647A"/>
                </a:solidFill>
                <a:latin typeface="Arial"/>
                <a:ea typeface="DejaVu Sans"/>
              </a:rPr>
              <a:t>PROVVEDIMENTO CONCERNENTE I REQUISITI E LE MODALITA’ PER L’ACCREDITAMENTO DEI SOGGETTI GESTORI E PROMOTORI </a:t>
            </a:r>
            <a:r>
              <a:rPr lang="it-IT" sz="2200" b="1" strike="noStrike" spc="-1" dirty="0" err="1">
                <a:solidFill>
                  <a:srgbClr val="4B647A"/>
                </a:solidFill>
                <a:latin typeface="Arial"/>
                <a:ea typeface="DejaVu Sans"/>
              </a:rPr>
              <a:t>DI</a:t>
            </a:r>
            <a:r>
              <a:rPr lang="it-IT" sz="2200" b="1" strike="noStrike" spc="-1" dirty="0">
                <a:solidFill>
                  <a:srgbClr val="4B647A"/>
                </a:solidFill>
                <a:latin typeface="Arial"/>
                <a:ea typeface="DejaVu Sans"/>
              </a:rPr>
              <a:t> FORME </a:t>
            </a:r>
            <a:r>
              <a:rPr lang="it-IT" sz="2200" b="1" strike="noStrike" spc="-1" dirty="0" err="1">
                <a:solidFill>
                  <a:srgbClr val="4B647A"/>
                </a:solidFill>
                <a:latin typeface="Arial"/>
                <a:ea typeface="DejaVu Sans"/>
              </a:rPr>
              <a:t>DI</a:t>
            </a:r>
            <a:r>
              <a:rPr lang="it-IT" sz="2200" b="1" strike="noStrike" spc="-1" dirty="0">
                <a:solidFill>
                  <a:srgbClr val="4B647A"/>
                </a:solidFill>
                <a:latin typeface="Arial"/>
                <a:ea typeface="DejaVu Sans"/>
              </a:rPr>
              <a:t> WELFARE COLLETTIVE</a:t>
            </a:r>
            <a:endParaRPr lang="it-IT" sz="2200" b="0" strike="noStrike" spc="-1" dirty="0">
              <a:latin typeface="Arial"/>
            </a:endParaRPr>
          </a:p>
        </p:txBody>
      </p:sp>
      <p:sp>
        <p:nvSpPr>
          <p:cNvPr id="160" name="CustomShape 4"/>
          <p:cNvSpPr/>
          <p:nvPr/>
        </p:nvSpPr>
        <p:spPr>
          <a:xfrm>
            <a:off x="1780920" y="1261080"/>
            <a:ext cx="10056960" cy="51116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r>
              <a:rPr lang="it-IT" b="1" dirty="0">
                <a:solidFill>
                  <a:schemeClr val="tx2"/>
                </a:solidFill>
              </a:rPr>
              <a:t>Art. 9 – Requisiti strutturali</a:t>
            </a:r>
            <a:endParaRPr lang="it-IT" dirty="0">
              <a:solidFill>
                <a:schemeClr val="tx2"/>
              </a:solidFill>
            </a:endParaRPr>
          </a:p>
          <a:p>
            <a:pPr marL="342900" lvl="0" indent="-342900" fontAlgn="base">
              <a:buFont typeface="+mj-lt"/>
              <a:buAutoNum type="arabicPeriod"/>
            </a:pPr>
            <a:r>
              <a:rPr lang="it-IT" dirty="0">
                <a:solidFill>
                  <a:schemeClr val="tx2"/>
                </a:solidFill>
              </a:rPr>
              <a:t>Per l’iscrizione all’Elenco regionale è richiesto il possesso, da parte del soggetto richiedente, di una adeguata struttura sul territorio, desumibile da: </a:t>
            </a:r>
          </a:p>
          <a:p>
            <a:pPr marL="342900" lvl="0" indent="-342900" fontAlgn="base">
              <a:buFont typeface="+mj-lt"/>
              <a:buAutoNum type="alphaLcParenR"/>
            </a:pPr>
            <a:r>
              <a:rPr lang="it-IT" dirty="0">
                <a:solidFill>
                  <a:schemeClr val="tx2"/>
                </a:solidFill>
              </a:rPr>
              <a:t>presenza in tutte le province del Veneto di sedi operative che erogano con continuità servizi di informazione e assistenza agli utenti, dell’organizzazione richiedente ovvero gestite dai soggetti promotori (fonti istitutive), purché siano assicurati gli standard di servizio, definiti con successivo provvedimento di Veneto Welfare;</a:t>
            </a:r>
          </a:p>
          <a:p>
            <a:pPr marL="342900" lvl="0" indent="-342900" fontAlgn="base">
              <a:buFont typeface="+mj-lt"/>
              <a:buAutoNum type="alphaLcParenR"/>
            </a:pPr>
            <a:r>
              <a:rPr lang="it-IT" dirty="0">
                <a:solidFill>
                  <a:schemeClr val="tx2"/>
                </a:solidFill>
              </a:rPr>
              <a:t>dotazione, nelle sedi, di attrezzature, spazi e materiali idonei allo svolgimento delle attività, in coerenza con il servizio effettuato; </a:t>
            </a:r>
          </a:p>
          <a:p>
            <a:pPr marL="342900" lvl="0" indent="-342900" fontAlgn="base">
              <a:buFont typeface="+mj-lt"/>
              <a:buAutoNum type="alphaLcParenR"/>
            </a:pPr>
            <a:r>
              <a:rPr lang="it-IT" dirty="0">
                <a:solidFill>
                  <a:schemeClr val="tx2"/>
                </a:solidFill>
              </a:rPr>
              <a:t>pubblicità e trasparenza in ordine alle tipologie di servizi offerti e alle modalità di accesso da parte degli utenti;</a:t>
            </a:r>
          </a:p>
          <a:p>
            <a:pPr marL="342900" lvl="0" indent="-342900" fontAlgn="base">
              <a:buFont typeface="+mj-lt"/>
              <a:buAutoNum type="alphaLcParenR"/>
            </a:pPr>
            <a:r>
              <a:rPr lang="it-IT" dirty="0">
                <a:solidFill>
                  <a:schemeClr val="tx2"/>
                </a:solidFill>
              </a:rPr>
              <a:t>indicazione visibile all'esterno dei locali degli estremi dell’accreditamento regionale; possesso della documentazione attestante l'affidabilità e la qualità del processo di erogazione dei servizi (certificazione ISO 9001:2008).</a:t>
            </a:r>
          </a:p>
          <a:p>
            <a:pPr marL="268288" indent="-268288" fontAlgn="base">
              <a:buFont typeface="Arial" pitchFamily="34" charset="0"/>
              <a:buChar char="•"/>
            </a:pPr>
            <a:endParaRPr lang="it-IT" dirty="0">
              <a:solidFill>
                <a:schemeClr val="tx2"/>
              </a:solidFill>
            </a:endParaRPr>
          </a:p>
          <a:p>
            <a:pPr>
              <a:lnSpc>
                <a:spcPct val="100000"/>
              </a:lnSpc>
            </a:pPr>
            <a:endParaRPr lang="it-IT" sz="2400" spc="-1" dirty="0">
              <a:solidFill>
                <a:schemeClr val="tx2"/>
              </a:solidFill>
              <a:latin typeface="Arial"/>
              <a:ea typeface="DejaVu Sans"/>
            </a:endParaRPr>
          </a:p>
          <a:p>
            <a:pPr>
              <a:lnSpc>
                <a:spcPct val="100000"/>
              </a:lnSpc>
            </a:pPr>
            <a:endParaRPr lang="it-IT" sz="2400" spc="-1" dirty="0">
              <a:solidFill>
                <a:schemeClr val="tx2"/>
              </a:solidFill>
              <a:latin typeface="Arial"/>
              <a:ea typeface="DejaVu Sans"/>
            </a:endParaRPr>
          </a:p>
        </p:txBody>
      </p:sp>
      <p:pic>
        <p:nvPicPr>
          <p:cNvPr id="161" name="Immagine 18"/>
          <p:cNvPicPr/>
          <p:nvPr/>
        </p:nvPicPr>
        <p:blipFill>
          <a:blip r:embed="rId4" cstate="print"/>
          <a:stretch/>
        </p:blipFill>
        <p:spPr>
          <a:xfrm>
            <a:off x="10769760" y="195120"/>
            <a:ext cx="1206720" cy="911520"/>
          </a:xfrm>
          <a:prstGeom prst="rect">
            <a:avLst/>
          </a:prstGeom>
          <a:ln w="9360">
            <a:noFill/>
          </a:ln>
        </p:spPr>
      </p:pic>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CustomShape 1"/>
          <p:cNvSpPr/>
          <p:nvPr/>
        </p:nvSpPr>
        <p:spPr>
          <a:xfrm>
            <a:off x="-14400" y="0"/>
            <a:ext cx="1336680" cy="6856560"/>
          </a:xfrm>
          <a:prstGeom prst="rect">
            <a:avLst/>
          </a:prstGeom>
          <a:solidFill>
            <a:srgbClr val="4B647A"/>
          </a:solidFill>
          <a:ln>
            <a:round/>
          </a:ln>
        </p:spPr>
        <p:style>
          <a:lnRef idx="2">
            <a:schemeClr val="accent1">
              <a:shade val="50000"/>
            </a:schemeClr>
          </a:lnRef>
          <a:fillRef idx="1">
            <a:schemeClr val="accent1"/>
          </a:fillRef>
          <a:effectRef idx="0">
            <a:schemeClr val="accent1"/>
          </a:effectRef>
          <a:fontRef idx="minor"/>
        </p:style>
      </p:sp>
      <p:pic>
        <p:nvPicPr>
          <p:cNvPr id="156" name="Immagine 4"/>
          <p:cNvPicPr/>
          <p:nvPr/>
        </p:nvPicPr>
        <p:blipFill>
          <a:blip r:embed="rId2" cstate="print"/>
          <a:stretch/>
        </p:blipFill>
        <p:spPr>
          <a:xfrm>
            <a:off x="0" y="136440"/>
            <a:ext cx="1308240" cy="1281240"/>
          </a:xfrm>
          <a:prstGeom prst="rect">
            <a:avLst/>
          </a:prstGeom>
          <a:ln w="9360">
            <a:noFill/>
          </a:ln>
        </p:spPr>
      </p:pic>
      <p:pic>
        <p:nvPicPr>
          <p:cNvPr id="157" name="Immagine 5"/>
          <p:cNvPicPr/>
          <p:nvPr/>
        </p:nvPicPr>
        <p:blipFill>
          <a:blip r:embed="rId3" cstate="print"/>
          <a:stretch/>
        </p:blipFill>
        <p:spPr>
          <a:xfrm>
            <a:off x="22320" y="5994360"/>
            <a:ext cx="1263960" cy="719280"/>
          </a:xfrm>
          <a:prstGeom prst="rect">
            <a:avLst/>
          </a:prstGeom>
          <a:ln w="9360">
            <a:noFill/>
          </a:ln>
        </p:spPr>
      </p:pic>
      <p:sp>
        <p:nvSpPr>
          <p:cNvPr id="158" name="Line 2"/>
          <p:cNvSpPr/>
          <p:nvPr/>
        </p:nvSpPr>
        <p:spPr>
          <a:xfrm>
            <a:off x="1036440" y="1228680"/>
            <a:ext cx="10955520" cy="360"/>
          </a:xfrm>
          <a:prstGeom prst="line">
            <a:avLst/>
          </a:prstGeom>
          <a:ln w="38160">
            <a:solidFill>
              <a:srgbClr val="4B647A"/>
            </a:solidFill>
            <a:round/>
          </a:ln>
        </p:spPr>
        <p:style>
          <a:lnRef idx="1">
            <a:schemeClr val="accent1"/>
          </a:lnRef>
          <a:fillRef idx="0">
            <a:schemeClr val="accent1"/>
          </a:fillRef>
          <a:effectRef idx="0">
            <a:schemeClr val="accent1"/>
          </a:effectRef>
          <a:fontRef idx="minor"/>
        </p:style>
      </p:sp>
      <p:sp>
        <p:nvSpPr>
          <p:cNvPr id="159" name="CustomShape 3"/>
          <p:cNvSpPr/>
          <p:nvPr/>
        </p:nvSpPr>
        <p:spPr>
          <a:xfrm>
            <a:off x="1814400" y="76320"/>
            <a:ext cx="8747280" cy="10641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200" b="1" strike="noStrike" spc="-1" dirty="0">
                <a:solidFill>
                  <a:srgbClr val="4B647A"/>
                </a:solidFill>
                <a:latin typeface="Arial"/>
                <a:ea typeface="DejaVu Sans"/>
              </a:rPr>
              <a:t>PROVVEDIMENTO CONCERNENTE I REQUISITI E LE MODALITA’ PER L’ACCREDITAMENTO DEI SOGGETTI GESTORI E PROMOTORI </a:t>
            </a:r>
            <a:r>
              <a:rPr lang="it-IT" sz="2200" b="1" strike="noStrike" spc="-1" dirty="0" err="1">
                <a:solidFill>
                  <a:srgbClr val="4B647A"/>
                </a:solidFill>
                <a:latin typeface="Arial"/>
                <a:ea typeface="DejaVu Sans"/>
              </a:rPr>
              <a:t>DI</a:t>
            </a:r>
            <a:r>
              <a:rPr lang="it-IT" sz="2200" b="1" strike="noStrike" spc="-1" dirty="0">
                <a:solidFill>
                  <a:srgbClr val="4B647A"/>
                </a:solidFill>
                <a:latin typeface="Arial"/>
                <a:ea typeface="DejaVu Sans"/>
              </a:rPr>
              <a:t> FORME </a:t>
            </a:r>
            <a:r>
              <a:rPr lang="it-IT" sz="2200" b="1" strike="noStrike" spc="-1" dirty="0" err="1">
                <a:solidFill>
                  <a:srgbClr val="4B647A"/>
                </a:solidFill>
                <a:latin typeface="Arial"/>
                <a:ea typeface="DejaVu Sans"/>
              </a:rPr>
              <a:t>DI</a:t>
            </a:r>
            <a:r>
              <a:rPr lang="it-IT" sz="2200" b="1" strike="noStrike" spc="-1" dirty="0">
                <a:solidFill>
                  <a:srgbClr val="4B647A"/>
                </a:solidFill>
                <a:latin typeface="Arial"/>
                <a:ea typeface="DejaVu Sans"/>
              </a:rPr>
              <a:t> WELFARE COLLETTIVE</a:t>
            </a:r>
            <a:endParaRPr lang="it-IT" sz="2200" b="0" strike="noStrike" spc="-1" dirty="0">
              <a:latin typeface="Arial"/>
            </a:endParaRPr>
          </a:p>
        </p:txBody>
      </p:sp>
      <p:sp>
        <p:nvSpPr>
          <p:cNvPr id="160" name="CustomShape 4"/>
          <p:cNvSpPr/>
          <p:nvPr/>
        </p:nvSpPr>
        <p:spPr>
          <a:xfrm>
            <a:off x="1780920" y="1261080"/>
            <a:ext cx="10056960" cy="51116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r>
              <a:rPr lang="it-IT" b="1" dirty="0">
                <a:solidFill>
                  <a:schemeClr val="tx2"/>
                </a:solidFill>
              </a:rPr>
              <a:t>Art. 10 – Requisiti della </a:t>
            </a:r>
            <a:r>
              <a:rPr lang="it-IT" b="1" dirty="0" err="1">
                <a:solidFill>
                  <a:schemeClr val="tx2"/>
                </a:solidFill>
              </a:rPr>
              <a:t>governance</a:t>
            </a:r>
            <a:endParaRPr lang="it-IT" dirty="0">
              <a:solidFill>
                <a:schemeClr val="tx2"/>
              </a:solidFill>
            </a:endParaRPr>
          </a:p>
          <a:p>
            <a:pPr marL="342900" lvl="0" indent="-342900" fontAlgn="base">
              <a:buFont typeface="+mj-lt"/>
              <a:buAutoNum type="arabicPeriod"/>
            </a:pPr>
            <a:r>
              <a:rPr lang="it-IT" dirty="0">
                <a:solidFill>
                  <a:schemeClr val="tx2"/>
                </a:solidFill>
              </a:rPr>
              <a:t>Per l’iscrizione all’elenco regionale si richiede che gli organi di amministrazione siano composti, fermi restando gli altri requisiti previsti dalla normativa statale vigente, prevalentemente da rappresentanti designati dalle parti costituenti, che siano residenti nel territorio regionale, ovvero che nel territorio stesso espletino in via preminente la propria attività lavorativa o professionale ovvero siano dipendenti di aziende che ivi operino prevalentemente o di emanazione delle parti sociali costituenti venete.</a:t>
            </a:r>
          </a:p>
          <a:p>
            <a:pPr marL="342900" lvl="0" indent="-342900" fontAlgn="base">
              <a:buFont typeface="+mj-lt"/>
              <a:buAutoNum type="arabicPeriod"/>
            </a:pPr>
            <a:r>
              <a:rPr lang="it-IT" dirty="0">
                <a:solidFill>
                  <a:schemeClr val="tx2"/>
                </a:solidFill>
              </a:rPr>
              <a:t>Qualora all’atto della richiesta di iscrizione la composizione degli organismi in carica non rispetti il requisito di cui al comma precedente, ove non sussistano altri motivi di reiezione, l’iscrizione viene concessa a condizione che al primo rinnovo utile il requisito sia garantito.</a:t>
            </a:r>
          </a:p>
          <a:p>
            <a:pPr marL="342900" lvl="0" indent="-342900" fontAlgn="base">
              <a:buFont typeface="+mj-lt"/>
              <a:buAutoNum type="arabicPeriod"/>
            </a:pPr>
            <a:endParaRPr lang="it-IT" dirty="0">
              <a:solidFill>
                <a:schemeClr val="tx2"/>
              </a:solidFill>
            </a:endParaRPr>
          </a:p>
          <a:p>
            <a:r>
              <a:rPr lang="it-IT" b="1" dirty="0">
                <a:solidFill>
                  <a:schemeClr val="tx2"/>
                </a:solidFill>
              </a:rPr>
              <a:t>Art. 11 – Requisiti di efficienza gestionale</a:t>
            </a:r>
            <a:endParaRPr lang="it-IT" dirty="0">
              <a:solidFill>
                <a:schemeClr val="tx2"/>
              </a:solidFill>
            </a:endParaRPr>
          </a:p>
          <a:p>
            <a:pPr marL="346075" lvl="1" indent="-342900" fontAlgn="base">
              <a:buFont typeface="+mj-lt"/>
              <a:buAutoNum type="arabicPeriod"/>
            </a:pPr>
            <a:r>
              <a:rPr lang="it-IT" dirty="0">
                <a:solidFill>
                  <a:schemeClr val="tx2"/>
                </a:solidFill>
              </a:rPr>
              <a:t>Il contenimento dei costi e l’efficienza nella gestione costituiscono obiettivi di un processo di miglioramento continuo, volto ad accresce il valore dei servizi e delle prestazioni a favore dei fruitori. </a:t>
            </a:r>
          </a:p>
          <a:p>
            <a:pPr marL="346075" lvl="1" indent="-342900" fontAlgn="base">
              <a:buFont typeface="+mj-lt"/>
              <a:buAutoNum type="arabicPeriod"/>
            </a:pPr>
            <a:r>
              <a:rPr lang="it-IT" dirty="0">
                <a:solidFill>
                  <a:schemeClr val="tx2"/>
                </a:solidFill>
              </a:rPr>
              <a:t>Entro 60 giorni dall’entrata in vigore del presente provvedimento Veneto Welfare, avvalendosi del supporto tecnico istruttorio del comitato di cui al successivo articolo 14, definisce, per ciascuna forma di welfare, gli obiettivi di performance e i relativi indicatori di risultato.</a:t>
            </a:r>
          </a:p>
          <a:p>
            <a:pPr marL="342900" lvl="0" indent="-342900" fontAlgn="base"/>
            <a:endParaRPr lang="it-IT" dirty="0">
              <a:solidFill>
                <a:schemeClr val="tx2"/>
              </a:solidFill>
            </a:endParaRPr>
          </a:p>
          <a:p>
            <a:pPr marL="342900" lvl="0" indent="-342900" fontAlgn="base"/>
            <a:endParaRPr lang="it-IT" dirty="0">
              <a:solidFill>
                <a:schemeClr val="tx2"/>
              </a:solidFill>
            </a:endParaRPr>
          </a:p>
          <a:p>
            <a:pPr>
              <a:lnSpc>
                <a:spcPct val="100000"/>
              </a:lnSpc>
            </a:pPr>
            <a:endParaRPr lang="it-IT" sz="2400" spc="-1" dirty="0">
              <a:solidFill>
                <a:schemeClr val="tx2"/>
              </a:solidFill>
              <a:latin typeface="Arial"/>
              <a:ea typeface="DejaVu Sans"/>
            </a:endParaRPr>
          </a:p>
          <a:p>
            <a:pPr>
              <a:lnSpc>
                <a:spcPct val="100000"/>
              </a:lnSpc>
            </a:pPr>
            <a:endParaRPr lang="it-IT" sz="2400" spc="-1" dirty="0">
              <a:solidFill>
                <a:schemeClr val="tx2"/>
              </a:solidFill>
              <a:latin typeface="Arial"/>
              <a:ea typeface="DejaVu Sans"/>
            </a:endParaRPr>
          </a:p>
        </p:txBody>
      </p:sp>
      <p:pic>
        <p:nvPicPr>
          <p:cNvPr id="161" name="Immagine 18"/>
          <p:cNvPicPr/>
          <p:nvPr/>
        </p:nvPicPr>
        <p:blipFill>
          <a:blip r:embed="rId4" cstate="print"/>
          <a:stretch/>
        </p:blipFill>
        <p:spPr>
          <a:xfrm>
            <a:off x="10769760" y="195120"/>
            <a:ext cx="1206720" cy="911520"/>
          </a:xfrm>
          <a:prstGeom prst="rect">
            <a:avLst/>
          </a:prstGeom>
          <a:ln w="9360">
            <a:noFill/>
          </a:ln>
        </p:spPr>
      </p:pic>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CustomShape 1"/>
          <p:cNvSpPr/>
          <p:nvPr/>
        </p:nvSpPr>
        <p:spPr>
          <a:xfrm>
            <a:off x="-14400" y="0"/>
            <a:ext cx="1336680" cy="6856560"/>
          </a:xfrm>
          <a:prstGeom prst="rect">
            <a:avLst/>
          </a:prstGeom>
          <a:solidFill>
            <a:srgbClr val="4B647A"/>
          </a:solidFill>
          <a:ln>
            <a:round/>
          </a:ln>
        </p:spPr>
        <p:style>
          <a:lnRef idx="2">
            <a:schemeClr val="accent1">
              <a:shade val="50000"/>
            </a:schemeClr>
          </a:lnRef>
          <a:fillRef idx="1">
            <a:schemeClr val="accent1"/>
          </a:fillRef>
          <a:effectRef idx="0">
            <a:schemeClr val="accent1"/>
          </a:effectRef>
          <a:fontRef idx="minor"/>
        </p:style>
      </p:sp>
      <p:pic>
        <p:nvPicPr>
          <p:cNvPr id="156" name="Immagine 4"/>
          <p:cNvPicPr/>
          <p:nvPr/>
        </p:nvPicPr>
        <p:blipFill>
          <a:blip r:embed="rId2" cstate="print"/>
          <a:stretch/>
        </p:blipFill>
        <p:spPr>
          <a:xfrm>
            <a:off x="0" y="136440"/>
            <a:ext cx="1308240" cy="1281240"/>
          </a:xfrm>
          <a:prstGeom prst="rect">
            <a:avLst/>
          </a:prstGeom>
          <a:ln w="9360">
            <a:noFill/>
          </a:ln>
        </p:spPr>
      </p:pic>
      <p:pic>
        <p:nvPicPr>
          <p:cNvPr id="157" name="Immagine 5"/>
          <p:cNvPicPr/>
          <p:nvPr/>
        </p:nvPicPr>
        <p:blipFill>
          <a:blip r:embed="rId3" cstate="print"/>
          <a:stretch/>
        </p:blipFill>
        <p:spPr>
          <a:xfrm>
            <a:off x="22320" y="5994360"/>
            <a:ext cx="1263960" cy="719280"/>
          </a:xfrm>
          <a:prstGeom prst="rect">
            <a:avLst/>
          </a:prstGeom>
          <a:ln w="9360">
            <a:noFill/>
          </a:ln>
        </p:spPr>
      </p:pic>
      <p:sp>
        <p:nvSpPr>
          <p:cNvPr id="158" name="Line 2"/>
          <p:cNvSpPr/>
          <p:nvPr/>
        </p:nvSpPr>
        <p:spPr>
          <a:xfrm>
            <a:off x="1036440" y="1228680"/>
            <a:ext cx="10955520" cy="360"/>
          </a:xfrm>
          <a:prstGeom prst="line">
            <a:avLst/>
          </a:prstGeom>
          <a:ln w="38160">
            <a:solidFill>
              <a:srgbClr val="4B647A"/>
            </a:solidFill>
            <a:round/>
          </a:ln>
        </p:spPr>
        <p:style>
          <a:lnRef idx="1">
            <a:schemeClr val="accent1"/>
          </a:lnRef>
          <a:fillRef idx="0">
            <a:schemeClr val="accent1"/>
          </a:fillRef>
          <a:effectRef idx="0">
            <a:schemeClr val="accent1"/>
          </a:effectRef>
          <a:fontRef idx="minor"/>
        </p:style>
      </p:sp>
      <p:sp>
        <p:nvSpPr>
          <p:cNvPr id="159" name="CustomShape 3"/>
          <p:cNvSpPr/>
          <p:nvPr/>
        </p:nvSpPr>
        <p:spPr>
          <a:xfrm>
            <a:off x="1814400" y="76320"/>
            <a:ext cx="8747280" cy="10641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200" b="1" strike="noStrike" spc="-1" dirty="0">
                <a:solidFill>
                  <a:srgbClr val="4B647A"/>
                </a:solidFill>
                <a:latin typeface="Arial"/>
                <a:ea typeface="DejaVu Sans"/>
              </a:rPr>
              <a:t>PROVVEDIMENTO CONCERNENTE I REQUISITI E LE MODALITA’ PER L’ACCREDITAMENTO DEI SOGGETTI GESTORI E PROMOTORI </a:t>
            </a:r>
            <a:r>
              <a:rPr lang="it-IT" sz="2200" b="1" strike="noStrike" spc="-1" dirty="0" err="1">
                <a:solidFill>
                  <a:srgbClr val="4B647A"/>
                </a:solidFill>
                <a:latin typeface="Arial"/>
                <a:ea typeface="DejaVu Sans"/>
              </a:rPr>
              <a:t>DI</a:t>
            </a:r>
            <a:r>
              <a:rPr lang="it-IT" sz="2200" b="1" strike="noStrike" spc="-1" dirty="0">
                <a:solidFill>
                  <a:srgbClr val="4B647A"/>
                </a:solidFill>
                <a:latin typeface="Arial"/>
                <a:ea typeface="DejaVu Sans"/>
              </a:rPr>
              <a:t> FORME </a:t>
            </a:r>
            <a:r>
              <a:rPr lang="it-IT" sz="2200" b="1" strike="noStrike" spc="-1" dirty="0" err="1">
                <a:solidFill>
                  <a:srgbClr val="4B647A"/>
                </a:solidFill>
                <a:latin typeface="Arial"/>
                <a:ea typeface="DejaVu Sans"/>
              </a:rPr>
              <a:t>DI</a:t>
            </a:r>
            <a:r>
              <a:rPr lang="it-IT" sz="2200" b="1" strike="noStrike" spc="-1" dirty="0">
                <a:solidFill>
                  <a:srgbClr val="4B647A"/>
                </a:solidFill>
                <a:latin typeface="Arial"/>
                <a:ea typeface="DejaVu Sans"/>
              </a:rPr>
              <a:t> WELFARE COLLETTIVE</a:t>
            </a:r>
            <a:endParaRPr lang="it-IT" sz="2200" b="0" strike="noStrike" spc="-1" dirty="0">
              <a:latin typeface="Arial"/>
            </a:endParaRPr>
          </a:p>
        </p:txBody>
      </p:sp>
      <p:sp>
        <p:nvSpPr>
          <p:cNvPr id="160" name="CustomShape 4"/>
          <p:cNvSpPr/>
          <p:nvPr/>
        </p:nvSpPr>
        <p:spPr>
          <a:xfrm>
            <a:off x="1780920" y="1261080"/>
            <a:ext cx="10056960" cy="51116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r>
              <a:rPr lang="it-IT" b="1" dirty="0">
                <a:solidFill>
                  <a:schemeClr val="tx2"/>
                </a:solidFill>
              </a:rPr>
              <a:t>Art. 12 – Requisiti specifici</a:t>
            </a:r>
            <a:endParaRPr lang="it-IT" dirty="0">
              <a:solidFill>
                <a:schemeClr val="tx2"/>
              </a:solidFill>
            </a:endParaRPr>
          </a:p>
          <a:p>
            <a:pPr marL="342900" lvl="0" indent="-342900" fontAlgn="base">
              <a:buFont typeface="+mj-lt"/>
              <a:buAutoNum type="arabicPeriod"/>
            </a:pPr>
            <a:r>
              <a:rPr lang="it-IT" dirty="0">
                <a:solidFill>
                  <a:schemeClr val="tx2"/>
                </a:solidFill>
              </a:rPr>
              <a:t>I </a:t>
            </a:r>
            <a:r>
              <a:rPr lang="it-IT" b="1" dirty="0">
                <a:solidFill>
                  <a:schemeClr val="tx2"/>
                </a:solidFill>
              </a:rPr>
              <a:t>fondi pensione  </a:t>
            </a:r>
            <a:r>
              <a:rPr lang="it-IT" dirty="0">
                <a:solidFill>
                  <a:schemeClr val="tx2"/>
                </a:solidFill>
              </a:rPr>
              <a:t>richiedenti l’iscrizione all’Elenco regionale sono tenuti a dichiarare  che, fatte salve le norme vigenti in materia di criteri e limiti di investimenti, </a:t>
            </a:r>
            <a:r>
              <a:rPr lang="it-IT" b="1" dirty="0">
                <a:solidFill>
                  <a:schemeClr val="tx2"/>
                </a:solidFill>
              </a:rPr>
              <a:t>deliberano di destinare una quota di patrimonio ad iniziative di investimento  nell’economia del territorio</a:t>
            </a:r>
            <a:r>
              <a:rPr lang="it-IT" dirty="0">
                <a:solidFill>
                  <a:schemeClr val="tx2"/>
                </a:solidFill>
              </a:rPr>
              <a:t>.</a:t>
            </a:r>
          </a:p>
          <a:p>
            <a:pPr marL="342900" indent="-342900" fontAlgn="base">
              <a:buFont typeface="+mj-lt"/>
              <a:buAutoNum type="arabicPeriod"/>
            </a:pPr>
            <a:r>
              <a:rPr lang="it-IT" dirty="0">
                <a:solidFill>
                  <a:schemeClr val="tx2"/>
                </a:solidFill>
              </a:rPr>
              <a:t>I </a:t>
            </a:r>
            <a:r>
              <a:rPr lang="it-IT" b="1" dirty="0">
                <a:solidFill>
                  <a:schemeClr val="tx2"/>
                </a:solidFill>
              </a:rPr>
              <a:t>fondi sanitari </a:t>
            </a:r>
            <a:r>
              <a:rPr lang="it-IT" dirty="0">
                <a:solidFill>
                  <a:schemeClr val="tx2"/>
                </a:solidFill>
              </a:rPr>
              <a:t>integrativi di natura contrattuale, iscritti all’elenco regionale ai sensi della presente legge, fatte salve le norme vigenti in materia, </a:t>
            </a:r>
            <a:r>
              <a:rPr lang="it-IT" b="1" dirty="0">
                <a:solidFill>
                  <a:schemeClr val="tx2"/>
                </a:solidFill>
              </a:rPr>
              <a:t>sono tenuti a richiedere il convenzionamento con il sistema socio-sanitario della Regione</a:t>
            </a:r>
            <a:r>
              <a:rPr lang="it-IT" dirty="0">
                <a:solidFill>
                  <a:schemeClr val="tx2"/>
                </a:solidFill>
              </a:rPr>
              <a:t>, ai fini di quanto previsto dall’art. 16 della </a:t>
            </a:r>
            <a:r>
              <a:rPr lang="it-IT" dirty="0" err="1">
                <a:solidFill>
                  <a:schemeClr val="tx2"/>
                </a:solidFill>
              </a:rPr>
              <a:t>L.R.</a:t>
            </a:r>
            <a:r>
              <a:rPr lang="it-IT" dirty="0">
                <a:solidFill>
                  <a:schemeClr val="tx2"/>
                </a:solidFill>
              </a:rPr>
              <a:t> 29.6.2012, n. 23).</a:t>
            </a:r>
          </a:p>
          <a:p>
            <a:pPr marL="342900" indent="-342900" fontAlgn="base">
              <a:buFont typeface="+mj-lt"/>
              <a:buAutoNum type="arabicPeriod"/>
            </a:pPr>
            <a:endParaRPr lang="it-IT" dirty="0">
              <a:solidFill>
                <a:schemeClr val="tx2"/>
              </a:solidFill>
            </a:endParaRPr>
          </a:p>
          <a:p>
            <a:r>
              <a:rPr lang="it-IT" b="1" dirty="0">
                <a:solidFill>
                  <a:schemeClr val="tx2"/>
                </a:solidFill>
              </a:rPr>
              <a:t>Art. 13 – Sistema di monitoraggio per l’analisi e la valutazione di efficacia, </a:t>
            </a:r>
            <a:br>
              <a:rPr lang="it-IT" b="1" dirty="0">
                <a:solidFill>
                  <a:schemeClr val="tx2"/>
                </a:solidFill>
              </a:rPr>
            </a:br>
            <a:r>
              <a:rPr lang="it-IT" b="1" dirty="0">
                <a:solidFill>
                  <a:schemeClr val="tx2"/>
                </a:solidFill>
              </a:rPr>
              <a:t>efficienza e qualità del sistema</a:t>
            </a:r>
            <a:endParaRPr lang="it-IT" dirty="0">
              <a:solidFill>
                <a:schemeClr val="tx2"/>
              </a:solidFill>
            </a:endParaRPr>
          </a:p>
          <a:p>
            <a:pPr marL="342900" lvl="0" indent="-342900" fontAlgn="base">
              <a:buFont typeface="+mj-lt"/>
              <a:buAutoNum type="arabicPeriod"/>
            </a:pPr>
            <a:r>
              <a:rPr lang="it-IT" dirty="0">
                <a:solidFill>
                  <a:schemeClr val="tx2"/>
                </a:solidFill>
              </a:rPr>
              <a:t>Il sistema di monitoraggio e valutazione è finalizzato a </a:t>
            </a:r>
            <a:r>
              <a:rPr lang="it-IT" b="1" dirty="0">
                <a:solidFill>
                  <a:schemeClr val="tx2"/>
                </a:solidFill>
              </a:rPr>
              <a:t>misurare efficacia</a:t>
            </a:r>
            <a:r>
              <a:rPr lang="it-IT" dirty="0">
                <a:solidFill>
                  <a:schemeClr val="tx2"/>
                </a:solidFill>
              </a:rPr>
              <a:t>, </a:t>
            </a:r>
            <a:r>
              <a:rPr lang="it-IT" b="1" dirty="0">
                <a:solidFill>
                  <a:schemeClr val="tx2"/>
                </a:solidFill>
              </a:rPr>
              <a:t>efficienza e qualità del sistema complessivo dell’offerta dei servizi in materia di previdenza complementare e welfare integrato</a:t>
            </a:r>
            <a:r>
              <a:rPr lang="it-IT" dirty="0">
                <a:solidFill>
                  <a:schemeClr val="tx2"/>
                </a:solidFill>
              </a:rPr>
              <a:t> ed il rispetto dei requisiti specifici previsti per l’iscrizione all’elenco regionale. Tale strumento si inserisce nel processo di accreditamento quale leva per il miglioramento continuo ed orientamento verso standard di qualità elevati.</a:t>
            </a:r>
          </a:p>
          <a:p>
            <a:pPr marL="342900" indent="-342900" fontAlgn="base">
              <a:buFont typeface="+mj-lt"/>
              <a:buAutoNum type="arabicPeriod"/>
            </a:pPr>
            <a:endParaRPr lang="it-IT" dirty="0">
              <a:solidFill>
                <a:schemeClr val="tx2"/>
              </a:solidFill>
            </a:endParaRPr>
          </a:p>
          <a:p>
            <a:pPr marL="342900" lvl="0" indent="-342900" fontAlgn="base">
              <a:buFont typeface="+mj-lt"/>
              <a:buAutoNum type="arabicPeriod"/>
            </a:pPr>
            <a:endParaRPr lang="it-IT" dirty="0">
              <a:solidFill>
                <a:schemeClr val="tx2"/>
              </a:solidFill>
            </a:endParaRPr>
          </a:p>
        </p:txBody>
      </p:sp>
      <p:pic>
        <p:nvPicPr>
          <p:cNvPr id="161" name="Immagine 18"/>
          <p:cNvPicPr/>
          <p:nvPr/>
        </p:nvPicPr>
        <p:blipFill>
          <a:blip r:embed="rId4" cstate="print"/>
          <a:stretch/>
        </p:blipFill>
        <p:spPr>
          <a:xfrm>
            <a:off x="10769760" y="195120"/>
            <a:ext cx="1206720" cy="911520"/>
          </a:xfrm>
          <a:prstGeom prst="rect">
            <a:avLst/>
          </a:prstGeom>
          <a:ln w="9360">
            <a:noFill/>
          </a:ln>
        </p:spPr>
      </p:pic>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CustomShape 1"/>
          <p:cNvSpPr/>
          <p:nvPr/>
        </p:nvSpPr>
        <p:spPr>
          <a:xfrm>
            <a:off x="-14400" y="0"/>
            <a:ext cx="1336680" cy="6856560"/>
          </a:xfrm>
          <a:prstGeom prst="rect">
            <a:avLst/>
          </a:prstGeom>
          <a:solidFill>
            <a:srgbClr val="4B647A"/>
          </a:solidFill>
          <a:ln>
            <a:round/>
          </a:ln>
        </p:spPr>
        <p:style>
          <a:lnRef idx="2">
            <a:schemeClr val="accent1">
              <a:shade val="50000"/>
            </a:schemeClr>
          </a:lnRef>
          <a:fillRef idx="1">
            <a:schemeClr val="accent1"/>
          </a:fillRef>
          <a:effectRef idx="0">
            <a:schemeClr val="accent1"/>
          </a:effectRef>
          <a:fontRef idx="minor"/>
        </p:style>
      </p:sp>
      <p:pic>
        <p:nvPicPr>
          <p:cNvPr id="156" name="Immagine 4"/>
          <p:cNvPicPr/>
          <p:nvPr/>
        </p:nvPicPr>
        <p:blipFill>
          <a:blip r:embed="rId2" cstate="print"/>
          <a:stretch/>
        </p:blipFill>
        <p:spPr>
          <a:xfrm>
            <a:off x="0" y="136440"/>
            <a:ext cx="1308240" cy="1281240"/>
          </a:xfrm>
          <a:prstGeom prst="rect">
            <a:avLst/>
          </a:prstGeom>
          <a:ln w="9360">
            <a:noFill/>
          </a:ln>
        </p:spPr>
      </p:pic>
      <p:pic>
        <p:nvPicPr>
          <p:cNvPr id="157" name="Immagine 5"/>
          <p:cNvPicPr/>
          <p:nvPr/>
        </p:nvPicPr>
        <p:blipFill>
          <a:blip r:embed="rId3" cstate="print"/>
          <a:stretch/>
        </p:blipFill>
        <p:spPr>
          <a:xfrm>
            <a:off x="22320" y="5994360"/>
            <a:ext cx="1263960" cy="719280"/>
          </a:xfrm>
          <a:prstGeom prst="rect">
            <a:avLst/>
          </a:prstGeom>
          <a:ln w="9360">
            <a:noFill/>
          </a:ln>
        </p:spPr>
      </p:pic>
      <p:sp>
        <p:nvSpPr>
          <p:cNvPr id="158" name="Line 2"/>
          <p:cNvSpPr/>
          <p:nvPr/>
        </p:nvSpPr>
        <p:spPr>
          <a:xfrm>
            <a:off x="1036440" y="1228680"/>
            <a:ext cx="10955520" cy="360"/>
          </a:xfrm>
          <a:prstGeom prst="line">
            <a:avLst/>
          </a:prstGeom>
          <a:ln w="38160">
            <a:solidFill>
              <a:srgbClr val="4B647A"/>
            </a:solidFill>
            <a:round/>
          </a:ln>
        </p:spPr>
        <p:style>
          <a:lnRef idx="1">
            <a:schemeClr val="accent1"/>
          </a:lnRef>
          <a:fillRef idx="0">
            <a:schemeClr val="accent1"/>
          </a:fillRef>
          <a:effectRef idx="0">
            <a:schemeClr val="accent1"/>
          </a:effectRef>
          <a:fontRef idx="minor"/>
        </p:style>
      </p:sp>
      <p:sp>
        <p:nvSpPr>
          <p:cNvPr id="159" name="CustomShape 3"/>
          <p:cNvSpPr/>
          <p:nvPr/>
        </p:nvSpPr>
        <p:spPr>
          <a:xfrm>
            <a:off x="1814400" y="76320"/>
            <a:ext cx="8747280" cy="10641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200" b="1" strike="noStrike" spc="-1" dirty="0">
                <a:solidFill>
                  <a:srgbClr val="4B647A"/>
                </a:solidFill>
                <a:latin typeface="Arial"/>
                <a:ea typeface="DejaVu Sans"/>
              </a:rPr>
              <a:t>PROVVEDIMENTO CONCERNENTE I REQUISITI E LE MODALITA’ PER L’ACCREDITAMENTO DEI SOGGETTI GESTORI E PROMOTORI </a:t>
            </a:r>
            <a:r>
              <a:rPr lang="it-IT" sz="2200" b="1" strike="noStrike" spc="-1" dirty="0" err="1">
                <a:solidFill>
                  <a:srgbClr val="4B647A"/>
                </a:solidFill>
                <a:latin typeface="Arial"/>
                <a:ea typeface="DejaVu Sans"/>
              </a:rPr>
              <a:t>DI</a:t>
            </a:r>
            <a:r>
              <a:rPr lang="it-IT" sz="2200" b="1" strike="noStrike" spc="-1" dirty="0">
                <a:solidFill>
                  <a:srgbClr val="4B647A"/>
                </a:solidFill>
                <a:latin typeface="Arial"/>
                <a:ea typeface="DejaVu Sans"/>
              </a:rPr>
              <a:t> FORME </a:t>
            </a:r>
            <a:r>
              <a:rPr lang="it-IT" sz="2200" b="1" strike="noStrike" spc="-1" dirty="0" err="1">
                <a:solidFill>
                  <a:srgbClr val="4B647A"/>
                </a:solidFill>
                <a:latin typeface="Arial"/>
                <a:ea typeface="DejaVu Sans"/>
              </a:rPr>
              <a:t>DI</a:t>
            </a:r>
            <a:r>
              <a:rPr lang="it-IT" sz="2200" b="1" strike="noStrike" spc="-1" dirty="0">
                <a:solidFill>
                  <a:srgbClr val="4B647A"/>
                </a:solidFill>
                <a:latin typeface="Arial"/>
                <a:ea typeface="DejaVu Sans"/>
              </a:rPr>
              <a:t> WELFARE COLLETTIVE</a:t>
            </a:r>
            <a:endParaRPr lang="it-IT" sz="2200" b="0" strike="noStrike" spc="-1" dirty="0">
              <a:latin typeface="Arial"/>
            </a:endParaRPr>
          </a:p>
        </p:txBody>
      </p:sp>
      <p:sp>
        <p:nvSpPr>
          <p:cNvPr id="160" name="CustomShape 4"/>
          <p:cNvSpPr/>
          <p:nvPr/>
        </p:nvSpPr>
        <p:spPr>
          <a:xfrm>
            <a:off x="1780920" y="1261080"/>
            <a:ext cx="10056960" cy="51116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r>
              <a:rPr lang="it-IT" b="1" dirty="0">
                <a:solidFill>
                  <a:schemeClr val="tx2"/>
                </a:solidFill>
              </a:rPr>
              <a:t>Art. 14 – Comitato tecnico</a:t>
            </a:r>
            <a:endParaRPr lang="it-IT" dirty="0">
              <a:solidFill>
                <a:schemeClr val="tx2"/>
              </a:solidFill>
            </a:endParaRPr>
          </a:p>
          <a:p>
            <a:pPr marL="342900" lvl="0" indent="-342900" fontAlgn="base">
              <a:buFont typeface="+mj-lt"/>
              <a:buAutoNum type="arabicPeriod"/>
            </a:pPr>
            <a:r>
              <a:rPr lang="it-IT" dirty="0">
                <a:solidFill>
                  <a:schemeClr val="tx2"/>
                </a:solidFill>
              </a:rPr>
              <a:t>Veneto Welfare, nell’espletamento delle funzioni attribuitegli dal presente provvedimento, si avvale del supporto tecnico- istruttorio di un comitato.</a:t>
            </a:r>
          </a:p>
          <a:p>
            <a:pPr marL="342900" lvl="0" indent="-342900" fontAlgn="base">
              <a:buFont typeface="+mj-lt"/>
              <a:buAutoNum type="arabicPeriod"/>
            </a:pPr>
            <a:r>
              <a:rPr lang="it-IT" dirty="0">
                <a:solidFill>
                  <a:schemeClr val="tx2"/>
                </a:solidFill>
              </a:rPr>
              <a:t>Il Comitato tecnico, composto da tre esperti, di cui uno designato dalla CRCPS,  in possesso di comprovata esperienza in materia previdenziale e di welfare, nei profili giuridici, economici e gestionali, è nominato dal Direttore di Veneto Welfare entro 30 giorni dall’entrata in vigore del presente provvedimento.</a:t>
            </a:r>
          </a:p>
        </p:txBody>
      </p:sp>
      <p:pic>
        <p:nvPicPr>
          <p:cNvPr id="161" name="Immagine 18"/>
          <p:cNvPicPr/>
          <p:nvPr/>
        </p:nvPicPr>
        <p:blipFill>
          <a:blip r:embed="rId4" cstate="print"/>
          <a:stretch/>
        </p:blipFill>
        <p:spPr>
          <a:xfrm>
            <a:off x="10769760" y="195120"/>
            <a:ext cx="1206720" cy="911520"/>
          </a:xfrm>
          <a:prstGeom prst="rect">
            <a:avLst/>
          </a:prstGeom>
          <a:ln w="9360">
            <a:noFill/>
          </a:ln>
        </p:spPr>
      </p:pic>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 name="CustomShape 1"/>
          <p:cNvSpPr/>
          <p:nvPr/>
        </p:nvSpPr>
        <p:spPr>
          <a:xfrm>
            <a:off x="-14040" y="0"/>
            <a:ext cx="1333440" cy="6853320"/>
          </a:xfrm>
          <a:prstGeom prst="rect">
            <a:avLst/>
          </a:prstGeom>
          <a:solidFill>
            <a:srgbClr val="4B647A"/>
          </a:solidFill>
          <a:ln w="25560">
            <a:solidFill>
              <a:srgbClr val="32538F"/>
            </a:solidFill>
            <a:round/>
          </a:ln>
        </p:spPr>
        <p:style>
          <a:lnRef idx="0">
            <a:scrgbClr r="0" g="0" b="0"/>
          </a:lnRef>
          <a:fillRef idx="0">
            <a:scrgbClr r="0" g="0" b="0"/>
          </a:fillRef>
          <a:effectRef idx="0">
            <a:scrgbClr r="0" g="0" b="0"/>
          </a:effectRef>
          <a:fontRef idx="minor"/>
        </p:style>
      </p:sp>
      <p:pic>
        <p:nvPicPr>
          <p:cNvPr id="205" name="Picture 2"/>
          <p:cNvPicPr/>
          <p:nvPr/>
        </p:nvPicPr>
        <p:blipFill>
          <a:blip r:embed="rId3" cstate="print"/>
          <a:stretch/>
        </p:blipFill>
        <p:spPr>
          <a:xfrm>
            <a:off x="21960" y="5994360"/>
            <a:ext cx="1260360" cy="716040"/>
          </a:xfrm>
          <a:prstGeom prst="rect">
            <a:avLst/>
          </a:prstGeom>
          <a:ln w="9360">
            <a:noFill/>
          </a:ln>
        </p:spPr>
      </p:pic>
      <p:pic>
        <p:nvPicPr>
          <p:cNvPr id="206" name="Picture 3"/>
          <p:cNvPicPr/>
          <p:nvPr/>
        </p:nvPicPr>
        <p:blipFill>
          <a:blip r:embed="rId4" cstate="print"/>
          <a:stretch/>
        </p:blipFill>
        <p:spPr>
          <a:xfrm>
            <a:off x="3431520" y="777960"/>
            <a:ext cx="6187320" cy="2224080"/>
          </a:xfrm>
          <a:prstGeom prst="rect">
            <a:avLst/>
          </a:prstGeom>
          <a:ln w="9360">
            <a:noFill/>
          </a:ln>
        </p:spPr>
      </p:pic>
      <p:sp>
        <p:nvSpPr>
          <p:cNvPr id="207" name="CustomShape 2"/>
          <p:cNvSpPr/>
          <p:nvPr/>
        </p:nvSpPr>
        <p:spPr>
          <a:xfrm>
            <a:off x="1712520" y="2874960"/>
            <a:ext cx="10052640" cy="1000080"/>
          </a:xfrm>
          <a:prstGeom prst="rect">
            <a:avLst/>
          </a:prstGeom>
          <a:noFill/>
          <a:ln w="9360">
            <a:noFill/>
          </a:ln>
        </p:spPr>
        <p:style>
          <a:lnRef idx="0">
            <a:scrgbClr r="0" g="0" b="0"/>
          </a:lnRef>
          <a:fillRef idx="0">
            <a:scrgbClr r="0" g="0" b="0"/>
          </a:fillRef>
          <a:effectRef idx="0">
            <a:scrgbClr r="0" g="0" b="0"/>
          </a:effectRef>
          <a:fontRef idx="minor"/>
        </p:style>
        <p:txBody>
          <a:bodyPr lIns="45000" tIns="45000" rIns="45000" bIns="45000"/>
          <a:lstStyle/>
          <a:p>
            <a:pPr algn="ctr">
              <a:lnSpc>
                <a:spcPct val="100000"/>
              </a:lnSpc>
            </a:pPr>
            <a:r>
              <a:rPr lang="it-IT" sz="2000" b="0" strike="noStrike" spc="-1">
                <a:solidFill>
                  <a:srgbClr val="4B647A"/>
                </a:solidFill>
                <a:latin typeface="Verdana"/>
                <a:ea typeface="Microsoft YaHei"/>
              </a:rPr>
              <a:t>Via Ca’ Marcello 67/b – 30172 Mestre Venezia </a:t>
            </a:r>
            <a:endParaRPr lang="it-IT" sz="2000" b="0" strike="noStrike" spc="-1">
              <a:latin typeface="Arial"/>
            </a:endParaRPr>
          </a:p>
          <a:p>
            <a:pPr algn="ctr">
              <a:lnSpc>
                <a:spcPct val="100000"/>
              </a:lnSpc>
            </a:pPr>
            <a:r>
              <a:rPr lang="it-IT" sz="2000" b="0" strike="noStrike" spc="-1">
                <a:solidFill>
                  <a:srgbClr val="4B647A"/>
                </a:solidFill>
                <a:latin typeface="Verdana"/>
                <a:ea typeface="Microsoft YaHei"/>
              </a:rPr>
              <a:t> 041.2919311</a:t>
            </a:r>
            <a:endParaRPr lang="it-IT" sz="2000" b="0" strike="noStrike" spc="-1">
              <a:latin typeface="Arial"/>
            </a:endParaRPr>
          </a:p>
          <a:p>
            <a:pPr algn="ctr">
              <a:lnSpc>
                <a:spcPct val="100000"/>
              </a:lnSpc>
            </a:pPr>
            <a:r>
              <a:rPr lang="it-IT" sz="2000" b="0" strike="noStrike" spc="-1">
                <a:solidFill>
                  <a:srgbClr val="4B647A"/>
                </a:solidFill>
                <a:latin typeface="Verdana"/>
                <a:ea typeface="Microsoft YaHei"/>
              </a:rPr>
              <a:t>veneto.welfare@venetolavoro.it – www.venetowelfare.com</a:t>
            </a:r>
            <a:endParaRPr lang="it-IT" sz="2000" b="0" strike="noStrike" spc="-1">
              <a:latin typeface="Arial"/>
            </a:endParaRPr>
          </a:p>
        </p:txBody>
      </p:sp>
      <p:pic>
        <p:nvPicPr>
          <p:cNvPr id="208" name="Picture 5"/>
          <p:cNvPicPr/>
          <p:nvPr/>
        </p:nvPicPr>
        <p:blipFill>
          <a:blip r:embed="rId5" cstate="print"/>
          <a:stretch/>
        </p:blipFill>
        <p:spPr>
          <a:xfrm>
            <a:off x="4580640" y="4273560"/>
            <a:ext cx="4316040" cy="1182600"/>
          </a:xfrm>
          <a:prstGeom prst="rect">
            <a:avLst/>
          </a:prstGeom>
          <a:ln w="9360">
            <a:noFill/>
          </a:ln>
        </p:spPr>
      </p:pic>
    </p:spTree>
  </p:cSld>
  <p:clrMapOvr>
    <a:masterClrMapping/>
  </p:clrMapOvr>
  <p:transition spd="slow">
    <p:dissolv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TextShape 1"/>
          <p:cNvSpPr txBox="1"/>
          <p:nvPr/>
        </p:nvSpPr>
        <p:spPr>
          <a:xfrm>
            <a:off x="2152560" y="329400"/>
            <a:ext cx="7886520" cy="539280"/>
          </a:xfrm>
          <a:prstGeom prst="rect">
            <a:avLst/>
          </a:prstGeom>
          <a:noFill/>
          <a:ln>
            <a:noFill/>
          </a:ln>
        </p:spPr>
        <p:txBody>
          <a:bodyPr anchor="ctr"/>
          <a:lstStyle/>
          <a:p>
            <a:pPr algn="ctr">
              <a:lnSpc>
                <a:spcPct val="100000"/>
              </a:lnSpc>
            </a:pPr>
            <a:r>
              <a:rPr lang="it-IT" sz="2000" b="1" spc="-1">
                <a:solidFill>
                  <a:srgbClr val="F79646"/>
                </a:solidFill>
                <a:latin typeface="Arial"/>
              </a:rPr>
              <a:t>La spesa privata per il welfare complementare e integrativo </a:t>
            </a:r>
            <a:br/>
            <a:r>
              <a:rPr lang="it-IT" sz="2000" spc="-1">
                <a:solidFill>
                  <a:srgbClr val="F79646"/>
                </a:solidFill>
                <a:latin typeface="Arial"/>
              </a:rPr>
              <a:t>(dati in milioni di euro) </a:t>
            </a:r>
            <a:endParaRPr lang="it-IT" sz="2000" spc="-1">
              <a:solidFill>
                <a:srgbClr val="000000"/>
              </a:solidFill>
              <a:latin typeface="Calibri"/>
            </a:endParaRPr>
          </a:p>
        </p:txBody>
      </p:sp>
      <p:graphicFrame>
        <p:nvGraphicFramePr>
          <p:cNvPr id="228" name="Table 2"/>
          <p:cNvGraphicFramePr/>
          <p:nvPr/>
        </p:nvGraphicFramePr>
        <p:xfrm>
          <a:off x="2152560" y="1621801"/>
          <a:ext cx="7886160" cy="4034283"/>
        </p:xfrm>
        <a:graphic>
          <a:graphicData uri="http://schemas.openxmlformats.org/drawingml/2006/table">
            <a:tbl>
              <a:tblPr/>
              <a:tblGrid>
                <a:gridCol w="165384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gridCol w="867600">
                  <a:extLst>
                    <a:ext uri="{9D8B030D-6E8A-4147-A177-3AD203B41FA5}">
                      <a16:colId xmlns:a16="http://schemas.microsoft.com/office/drawing/2014/main" val="20004"/>
                    </a:ext>
                  </a:extLst>
                </a:gridCol>
                <a:gridCol w="825480">
                  <a:extLst>
                    <a:ext uri="{9D8B030D-6E8A-4147-A177-3AD203B41FA5}">
                      <a16:colId xmlns:a16="http://schemas.microsoft.com/office/drawing/2014/main" val="20005"/>
                    </a:ext>
                  </a:extLst>
                </a:gridCol>
                <a:gridCol w="794880">
                  <a:extLst>
                    <a:ext uri="{9D8B030D-6E8A-4147-A177-3AD203B41FA5}">
                      <a16:colId xmlns:a16="http://schemas.microsoft.com/office/drawing/2014/main" val="20006"/>
                    </a:ext>
                  </a:extLst>
                </a:gridCol>
                <a:gridCol w="1275480">
                  <a:extLst>
                    <a:ext uri="{9D8B030D-6E8A-4147-A177-3AD203B41FA5}">
                      <a16:colId xmlns:a16="http://schemas.microsoft.com/office/drawing/2014/main" val="20007"/>
                    </a:ext>
                  </a:extLst>
                </a:gridCol>
              </a:tblGrid>
              <a:tr h="451800">
                <a:tc>
                  <a:txBody>
                    <a:bodyPr/>
                    <a:lstStyle/>
                    <a:p>
                      <a:endParaRPr lang="it-IT"/>
                    </a:p>
                  </a:txBody>
                  <a:tcPr marL="53640" marR="5364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pPr>
                      <a:r>
                        <a:rPr lang="it-IT" sz="1400" b="1" strike="noStrike" spc="-1">
                          <a:solidFill>
                            <a:srgbClr val="000000"/>
                          </a:solidFill>
                          <a:latin typeface="Arial"/>
                          <a:ea typeface="Times New Roman"/>
                        </a:rPr>
                        <a:t>2013</a:t>
                      </a:r>
                      <a:endParaRPr lang="it-IT" sz="1400" b="0" strike="noStrike" spc="-1">
                        <a:latin typeface="Arial"/>
                      </a:endParaRPr>
                    </a:p>
                  </a:txBody>
                  <a:tcPr marL="53640" marR="5364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pPr>
                      <a:r>
                        <a:rPr lang="it-IT" sz="1400" b="1" strike="noStrike" spc="-1">
                          <a:solidFill>
                            <a:srgbClr val="000000"/>
                          </a:solidFill>
                          <a:latin typeface="Arial"/>
                          <a:ea typeface="Times New Roman"/>
                        </a:rPr>
                        <a:t>2014</a:t>
                      </a:r>
                      <a:endParaRPr lang="it-IT" sz="1400" b="0" strike="noStrike" spc="-1">
                        <a:latin typeface="Arial"/>
                      </a:endParaRPr>
                    </a:p>
                  </a:txBody>
                  <a:tcPr marL="53640" marR="5364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pPr>
                      <a:r>
                        <a:rPr lang="it-IT" sz="1400" b="1" strike="noStrike" spc="-1">
                          <a:solidFill>
                            <a:srgbClr val="000000"/>
                          </a:solidFill>
                          <a:latin typeface="Arial"/>
                          <a:ea typeface="Times New Roman"/>
                        </a:rPr>
                        <a:t>2015</a:t>
                      </a:r>
                      <a:endParaRPr lang="it-IT" sz="1400" b="0" strike="noStrike" spc="-1">
                        <a:latin typeface="Arial"/>
                      </a:endParaRPr>
                    </a:p>
                  </a:txBody>
                  <a:tcPr marL="53640" marR="5364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pPr>
                      <a:r>
                        <a:rPr lang="it-IT" sz="1400" b="1" strike="noStrike" spc="-1">
                          <a:solidFill>
                            <a:srgbClr val="000000"/>
                          </a:solidFill>
                          <a:latin typeface="Arial"/>
                          <a:ea typeface="Times New Roman"/>
                        </a:rPr>
                        <a:t>2016</a:t>
                      </a:r>
                      <a:endParaRPr lang="it-IT" sz="1400" b="0" strike="noStrike" spc="-1">
                        <a:latin typeface="Arial"/>
                      </a:endParaRPr>
                    </a:p>
                  </a:txBody>
                  <a:tcPr marL="53640" marR="53640">
                    <a:lnL w="12240">
                      <a:solidFill>
                        <a:srgbClr val="000000"/>
                      </a:solidFill>
                    </a:lnL>
                    <a:lnR w="12240">
                      <a:solidFill>
                        <a:srgbClr val="000000"/>
                      </a:solidFill>
                    </a:lnR>
                    <a:lnT w="12240">
                      <a:solidFill>
                        <a:srgbClr val="000000"/>
                      </a:solidFill>
                    </a:lnT>
                    <a:lnB w="12240">
                      <a:solidFill>
                        <a:srgbClr val="000000"/>
                      </a:solidFill>
                    </a:lnB>
                    <a:noFill/>
                  </a:tcPr>
                </a:tc>
                <a:tc gridSpan="3">
                  <a:txBody>
                    <a:bodyPr/>
                    <a:lstStyle/>
                    <a:p>
                      <a:pPr algn="ctr">
                        <a:lnSpc>
                          <a:spcPct val="107000"/>
                        </a:lnSpc>
                      </a:pPr>
                      <a:r>
                        <a:rPr lang="it-IT" sz="1400" b="1" strike="noStrike" spc="-1">
                          <a:solidFill>
                            <a:srgbClr val="000000"/>
                          </a:solidFill>
                          <a:latin typeface="Arial"/>
                          <a:ea typeface="Times New Roman"/>
                        </a:rPr>
                        <a:t>2017</a:t>
                      </a:r>
                      <a:endParaRPr lang="it-IT" sz="1400" b="0" strike="noStrike" spc="-1">
                        <a:latin typeface="Arial"/>
                      </a:endParaRPr>
                    </a:p>
                  </a:txBody>
                  <a:tcPr marL="110520" marR="110520">
                    <a:lnL w="12240">
                      <a:solidFill>
                        <a:srgbClr val="000000"/>
                      </a:solidFill>
                    </a:lnL>
                    <a:lnR w="12240">
                      <a:solidFill>
                        <a:srgbClr val="000000"/>
                      </a:solidFill>
                    </a:lnR>
                    <a:lnT w="12240">
                      <a:solidFill>
                        <a:srgbClr val="000000"/>
                      </a:solidFill>
                    </a:lnT>
                    <a:lnB w="12240">
                      <a:solidFill>
                        <a:srgbClr val="000000"/>
                      </a:solidFill>
                    </a:lnB>
                    <a:noFill/>
                  </a:tcPr>
                </a:tc>
                <a:tc hMerge="1">
                  <a:txBody>
                    <a:bodyPr/>
                    <a:lstStyle/>
                    <a:p>
                      <a:endParaRPr lang="it-IT"/>
                    </a:p>
                  </a:txBody>
                  <a:tcPr marL="90000" marR="90000">
                    <a:solidFill>
                      <a:srgbClr val="729FCF"/>
                    </a:solidFill>
                  </a:tcPr>
                </a:tc>
                <a:tc hMerge="1">
                  <a:txBody>
                    <a:bodyPr/>
                    <a:lstStyle/>
                    <a:p>
                      <a:endParaRPr lang="it-IT"/>
                    </a:p>
                  </a:txBody>
                  <a:tcPr marL="90000" marR="90000">
                    <a:solidFill>
                      <a:srgbClr val="729FCF"/>
                    </a:solidFill>
                  </a:tcPr>
                </a:tc>
                <a:extLst>
                  <a:ext uri="{0D108BD9-81ED-4DB2-BD59-A6C34878D82A}">
                    <a16:rowId xmlns:a16="http://schemas.microsoft.com/office/drawing/2014/main" val="10000"/>
                  </a:ext>
                </a:extLst>
              </a:tr>
              <a:tr h="453600">
                <a:tc>
                  <a:txBody>
                    <a:bodyPr/>
                    <a:lstStyle/>
                    <a:p>
                      <a:pPr>
                        <a:lnSpc>
                          <a:spcPct val="107000"/>
                        </a:lnSpc>
                      </a:pPr>
                      <a:r>
                        <a:rPr lang="it-IT" sz="1400" b="0" strike="noStrike" spc="-1">
                          <a:solidFill>
                            <a:srgbClr val="000000"/>
                          </a:solidFill>
                          <a:latin typeface="Arial"/>
                          <a:ea typeface="Times New Roman"/>
                        </a:rPr>
                        <a:t>Tipologia</a:t>
                      </a:r>
                      <a:endParaRPr lang="it-IT" sz="1400" b="0" strike="noStrike" spc="-1">
                        <a:latin typeface="Arial"/>
                      </a:endParaRPr>
                    </a:p>
                  </a:txBody>
                  <a:tcPr marL="53640" marR="53640">
                    <a:lnL w="12240">
                      <a:solidFill>
                        <a:srgbClr val="000000"/>
                      </a:solidFill>
                    </a:lnL>
                    <a:lnR w="12240">
                      <a:solidFill>
                        <a:srgbClr val="000000"/>
                      </a:solidFill>
                    </a:lnR>
                    <a:lnT w="12240">
                      <a:solidFill>
                        <a:srgbClr val="000000"/>
                      </a:solidFill>
                    </a:lnT>
                    <a:lnB w="12240">
                      <a:solidFill>
                        <a:srgbClr val="000000"/>
                      </a:solidFill>
                    </a:lnB>
                    <a:noFill/>
                  </a:tcPr>
                </a:tc>
                <a:tc gridSpan="4">
                  <a:txBody>
                    <a:bodyPr/>
                    <a:lstStyle/>
                    <a:p>
                      <a:pPr algn="ctr">
                        <a:lnSpc>
                          <a:spcPct val="107000"/>
                        </a:lnSpc>
                      </a:pPr>
                      <a:r>
                        <a:rPr lang="it-IT" sz="1400" b="0" strike="noStrike" spc="-1">
                          <a:solidFill>
                            <a:srgbClr val="000000"/>
                          </a:solidFill>
                          <a:latin typeface="Arial"/>
                          <a:ea typeface="Times New Roman"/>
                        </a:rPr>
                        <a:t>Spesa privata</a:t>
                      </a:r>
                      <a:endParaRPr lang="it-IT" sz="1400" b="0" strike="noStrike" spc="-1">
                        <a:latin typeface="Arial"/>
                      </a:endParaRPr>
                    </a:p>
                  </a:txBody>
                  <a:tcPr marL="110520" marR="110520">
                    <a:lnL w="12240">
                      <a:solidFill>
                        <a:srgbClr val="000000"/>
                      </a:solidFill>
                    </a:lnL>
                    <a:lnR w="12240">
                      <a:solidFill>
                        <a:srgbClr val="000000"/>
                      </a:solidFill>
                    </a:lnR>
                    <a:lnT w="12240">
                      <a:solidFill>
                        <a:srgbClr val="000000"/>
                      </a:solidFill>
                    </a:lnT>
                    <a:lnB w="12240">
                      <a:solidFill>
                        <a:srgbClr val="000000"/>
                      </a:solidFill>
                    </a:lnB>
                    <a:solidFill>
                      <a:srgbClr val="FCE4D6"/>
                    </a:solidFill>
                  </a:tcPr>
                </a:tc>
                <a:tc hMerge="1">
                  <a:txBody>
                    <a:bodyPr/>
                    <a:lstStyle/>
                    <a:p>
                      <a:endParaRPr lang="it-IT"/>
                    </a:p>
                  </a:txBody>
                  <a:tcPr marL="90000" marR="90000">
                    <a:solidFill>
                      <a:srgbClr val="729FCF"/>
                    </a:solidFill>
                  </a:tcPr>
                </a:tc>
                <a:tc hMerge="1">
                  <a:txBody>
                    <a:bodyPr/>
                    <a:lstStyle/>
                    <a:p>
                      <a:endParaRPr lang="it-IT"/>
                    </a:p>
                  </a:txBody>
                  <a:tcPr marL="90000" marR="90000">
                    <a:solidFill>
                      <a:srgbClr val="729FCF"/>
                    </a:solidFill>
                  </a:tcPr>
                </a:tc>
                <a:tc hMerge="1">
                  <a:txBody>
                    <a:bodyPr/>
                    <a:lstStyle/>
                    <a:p>
                      <a:endParaRPr lang="it-IT"/>
                    </a:p>
                  </a:txBody>
                  <a:tcPr marL="90000" marR="90000">
                    <a:solidFill>
                      <a:srgbClr val="729FCF"/>
                    </a:solidFill>
                  </a:tcPr>
                </a:tc>
                <a:tc>
                  <a:txBody>
                    <a:bodyPr/>
                    <a:lstStyle/>
                    <a:p>
                      <a:pPr algn="ctr">
                        <a:lnSpc>
                          <a:spcPct val="107000"/>
                        </a:lnSpc>
                      </a:pPr>
                      <a:r>
                        <a:rPr lang="it-IT" sz="1400" b="0" strike="noStrike" spc="-1">
                          <a:solidFill>
                            <a:srgbClr val="000000"/>
                          </a:solidFill>
                          <a:latin typeface="Arial"/>
                          <a:ea typeface="Times New Roman"/>
                        </a:rPr>
                        <a:t>spesa privata</a:t>
                      </a:r>
                      <a:endParaRPr lang="it-IT" sz="1400" b="0" strike="noStrike" spc="-1">
                        <a:latin typeface="Arial"/>
                      </a:endParaRPr>
                    </a:p>
                  </a:txBody>
                  <a:tcPr marL="53640" marR="53640">
                    <a:lnL w="12240">
                      <a:solidFill>
                        <a:srgbClr val="000000"/>
                      </a:solidFill>
                    </a:lnL>
                    <a:lnR w="12240">
                      <a:solidFill>
                        <a:srgbClr val="000000"/>
                      </a:solidFill>
                    </a:lnR>
                    <a:lnT w="12240">
                      <a:solidFill>
                        <a:srgbClr val="000000"/>
                      </a:solidFill>
                    </a:lnT>
                    <a:lnB w="12240">
                      <a:solidFill>
                        <a:srgbClr val="000000"/>
                      </a:solidFill>
                    </a:lnB>
                    <a:solidFill>
                      <a:srgbClr val="FCE4D6"/>
                    </a:solidFill>
                  </a:tcPr>
                </a:tc>
                <a:tc>
                  <a:txBody>
                    <a:bodyPr/>
                    <a:lstStyle/>
                    <a:p>
                      <a:pPr algn="ctr">
                        <a:lnSpc>
                          <a:spcPct val="107000"/>
                        </a:lnSpc>
                      </a:pPr>
                      <a:r>
                        <a:rPr lang="it-IT" sz="1400" b="0" strike="noStrike" spc="-1">
                          <a:solidFill>
                            <a:srgbClr val="000000"/>
                          </a:solidFill>
                          <a:latin typeface="Arial"/>
                          <a:ea typeface="Times New Roman"/>
                        </a:rPr>
                        <a:t>in % del Pil</a:t>
                      </a:r>
                      <a:endParaRPr lang="it-IT" sz="1400" b="0" strike="noStrike" spc="-1">
                        <a:latin typeface="Arial"/>
                      </a:endParaRPr>
                    </a:p>
                  </a:txBody>
                  <a:tcPr marL="53640" marR="5364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pPr>
                      <a:r>
                        <a:rPr lang="it-IT" sz="1400" b="0" strike="noStrike" spc="-1">
                          <a:solidFill>
                            <a:srgbClr val="000000"/>
                          </a:solidFill>
                          <a:latin typeface="Arial"/>
                          <a:ea typeface="Times New Roman"/>
                        </a:rPr>
                        <a:t>in % spesa pubblica</a:t>
                      </a:r>
                      <a:endParaRPr lang="it-IT" sz="1400" b="0" strike="noStrike" spc="-1">
                        <a:latin typeface="Arial"/>
                      </a:endParaRPr>
                    </a:p>
                  </a:txBody>
                  <a:tcPr marL="53640" marR="5364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453600">
                <a:tc>
                  <a:txBody>
                    <a:bodyPr/>
                    <a:lstStyle/>
                    <a:p>
                      <a:pPr>
                        <a:lnSpc>
                          <a:spcPct val="107000"/>
                        </a:lnSpc>
                      </a:pPr>
                      <a:r>
                        <a:rPr lang="it-IT" sz="1400" b="0" strike="noStrike" spc="-1">
                          <a:solidFill>
                            <a:srgbClr val="000000"/>
                          </a:solidFill>
                          <a:latin typeface="Arial"/>
                          <a:ea typeface="Times New Roman"/>
                        </a:rPr>
                        <a:t>Previdenza complementare</a:t>
                      </a:r>
                      <a:endParaRPr lang="it-IT" sz="1400" b="0" strike="noStrike" spc="-1">
                        <a:latin typeface="Arial"/>
                      </a:endParaRPr>
                    </a:p>
                  </a:txBody>
                  <a:tcPr marL="53640" marR="5364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pPr>
                      <a:r>
                        <a:rPr lang="it-IT" sz="1400" b="0" strike="noStrike" spc="-1">
                          <a:solidFill>
                            <a:srgbClr val="000000"/>
                          </a:solidFill>
                          <a:latin typeface="Arial"/>
                          <a:ea typeface="Times New Roman"/>
                        </a:rPr>
                        <a:t>12.414</a:t>
                      </a:r>
                      <a:endParaRPr lang="it-IT" sz="1400" b="0" strike="noStrike" spc="-1">
                        <a:latin typeface="Arial"/>
                      </a:endParaRPr>
                    </a:p>
                  </a:txBody>
                  <a:tcPr marL="53640" marR="53640">
                    <a:lnL w="12240">
                      <a:solidFill>
                        <a:srgbClr val="000000"/>
                      </a:solidFill>
                    </a:lnL>
                    <a:lnR w="12240">
                      <a:solidFill>
                        <a:srgbClr val="000000"/>
                      </a:solidFill>
                    </a:lnR>
                    <a:lnT w="12240">
                      <a:solidFill>
                        <a:srgbClr val="000000"/>
                      </a:solidFill>
                    </a:lnT>
                    <a:lnB w="12240">
                      <a:solidFill>
                        <a:srgbClr val="000000"/>
                      </a:solidFill>
                    </a:lnB>
                    <a:solidFill>
                      <a:srgbClr val="FCE4D6"/>
                    </a:solidFill>
                  </a:tcPr>
                </a:tc>
                <a:tc>
                  <a:txBody>
                    <a:bodyPr/>
                    <a:lstStyle/>
                    <a:p>
                      <a:pPr algn="ctr">
                        <a:lnSpc>
                          <a:spcPct val="107000"/>
                        </a:lnSpc>
                      </a:pPr>
                      <a:r>
                        <a:rPr lang="it-IT" sz="1400" b="0" strike="noStrike" spc="-1">
                          <a:solidFill>
                            <a:srgbClr val="000000"/>
                          </a:solidFill>
                          <a:latin typeface="Arial"/>
                          <a:ea typeface="Times New Roman"/>
                        </a:rPr>
                        <a:t>13.000</a:t>
                      </a:r>
                      <a:endParaRPr lang="it-IT" sz="1400" b="0" strike="noStrike" spc="-1">
                        <a:latin typeface="Arial"/>
                      </a:endParaRPr>
                    </a:p>
                  </a:txBody>
                  <a:tcPr marL="53640" marR="53640">
                    <a:lnL w="12240">
                      <a:solidFill>
                        <a:srgbClr val="000000"/>
                      </a:solidFill>
                    </a:lnL>
                    <a:lnR w="12240">
                      <a:solidFill>
                        <a:srgbClr val="000000"/>
                      </a:solidFill>
                    </a:lnR>
                    <a:lnT w="12240">
                      <a:solidFill>
                        <a:srgbClr val="000000"/>
                      </a:solidFill>
                    </a:lnT>
                    <a:lnB w="12240">
                      <a:solidFill>
                        <a:srgbClr val="000000"/>
                      </a:solidFill>
                    </a:lnB>
                    <a:solidFill>
                      <a:srgbClr val="FCE4D6"/>
                    </a:solidFill>
                  </a:tcPr>
                </a:tc>
                <a:tc>
                  <a:txBody>
                    <a:bodyPr/>
                    <a:lstStyle/>
                    <a:p>
                      <a:pPr algn="ctr">
                        <a:lnSpc>
                          <a:spcPct val="107000"/>
                        </a:lnSpc>
                      </a:pPr>
                      <a:r>
                        <a:rPr lang="it-IT" sz="1400" b="0" strike="noStrike" spc="-1">
                          <a:solidFill>
                            <a:srgbClr val="000000"/>
                          </a:solidFill>
                          <a:latin typeface="Arial"/>
                          <a:ea typeface="Times New Roman"/>
                        </a:rPr>
                        <a:t>13.500</a:t>
                      </a:r>
                      <a:endParaRPr lang="it-IT" sz="1400" b="0" strike="noStrike" spc="-1">
                        <a:latin typeface="Arial"/>
                      </a:endParaRPr>
                    </a:p>
                  </a:txBody>
                  <a:tcPr marL="53640" marR="53640">
                    <a:lnL w="12240">
                      <a:solidFill>
                        <a:srgbClr val="000000"/>
                      </a:solidFill>
                    </a:lnL>
                    <a:lnR w="12240">
                      <a:solidFill>
                        <a:srgbClr val="000000"/>
                      </a:solidFill>
                    </a:lnR>
                    <a:lnT w="12240">
                      <a:solidFill>
                        <a:srgbClr val="000000"/>
                      </a:solidFill>
                    </a:lnT>
                    <a:lnB w="12240">
                      <a:solidFill>
                        <a:srgbClr val="000000"/>
                      </a:solidFill>
                    </a:lnB>
                    <a:solidFill>
                      <a:srgbClr val="FCE4D6"/>
                    </a:solidFill>
                  </a:tcPr>
                </a:tc>
                <a:tc>
                  <a:txBody>
                    <a:bodyPr/>
                    <a:lstStyle/>
                    <a:p>
                      <a:pPr algn="ctr">
                        <a:lnSpc>
                          <a:spcPct val="107000"/>
                        </a:lnSpc>
                      </a:pPr>
                      <a:r>
                        <a:rPr lang="it-IT" sz="1400" b="0" strike="noStrike" spc="-1">
                          <a:solidFill>
                            <a:srgbClr val="000000"/>
                          </a:solidFill>
                          <a:latin typeface="Arial"/>
                          <a:ea typeface="Times New Roman"/>
                        </a:rPr>
                        <a:t>14.256 </a:t>
                      </a:r>
                      <a:endParaRPr lang="it-IT" sz="1400" b="0" strike="noStrike" spc="-1">
                        <a:latin typeface="Arial"/>
                      </a:endParaRPr>
                    </a:p>
                  </a:txBody>
                  <a:tcPr marL="53640" marR="53640">
                    <a:lnL w="12240">
                      <a:solidFill>
                        <a:srgbClr val="000000"/>
                      </a:solidFill>
                    </a:lnL>
                    <a:lnR w="12240">
                      <a:solidFill>
                        <a:srgbClr val="000000"/>
                      </a:solidFill>
                    </a:lnR>
                    <a:lnT w="12240">
                      <a:solidFill>
                        <a:srgbClr val="000000"/>
                      </a:solidFill>
                    </a:lnT>
                    <a:lnB w="12240">
                      <a:solidFill>
                        <a:srgbClr val="000000"/>
                      </a:solidFill>
                    </a:lnB>
                    <a:solidFill>
                      <a:srgbClr val="FCE4D6"/>
                    </a:solidFill>
                  </a:tcPr>
                </a:tc>
                <a:tc>
                  <a:txBody>
                    <a:bodyPr/>
                    <a:lstStyle/>
                    <a:p>
                      <a:pPr algn="ctr">
                        <a:lnSpc>
                          <a:spcPct val="107000"/>
                        </a:lnSpc>
                      </a:pPr>
                      <a:r>
                        <a:rPr lang="it-IT" sz="1400" b="1" strike="noStrike" spc="-1">
                          <a:solidFill>
                            <a:srgbClr val="000000"/>
                          </a:solidFill>
                          <a:latin typeface="Arial"/>
                          <a:ea typeface="Times New Roman"/>
                        </a:rPr>
                        <a:t>14.873</a:t>
                      </a:r>
                      <a:endParaRPr lang="it-IT" sz="1400" b="0" strike="noStrike" spc="-1">
                        <a:latin typeface="Arial"/>
                      </a:endParaRPr>
                    </a:p>
                  </a:txBody>
                  <a:tcPr marL="53640" marR="53640">
                    <a:lnL w="12240">
                      <a:solidFill>
                        <a:srgbClr val="000000"/>
                      </a:solidFill>
                    </a:lnL>
                    <a:lnR w="12240">
                      <a:solidFill>
                        <a:srgbClr val="000000"/>
                      </a:solidFill>
                    </a:lnR>
                    <a:lnT w="12240">
                      <a:solidFill>
                        <a:srgbClr val="000000"/>
                      </a:solidFill>
                    </a:lnT>
                    <a:lnB w="12240">
                      <a:solidFill>
                        <a:srgbClr val="000000"/>
                      </a:solidFill>
                    </a:lnB>
                    <a:solidFill>
                      <a:srgbClr val="FCE4D6"/>
                    </a:solidFill>
                  </a:tcPr>
                </a:tc>
                <a:tc>
                  <a:txBody>
                    <a:bodyPr/>
                    <a:lstStyle/>
                    <a:p>
                      <a:pPr algn="ctr">
                        <a:lnSpc>
                          <a:spcPct val="107000"/>
                        </a:lnSpc>
                      </a:pPr>
                      <a:r>
                        <a:rPr lang="it-IT" sz="1400" b="0" strike="noStrike" spc="-1">
                          <a:solidFill>
                            <a:srgbClr val="000000"/>
                          </a:solidFill>
                          <a:latin typeface="Arial"/>
                          <a:ea typeface="Times New Roman"/>
                        </a:rPr>
                        <a:t>0,86%</a:t>
                      </a:r>
                      <a:endParaRPr lang="it-IT" sz="1400" b="0" strike="noStrike" spc="-1">
                        <a:latin typeface="Arial"/>
                      </a:endParaRPr>
                    </a:p>
                  </a:txBody>
                  <a:tcPr marL="53640" marR="5364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pPr>
                      <a:r>
                        <a:rPr lang="it-IT" sz="1400" b="0" strike="noStrike" spc="-1">
                          <a:solidFill>
                            <a:srgbClr val="000000"/>
                          </a:solidFill>
                          <a:latin typeface="Arial"/>
                          <a:ea typeface="Times New Roman"/>
                        </a:rPr>
                        <a:t>1,76%</a:t>
                      </a:r>
                      <a:endParaRPr lang="it-IT" sz="1400" b="0" strike="noStrike" spc="-1">
                        <a:latin typeface="Arial"/>
                      </a:endParaRPr>
                    </a:p>
                  </a:txBody>
                  <a:tcPr marL="53640" marR="5364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r h="453600">
                <a:tc>
                  <a:txBody>
                    <a:bodyPr/>
                    <a:lstStyle/>
                    <a:p>
                      <a:pPr>
                        <a:lnSpc>
                          <a:spcPct val="107000"/>
                        </a:lnSpc>
                      </a:pPr>
                      <a:r>
                        <a:rPr lang="it-IT" sz="1400" b="0" strike="noStrike" spc="-1">
                          <a:solidFill>
                            <a:srgbClr val="000000"/>
                          </a:solidFill>
                          <a:latin typeface="Arial"/>
                          <a:ea typeface="Times New Roman"/>
                        </a:rPr>
                        <a:t>Spesa per sanità OOP*</a:t>
                      </a:r>
                      <a:endParaRPr lang="it-IT" sz="1400" b="0" strike="noStrike" spc="-1">
                        <a:latin typeface="Arial"/>
                      </a:endParaRPr>
                    </a:p>
                  </a:txBody>
                  <a:tcPr marL="53640" marR="5364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pPr>
                      <a:r>
                        <a:rPr lang="it-IT" sz="1400" b="0" strike="noStrike" spc="-1">
                          <a:solidFill>
                            <a:srgbClr val="000000"/>
                          </a:solidFill>
                          <a:latin typeface="Arial"/>
                          <a:ea typeface="Times New Roman"/>
                        </a:rPr>
                        <a:t>26.240</a:t>
                      </a:r>
                      <a:endParaRPr lang="it-IT" sz="1400" b="0" strike="noStrike" spc="-1">
                        <a:latin typeface="Arial"/>
                      </a:endParaRPr>
                    </a:p>
                  </a:txBody>
                  <a:tcPr marL="53640" marR="53640">
                    <a:lnL w="12240">
                      <a:solidFill>
                        <a:srgbClr val="000000"/>
                      </a:solidFill>
                    </a:lnL>
                    <a:lnR w="12240">
                      <a:solidFill>
                        <a:srgbClr val="000000"/>
                      </a:solidFill>
                    </a:lnR>
                    <a:lnT w="12240">
                      <a:solidFill>
                        <a:srgbClr val="000000"/>
                      </a:solidFill>
                    </a:lnT>
                    <a:lnB w="12240">
                      <a:solidFill>
                        <a:srgbClr val="000000"/>
                      </a:solidFill>
                    </a:lnB>
                    <a:solidFill>
                      <a:srgbClr val="FCE4D6"/>
                    </a:solidFill>
                  </a:tcPr>
                </a:tc>
                <a:tc>
                  <a:txBody>
                    <a:bodyPr/>
                    <a:lstStyle/>
                    <a:p>
                      <a:pPr algn="ctr">
                        <a:lnSpc>
                          <a:spcPct val="107000"/>
                        </a:lnSpc>
                      </a:pPr>
                      <a:r>
                        <a:rPr lang="it-IT" sz="1400" b="0" strike="noStrike" spc="-1">
                          <a:solidFill>
                            <a:srgbClr val="000000"/>
                          </a:solidFill>
                          <a:latin typeface="Arial"/>
                          <a:ea typeface="Times New Roman"/>
                        </a:rPr>
                        <a:t>30.000</a:t>
                      </a:r>
                      <a:endParaRPr lang="it-IT" sz="1400" b="0" strike="noStrike" spc="-1">
                        <a:latin typeface="Arial"/>
                      </a:endParaRPr>
                    </a:p>
                  </a:txBody>
                  <a:tcPr marL="53640" marR="53640">
                    <a:lnL w="12240">
                      <a:solidFill>
                        <a:srgbClr val="000000"/>
                      </a:solidFill>
                    </a:lnL>
                    <a:lnR w="12240">
                      <a:solidFill>
                        <a:srgbClr val="000000"/>
                      </a:solidFill>
                    </a:lnR>
                    <a:lnT w="12240">
                      <a:solidFill>
                        <a:srgbClr val="000000"/>
                      </a:solidFill>
                    </a:lnT>
                    <a:lnB w="12240">
                      <a:solidFill>
                        <a:srgbClr val="000000"/>
                      </a:solidFill>
                    </a:lnB>
                    <a:solidFill>
                      <a:srgbClr val="FCE4D6"/>
                    </a:solidFill>
                  </a:tcPr>
                </a:tc>
                <a:tc>
                  <a:txBody>
                    <a:bodyPr/>
                    <a:lstStyle/>
                    <a:p>
                      <a:pPr algn="ctr">
                        <a:lnSpc>
                          <a:spcPct val="107000"/>
                        </a:lnSpc>
                      </a:pPr>
                      <a:r>
                        <a:rPr lang="it-IT" sz="1400" b="0" strike="noStrike" spc="-1">
                          <a:solidFill>
                            <a:srgbClr val="000000"/>
                          </a:solidFill>
                          <a:latin typeface="Arial"/>
                          <a:ea typeface="Times New Roman"/>
                        </a:rPr>
                        <a:t>32.287</a:t>
                      </a:r>
                      <a:endParaRPr lang="it-IT" sz="1400" b="0" strike="noStrike" spc="-1">
                        <a:latin typeface="Arial"/>
                      </a:endParaRPr>
                    </a:p>
                  </a:txBody>
                  <a:tcPr marL="53640" marR="53640">
                    <a:lnL w="12240">
                      <a:solidFill>
                        <a:srgbClr val="000000"/>
                      </a:solidFill>
                    </a:lnL>
                    <a:lnR w="12240">
                      <a:solidFill>
                        <a:srgbClr val="000000"/>
                      </a:solidFill>
                    </a:lnR>
                    <a:lnT w="12240">
                      <a:solidFill>
                        <a:srgbClr val="000000"/>
                      </a:solidFill>
                    </a:lnT>
                    <a:lnB w="12240">
                      <a:solidFill>
                        <a:srgbClr val="000000"/>
                      </a:solidFill>
                    </a:lnB>
                    <a:solidFill>
                      <a:srgbClr val="FCE4D6"/>
                    </a:solidFill>
                  </a:tcPr>
                </a:tc>
                <a:tc>
                  <a:txBody>
                    <a:bodyPr/>
                    <a:lstStyle/>
                    <a:p>
                      <a:pPr algn="ctr">
                        <a:lnSpc>
                          <a:spcPct val="107000"/>
                        </a:lnSpc>
                      </a:pPr>
                      <a:r>
                        <a:rPr lang="it-IT" sz="1400" b="0" strike="noStrike" spc="-1">
                          <a:solidFill>
                            <a:srgbClr val="000000"/>
                          </a:solidFill>
                          <a:latin typeface="Arial"/>
                          <a:ea typeface="Times New Roman"/>
                        </a:rPr>
                        <a:t>32.081</a:t>
                      </a:r>
                      <a:endParaRPr lang="it-IT" sz="1400" b="0" strike="noStrike" spc="-1">
                        <a:latin typeface="Arial"/>
                      </a:endParaRPr>
                    </a:p>
                  </a:txBody>
                  <a:tcPr marL="53640" marR="53640">
                    <a:lnL w="12240">
                      <a:solidFill>
                        <a:srgbClr val="000000"/>
                      </a:solidFill>
                    </a:lnL>
                    <a:lnR w="12240">
                      <a:solidFill>
                        <a:srgbClr val="000000"/>
                      </a:solidFill>
                    </a:lnR>
                    <a:lnT w="12240">
                      <a:solidFill>
                        <a:srgbClr val="000000"/>
                      </a:solidFill>
                    </a:lnT>
                    <a:lnB w="12240">
                      <a:solidFill>
                        <a:srgbClr val="000000"/>
                      </a:solidFill>
                    </a:lnB>
                    <a:solidFill>
                      <a:srgbClr val="FCE4D6"/>
                    </a:solidFill>
                  </a:tcPr>
                </a:tc>
                <a:tc>
                  <a:txBody>
                    <a:bodyPr/>
                    <a:lstStyle/>
                    <a:p>
                      <a:pPr algn="ctr">
                        <a:lnSpc>
                          <a:spcPct val="107000"/>
                        </a:lnSpc>
                      </a:pPr>
                      <a:r>
                        <a:rPr lang="it-IT" sz="1400" b="1" strike="noStrike" spc="-1">
                          <a:solidFill>
                            <a:srgbClr val="000000"/>
                          </a:solidFill>
                          <a:latin typeface="Arial"/>
                          <a:ea typeface="Times New Roman"/>
                        </a:rPr>
                        <a:t>35.989</a:t>
                      </a:r>
                      <a:endParaRPr lang="it-IT" sz="1400" b="0" strike="noStrike" spc="-1">
                        <a:latin typeface="Arial"/>
                      </a:endParaRPr>
                    </a:p>
                  </a:txBody>
                  <a:tcPr marL="53640" marR="53640">
                    <a:lnL w="12240">
                      <a:solidFill>
                        <a:srgbClr val="000000"/>
                      </a:solidFill>
                    </a:lnL>
                    <a:lnR w="12240">
                      <a:solidFill>
                        <a:srgbClr val="000000"/>
                      </a:solidFill>
                    </a:lnR>
                    <a:lnT w="12240">
                      <a:solidFill>
                        <a:srgbClr val="000000"/>
                      </a:solidFill>
                    </a:lnT>
                    <a:lnB w="12240">
                      <a:solidFill>
                        <a:srgbClr val="000000"/>
                      </a:solidFill>
                    </a:lnB>
                    <a:solidFill>
                      <a:srgbClr val="FCE4D6"/>
                    </a:solidFill>
                  </a:tcPr>
                </a:tc>
                <a:tc>
                  <a:txBody>
                    <a:bodyPr/>
                    <a:lstStyle/>
                    <a:p>
                      <a:pPr algn="ctr">
                        <a:lnSpc>
                          <a:spcPct val="107000"/>
                        </a:lnSpc>
                      </a:pPr>
                      <a:r>
                        <a:rPr lang="it-IT" sz="1400" b="0" strike="noStrike" spc="-1">
                          <a:solidFill>
                            <a:srgbClr val="000000"/>
                          </a:solidFill>
                          <a:latin typeface="Arial"/>
                          <a:ea typeface="Times New Roman"/>
                        </a:rPr>
                        <a:t>2.08%</a:t>
                      </a:r>
                      <a:endParaRPr lang="it-IT" sz="1400" b="0" strike="noStrike" spc="-1">
                        <a:latin typeface="Arial"/>
                      </a:endParaRPr>
                    </a:p>
                  </a:txBody>
                  <a:tcPr marL="53640" marR="5364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pPr>
                      <a:r>
                        <a:rPr lang="it-IT" sz="1400" b="0" strike="noStrike" spc="-1">
                          <a:solidFill>
                            <a:srgbClr val="000000"/>
                          </a:solidFill>
                          <a:latin typeface="Arial"/>
                          <a:ea typeface="Times New Roman"/>
                        </a:rPr>
                        <a:t>4,28%</a:t>
                      </a:r>
                      <a:endParaRPr lang="it-IT" sz="1400" b="0" strike="noStrike" spc="-1">
                        <a:latin typeface="Arial"/>
                      </a:endParaRPr>
                    </a:p>
                  </a:txBody>
                  <a:tcPr marL="53640" marR="5364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3"/>
                  </a:ext>
                </a:extLst>
              </a:tr>
              <a:tr h="453600">
                <a:tc>
                  <a:txBody>
                    <a:bodyPr/>
                    <a:lstStyle/>
                    <a:p>
                      <a:pPr>
                        <a:lnSpc>
                          <a:spcPct val="107000"/>
                        </a:lnSpc>
                      </a:pPr>
                      <a:r>
                        <a:rPr lang="it-IT" sz="1400" b="0" strike="noStrike" spc="-1">
                          <a:solidFill>
                            <a:srgbClr val="000000"/>
                          </a:solidFill>
                          <a:latin typeface="Arial"/>
                          <a:ea typeface="Times New Roman"/>
                        </a:rPr>
                        <a:t>Spesa per assistenza LTC **</a:t>
                      </a:r>
                      <a:endParaRPr lang="it-IT" sz="1400" b="0" strike="noStrike" spc="-1">
                        <a:latin typeface="Arial"/>
                      </a:endParaRPr>
                    </a:p>
                  </a:txBody>
                  <a:tcPr marL="53640" marR="5364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pPr>
                      <a:r>
                        <a:rPr lang="it-IT" sz="1400" b="0" strike="noStrike" spc="-1">
                          <a:solidFill>
                            <a:srgbClr val="000000"/>
                          </a:solidFill>
                          <a:latin typeface="Arial"/>
                          <a:ea typeface="Times New Roman"/>
                        </a:rPr>
                        <a:t>11.000</a:t>
                      </a:r>
                      <a:endParaRPr lang="it-IT" sz="1400" b="0" strike="noStrike" spc="-1">
                        <a:latin typeface="Arial"/>
                      </a:endParaRPr>
                    </a:p>
                  </a:txBody>
                  <a:tcPr marL="53640" marR="53640">
                    <a:lnL w="12240">
                      <a:solidFill>
                        <a:srgbClr val="000000"/>
                      </a:solidFill>
                    </a:lnL>
                    <a:lnR w="12240">
                      <a:solidFill>
                        <a:srgbClr val="000000"/>
                      </a:solidFill>
                    </a:lnR>
                    <a:lnT w="12240">
                      <a:solidFill>
                        <a:srgbClr val="000000"/>
                      </a:solidFill>
                    </a:lnT>
                    <a:lnB w="12240">
                      <a:solidFill>
                        <a:srgbClr val="000000"/>
                      </a:solidFill>
                    </a:lnB>
                    <a:solidFill>
                      <a:srgbClr val="FCE4D6"/>
                    </a:solidFill>
                  </a:tcPr>
                </a:tc>
                <a:tc>
                  <a:txBody>
                    <a:bodyPr/>
                    <a:lstStyle/>
                    <a:p>
                      <a:pPr algn="ctr">
                        <a:lnSpc>
                          <a:spcPct val="107000"/>
                        </a:lnSpc>
                      </a:pPr>
                      <a:r>
                        <a:rPr lang="it-IT" sz="1400" b="0" strike="noStrike" spc="-1">
                          <a:solidFill>
                            <a:srgbClr val="000000"/>
                          </a:solidFill>
                          <a:latin typeface="Arial"/>
                          <a:ea typeface="Times New Roman"/>
                        </a:rPr>
                        <a:t>9.280</a:t>
                      </a:r>
                      <a:endParaRPr lang="it-IT" sz="1400" b="0" strike="noStrike" spc="-1">
                        <a:latin typeface="Arial"/>
                      </a:endParaRPr>
                    </a:p>
                  </a:txBody>
                  <a:tcPr marL="53640" marR="53640">
                    <a:lnL w="12240">
                      <a:solidFill>
                        <a:srgbClr val="000000"/>
                      </a:solidFill>
                    </a:lnL>
                    <a:lnR w="12240">
                      <a:solidFill>
                        <a:srgbClr val="000000"/>
                      </a:solidFill>
                    </a:lnR>
                    <a:lnT w="12240">
                      <a:solidFill>
                        <a:srgbClr val="000000"/>
                      </a:solidFill>
                    </a:lnT>
                    <a:lnB w="12240">
                      <a:solidFill>
                        <a:srgbClr val="000000"/>
                      </a:solidFill>
                    </a:lnB>
                    <a:solidFill>
                      <a:srgbClr val="FCE4D6"/>
                    </a:solidFill>
                  </a:tcPr>
                </a:tc>
                <a:tc>
                  <a:txBody>
                    <a:bodyPr/>
                    <a:lstStyle/>
                    <a:p>
                      <a:pPr algn="ctr">
                        <a:lnSpc>
                          <a:spcPct val="107000"/>
                        </a:lnSpc>
                      </a:pPr>
                      <a:r>
                        <a:rPr lang="it-IT" sz="1400" b="0" strike="noStrike" spc="-1">
                          <a:solidFill>
                            <a:srgbClr val="000000"/>
                          </a:solidFill>
                          <a:latin typeface="Arial"/>
                          <a:ea typeface="Times New Roman"/>
                        </a:rPr>
                        <a:t>8.900</a:t>
                      </a:r>
                      <a:endParaRPr lang="it-IT" sz="1400" b="0" strike="noStrike" spc="-1">
                        <a:latin typeface="Arial"/>
                      </a:endParaRPr>
                    </a:p>
                  </a:txBody>
                  <a:tcPr marL="53640" marR="53640">
                    <a:lnL w="12240">
                      <a:solidFill>
                        <a:srgbClr val="000000"/>
                      </a:solidFill>
                    </a:lnL>
                    <a:lnR w="12240">
                      <a:solidFill>
                        <a:srgbClr val="000000"/>
                      </a:solidFill>
                    </a:lnR>
                    <a:lnT w="12240">
                      <a:solidFill>
                        <a:srgbClr val="000000"/>
                      </a:solidFill>
                    </a:lnT>
                    <a:lnB w="12240">
                      <a:solidFill>
                        <a:srgbClr val="000000"/>
                      </a:solidFill>
                    </a:lnB>
                    <a:solidFill>
                      <a:srgbClr val="FCE4D6"/>
                    </a:solidFill>
                  </a:tcPr>
                </a:tc>
                <a:tc>
                  <a:txBody>
                    <a:bodyPr/>
                    <a:lstStyle/>
                    <a:p>
                      <a:pPr algn="ctr">
                        <a:lnSpc>
                          <a:spcPct val="107000"/>
                        </a:lnSpc>
                      </a:pPr>
                      <a:r>
                        <a:rPr lang="it-IT" sz="1400" b="0" strike="noStrike" spc="-1">
                          <a:solidFill>
                            <a:srgbClr val="000000"/>
                          </a:solidFill>
                          <a:latin typeface="Arial"/>
                          <a:ea typeface="Times New Roman"/>
                        </a:rPr>
                        <a:t>8.900</a:t>
                      </a:r>
                      <a:endParaRPr lang="it-IT" sz="1400" b="0" strike="noStrike" spc="-1">
                        <a:latin typeface="Arial"/>
                      </a:endParaRPr>
                    </a:p>
                  </a:txBody>
                  <a:tcPr marL="53640" marR="53640">
                    <a:lnL w="12240">
                      <a:solidFill>
                        <a:srgbClr val="000000"/>
                      </a:solidFill>
                    </a:lnL>
                    <a:lnR w="12240">
                      <a:solidFill>
                        <a:srgbClr val="000000"/>
                      </a:solidFill>
                    </a:lnR>
                    <a:lnT w="12240">
                      <a:solidFill>
                        <a:srgbClr val="000000"/>
                      </a:solidFill>
                    </a:lnT>
                    <a:lnB w="12240">
                      <a:solidFill>
                        <a:srgbClr val="000000"/>
                      </a:solidFill>
                    </a:lnB>
                    <a:solidFill>
                      <a:srgbClr val="FCE4D6"/>
                    </a:solidFill>
                  </a:tcPr>
                </a:tc>
                <a:tc>
                  <a:txBody>
                    <a:bodyPr/>
                    <a:lstStyle/>
                    <a:p>
                      <a:pPr algn="ctr">
                        <a:lnSpc>
                          <a:spcPct val="107000"/>
                        </a:lnSpc>
                      </a:pPr>
                      <a:r>
                        <a:rPr lang="it-IT" sz="1400" b="1" strike="noStrike" spc="-1">
                          <a:solidFill>
                            <a:srgbClr val="000000"/>
                          </a:solidFill>
                          <a:latin typeface="Arial"/>
                          <a:ea typeface="Times New Roman"/>
                        </a:rPr>
                        <a:t>10.700</a:t>
                      </a:r>
                      <a:endParaRPr lang="it-IT" sz="1400" b="0" strike="noStrike" spc="-1">
                        <a:latin typeface="Arial"/>
                      </a:endParaRPr>
                    </a:p>
                  </a:txBody>
                  <a:tcPr marL="53640" marR="53640">
                    <a:lnL w="12240">
                      <a:solidFill>
                        <a:srgbClr val="000000"/>
                      </a:solidFill>
                    </a:lnL>
                    <a:lnR w="12240">
                      <a:solidFill>
                        <a:srgbClr val="000000"/>
                      </a:solidFill>
                    </a:lnR>
                    <a:lnT w="12240">
                      <a:solidFill>
                        <a:srgbClr val="000000"/>
                      </a:solidFill>
                    </a:lnT>
                    <a:lnB w="12240">
                      <a:solidFill>
                        <a:srgbClr val="000000"/>
                      </a:solidFill>
                    </a:lnB>
                    <a:solidFill>
                      <a:srgbClr val="FCE4D6"/>
                    </a:solidFill>
                  </a:tcPr>
                </a:tc>
                <a:tc>
                  <a:txBody>
                    <a:bodyPr/>
                    <a:lstStyle/>
                    <a:p>
                      <a:pPr algn="ctr">
                        <a:lnSpc>
                          <a:spcPct val="107000"/>
                        </a:lnSpc>
                      </a:pPr>
                      <a:r>
                        <a:rPr lang="it-IT" sz="1400" b="0" strike="noStrike" spc="-1">
                          <a:solidFill>
                            <a:srgbClr val="000000"/>
                          </a:solidFill>
                          <a:latin typeface="Arial"/>
                          <a:ea typeface="Times New Roman"/>
                        </a:rPr>
                        <a:t>0,62%</a:t>
                      </a:r>
                      <a:endParaRPr lang="it-IT" sz="1400" b="0" strike="noStrike" spc="-1">
                        <a:latin typeface="Arial"/>
                      </a:endParaRPr>
                    </a:p>
                  </a:txBody>
                  <a:tcPr marL="53640" marR="5364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pPr>
                      <a:r>
                        <a:rPr lang="it-IT" sz="1400" b="0" strike="noStrike" spc="-1">
                          <a:solidFill>
                            <a:srgbClr val="000000"/>
                          </a:solidFill>
                          <a:latin typeface="Arial"/>
                          <a:ea typeface="Times New Roman"/>
                        </a:rPr>
                        <a:t>1,27%</a:t>
                      </a:r>
                      <a:endParaRPr lang="it-IT" sz="1400" b="0" strike="noStrike" spc="-1">
                        <a:latin typeface="Arial"/>
                      </a:endParaRPr>
                    </a:p>
                  </a:txBody>
                  <a:tcPr marL="53640" marR="5364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4"/>
                  </a:ext>
                </a:extLst>
              </a:tr>
              <a:tr h="453600">
                <a:tc>
                  <a:txBody>
                    <a:bodyPr/>
                    <a:lstStyle/>
                    <a:p>
                      <a:pPr>
                        <a:lnSpc>
                          <a:spcPct val="107000"/>
                        </a:lnSpc>
                      </a:pPr>
                      <a:r>
                        <a:rPr lang="it-IT" sz="1400" b="0" strike="noStrike" spc="-1">
                          <a:solidFill>
                            <a:srgbClr val="000000"/>
                          </a:solidFill>
                          <a:latin typeface="Arial"/>
                          <a:ea typeface="Times New Roman"/>
                        </a:rPr>
                        <a:t>Spesa per sanità intermediata</a:t>
                      </a:r>
                      <a:endParaRPr lang="it-IT" sz="1400" b="0" strike="noStrike" spc="-1">
                        <a:latin typeface="Arial"/>
                      </a:endParaRPr>
                    </a:p>
                  </a:txBody>
                  <a:tcPr marL="53640" marR="5364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pPr>
                      <a:r>
                        <a:rPr lang="it-IT" sz="1400" b="0" strike="noStrike" spc="-1">
                          <a:solidFill>
                            <a:srgbClr val="000000"/>
                          </a:solidFill>
                          <a:latin typeface="Arial"/>
                          <a:ea typeface="Times New Roman"/>
                        </a:rPr>
                        <a:t>4.060</a:t>
                      </a:r>
                      <a:endParaRPr lang="it-IT" sz="1400" b="0" strike="noStrike" spc="-1">
                        <a:latin typeface="Arial"/>
                      </a:endParaRPr>
                    </a:p>
                  </a:txBody>
                  <a:tcPr marL="53640" marR="53640">
                    <a:lnL w="12240">
                      <a:solidFill>
                        <a:srgbClr val="000000"/>
                      </a:solidFill>
                    </a:lnL>
                    <a:lnR w="12240">
                      <a:solidFill>
                        <a:srgbClr val="000000"/>
                      </a:solidFill>
                    </a:lnR>
                    <a:lnT w="12240">
                      <a:solidFill>
                        <a:srgbClr val="000000"/>
                      </a:solidFill>
                    </a:lnT>
                    <a:lnB w="12240">
                      <a:solidFill>
                        <a:srgbClr val="000000"/>
                      </a:solidFill>
                    </a:lnB>
                    <a:solidFill>
                      <a:srgbClr val="FCE4D6"/>
                    </a:solidFill>
                  </a:tcPr>
                </a:tc>
                <a:tc>
                  <a:txBody>
                    <a:bodyPr/>
                    <a:lstStyle/>
                    <a:p>
                      <a:pPr algn="ctr">
                        <a:lnSpc>
                          <a:spcPct val="107000"/>
                        </a:lnSpc>
                      </a:pPr>
                      <a:r>
                        <a:rPr lang="it-IT" sz="1400" b="0" strike="noStrike" spc="-1">
                          <a:solidFill>
                            <a:srgbClr val="000000"/>
                          </a:solidFill>
                          <a:latin typeface="Arial"/>
                          <a:ea typeface="Times New Roman"/>
                        </a:rPr>
                        <a:t>4.300</a:t>
                      </a:r>
                      <a:endParaRPr lang="it-IT" sz="1400" b="0" strike="noStrike" spc="-1">
                        <a:latin typeface="Arial"/>
                      </a:endParaRPr>
                    </a:p>
                  </a:txBody>
                  <a:tcPr marL="53640" marR="53640">
                    <a:lnL w="12240">
                      <a:solidFill>
                        <a:srgbClr val="000000"/>
                      </a:solidFill>
                    </a:lnL>
                    <a:lnR w="12240">
                      <a:solidFill>
                        <a:srgbClr val="000000"/>
                      </a:solidFill>
                    </a:lnR>
                    <a:lnT w="12240">
                      <a:solidFill>
                        <a:srgbClr val="000000"/>
                      </a:solidFill>
                    </a:lnT>
                    <a:lnB w="12240">
                      <a:solidFill>
                        <a:srgbClr val="000000"/>
                      </a:solidFill>
                    </a:lnB>
                    <a:solidFill>
                      <a:srgbClr val="FCE4D6"/>
                    </a:solidFill>
                  </a:tcPr>
                </a:tc>
                <a:tc>
                  <a:txBody>
                    <a:bodyPr/>
                    <a:lstStyle/>
                    <a:p>
                      <a:pPr algn="ctr">
                        <a:lnSpc>
                          <a:spcPct val="107000"/>
                        </a:lnSpc>
                      </a:pPr>
                      <a:r>
                        <a:rPr lang="it-IT" sz="1400" b="0" strike="noStrike" spc="-1">
                          <a:solidFill>
                            <a:srgbClr val="000000"/>
                          </a:solidFill>
                          <a:latin typeface="Arial"/>
                          <a:ea typeface="Times New Roman"/>
                        </a:rPr>
                        <a:t>3.689</a:t>
                      </a:r>
                      <a:endParaRPr lang="it-IT" sz="1400" b="0" strike="noStrike" spc="-1">
                        <a:latin typeface="Arial"/>
                      </a:endParaRPr>
                    </a:p>
                  </a:txBody>
                  <a:tcPr marL="53640" marR="53640">
                    <a:lnL w="12240">
                      <a:solidFill>
                        <a:srgbClr val="000000"/>
                      </a:solidFill>
                    </a:lnL>
                    <a:lnR w="12240">
                      <a:solidFill>
                        <a:srgbClr val="000000"/>
                      </a:solidFill>
                    </a:lnR>
                    <a:lnT w="12240">
                      <a:solidFill>
                        <a:srgbClr val="000000"/>
                      </a:solidFill>
                    </a:lnT>
                    <a:lnB w="12240">
                      <a:solidFill>
                        <a:srgbClr val="000000"/>
                      </a:solidFill>
                    </a:lnB>
                    <a:solidFill>
                      <a:srgbClr val="FCE4D6"/>
                    </a:solidFill>
                  </a:tcPr>
                </a:tc>
                <a:tc>
                  <a:txBody>
                    <a:bodyPr/>
                    <a:lstStyle/>
                    <a:p>
                      <a:pPr algn="ctr">
                        <a:lnSpc>
                          <a:spcPct val="107000"/>
                        </a:lnSpc>
                      </a:pPr>
                      <a:r>
                        <a:rPr lang="it-IT" sz="1400" b="0" strike="noStrike" spc="-1">
                          <a:solidFill>
                            <a:srgbClr val="000000"/>
                          </a:solidFill>
                          <a:latin typeface="Arial"/>
                          <a:ea typeface="Times New Roman"/>
                        </a:rPr>
                        <a:t> 3.809</a:t>
                      </a:r>
                      <a:endParaRPr lang="it-IT" sz="1400" b="0" strike="noStrike" spc="-1">
                        <a:latin typeface="Arial"/>
                      </a:endParaRPr>
                    </a:p>
                  </a:txBody>
                  <a:tcPr marL="53640" marR="53640">
                    <a:lnL w="12240">
                      <a:solidFill>
                        <a:srgbClr val="000000"/>
                      </a:solidFill>
                    </a:lnL>
                    <a:lnR w="12240">
                      <a:solidFill>
                        <a:srgbClr val="000000"/>
                      </a:solidFill>
                    </a:lnR>
                    <a:lnT w="12240">
                      <a:solidFill>
                        <a:srgbClr val="000000"/>
                      </a:solidFill>
                    </a:lnT>
                    <a:lnB w="12240">
                      <a:solidFill>
                        <a:srgbClr val="000000"/>
                      </a:solidFill>
                    </a:lnB>
                    <a:solidFill>
                      <a:srgbClr val="FCE4D6"/>
                    </a:solidFill>
                  </a:tcPr>
                </a:tc>
                <a:tc>
                  <a:txBody>
                    <a:bodyPr/>
                    <a:lstStyle/>
                    <a:p>
                      <a:pPr algn="ctr">
                        <a:lnSpc>
                          <a:spcPct val="107000"/>
                        </a:lnSpc>
                      </a:pPr>
                      <a:r>
                        <a:rPr lang="it-IT" sz="1400" b="1" strike="noStrike" spc="-1">
                          <a:solidFill>
                            <a:srgbClr val="000000"/>
                          </a:solidFill>
                          <a:latin typeface="Arial"/>
                          <a:ea typeface="Times New Roman"/>
                        </a:rPr>
                        <a:t>4.901</a:t>
                      </a:r>
                      <a:endParaRPr lang="it-IT" sz="1400" b="0" strike="noStrike" spc="-1">
                        <a:latin typeface="Arial"/>
                      </a:endParaRPr>
                    </a:p>
                  </a:txBody>
                  <a:tcPr marL="53640" marR="53640">
                    <a:lnL w="12240">
                      <a:solidFill>
                        <a:srgbClr val="000000"/>
                      </a:solidFill>
                    </a:lnL>
                    <a:lnR w="12240">
                      <a:solidFill>
                        <a:srgbClr val="000000"/>
                      </a:solidFill>
                    </a:lnR>
                    <a:lnT w="12240">
                      <a:solidFill>
                        <a:srgbClr val="000000"/>
                      </a:solidFill>
                    </a:lnT>
                    <a:lnB w="12240">
                      <a:solidFill>
                        <a:srgbClr val="000000"/>
                      </a:solidFill>
                    </a:lnB>
                    <a:solidFill>
                      <a:srgbClr val="FCE4D6"/>
                    </a:solidFill>
                  </a:tcPr>
                </a:tc>
                <a:tc>
                  <a:txBody>
                    <a:bodyPr/>
                    <a:lstStyle/>
                    <a:p>
                      <a:pPr algn="ctr">
                        <a:lnSpc>
                          <a:spcPct val="107000"/>
                        </a:lnSpc>
                      </a:pPr>
                      <a:r>
                        <a:rPr lang="it-IT" sz="1400" b="0" strike="noStrike" spc="-1">
                          <a:solidFill>
                            <a:srgbClr val="000000"/>
                          </a:solidFill>
                          <a:latin typeface="Arial"/>
                          <a:ea typeface="Times New Roman"/>
                        </a:rPr>
                        <a:t>0,28%</a:t>
                      </a:r>
                      <a:endParaRPr lang="it-IT" sz="1400" b="0" strike="noStrike" spc="-1">
                        <a:latin typeface="Arial"/>
                      </a:endParaRPr>
                    </a:p>
                  </a:txBody>
                  <a:tcPr marL="53640" marR="5364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pPr>
                      <a:r>
                        <a:rPr lang="it-IT" sz="1400" b="0" strike="noStrike" spc="-1">
                          <a:solidFill>
                            <a:srgbClr val="000000"/>
                          </a:solidFill>
                          <a:latin typeface="Arial"/>
                          <a:ea typeface="Times New Roman"/>
                        </a:rPr>
                        <a:t>0,58%</a:t>
                      </a:r>
                      <a:endParaRPr lang="it-IT" sz="1400" b="0" strike="noStrike" spc="-1">
                        <a:latin typeface="Arial"/>
                      </a:endParaRPr>
                    </a:p>
                  </a:txBody>
                  <a:tcPr marL="53640" marR="5364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5"/>
                  </a:ext>
                </a:extLst>
              </a:tr>
              <a:tr h="453600">
                <a:tc>
                  <a:txBody>
                    <a:bodyPr/>
                    <a:lstStyle/>
                    <a:p>
                      <a:pPr>
                        <a:lnSpc>
                          <a:spcPct val="107000"/>
                        </a:lnSpc>
                      </a:pPr>
                      <a:r>
                        <a:rPr lang="it-IT" sz="1400" b="0" strike="noStrike" spc="-1">
                          <a:solidFill>
                            <a:srgbClr val="000000"/>
                          </a:solidFill>
                          <a:latin typeface="Arial"/>
                          <a:ea typeface="Times New Roman"/>
                        </a:rPr>
                        <a:t>Spesa welfare individuale***</a:t>
                      </a:r>
                      <a:endParaRPr lang="it-IT" sz="1400" b="0" strike="noStrike" spc="-1">
                        <a:latin typeface="Arial"/>
                      </a:endParaRPr>
                    </a:p>
                  </a:txBody>
                  <a:tcPr marL="53640" marR="5364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pPr>
                      <a:r>
                        <a:rPr lang="it-IT" sz="1400" b="0" strike="noStrike" spc="-1">
                          <a:solidFill>
                            <a:srgbClr val="000000"/>
                          </a:solidFill>
                          <a:latin typeface="Arial"/>
                          <a:ea typeface="Times New Roman"/>
                        </a:rPr>
                        <a:t>1.000</a:t>
                      </a:r>
                      <a:endParaRPr lang="it-IT" sz="1400" b="0" strike="noStrike" spc="-1">
                        <a:latin typeface="Arial"/>
                      </a:endParaRPr>
                    </a:p>
                  </a:txBody>
                  <a:tcPr marL="53640" marR="53640">
                    <a:lnL w="12240">
                      <a:solidFill>
                        <a:srgbClr val="000000"/>
                      </a:solidFill>
                    </a:lnL>
                    <a:lnR w="12240">
                      <a:solidFill>
                        <a:srgbClr val="000000"/>
                      </a:solidFill>
                    </a:lnR>
                    <a:lnT w="12240">
                      <a:solidFill>
                        <a:srgbClr val="000000"/>
                      </a:solidFill>
                    </a:lnT>
                    <a:lnB w="12240">
                      <a:solidFill>
                        <a:srgbClr val="000000"/>
                      </a:solidFill>
                    </a:lnB>
                    <a:solidFill>
                      <a:srgbClr val="FCE4D6"/>
                    </a:solidFill>
                  </a:tcPr>
                </a:tc>
                <a:tc>
                  <a:txBody>
                    <a:bodyPr/>
                    <a:lstStyle/>
                    <a:p>
                      <a:pPr algn="ctr">
                        <a:lnSpc>
                          <a:spcPct val="107000"/>
                        </a:lnSpc>
                      </a:pPr>
                      <a:r>
                        <a:rPr lang="it-IT" sz="1400" b="0" strike="noStrike" spc="-1">
                          <a:solidFill>
                            <a:srgbClr val="000000"/>
                          </a:solidFill>
                          <a:latin typeface="Arial"/>
                          <a:ea typeface="Times New Roman"/>
                        </a:rPr>
                        <a:t>2.567</a:t>
                      </a:r>
                      <a:endParaRPr lang="it-IT" sz="1400" b="0" strike="noStrike" spc="-1">
                        <a:latin typeface="Arial"/>
                      </a:endParaRPr>
                    </a:p>
                  </a:txBody>
                  <a:tcPr marL="53640" marR="53640">
                    <a:lnL w="12240">
                      <a:solidFill>
                        <a:srgbClr val="000000"/>
                      </a:solidFill>
                    </a:lnL>
                    <a:lnR w="12240">
                      <a:solidFill>
                        <a:srgbClr val="000000"/>
                      </a:solidFill>
                    </a:lnR>
                    <a:lnT w="12240">
                      <a:solidFill>
                        <a:srgbClr val="000000"/>
                      </a:solidFill>
                    </a:lnT>
                    <a:lnB w="12240">
                      <a:solidFill>
                        <a:srgbClr val="000000"/>
                      </a:solidFill>
                    </a:lnB>
                    <a:solidFill>
                      <a:srgbClr val="FCE4D6"/>
                    </a:solidFill>
                  </a:tcPr>
                </a:tc>
                <a:tc>
                  <a:txBody>
                    <a:bodyPr/>
                    <a:lstStyle/>
                    <a:p>
                      <a:pPr algn="ctr">
                        <a:lnSpc>
                          <a:spcPct val="107000"/>
                        </a:lnSpc>
                      </a:pPr>
                      <a:r>
                        <a:rPr lang="it-IT" sz="1400" b="0" strike="noStrike" spc="-1">
                          <a:solidFill>
                            <a:srgbClr val="000000"/>
                          </a:solidFill>
                          <a:latin typeface="Arial"/>
                          <a:ea typeface="Times New Roman"/>
                        </a:rPr>
                        <a:t>2.963</a:t>
                      </a:r>
                      <a:endParaRPr lang="it-IT" sz="1400" b="0" strike="noStrike" spc="-1">
                        <a:latin typeface="Arial"/>
                      </a:endParaRPr>
                    </a:p>
                  </a:txBody>
                  <a:tcPr marL="53640" marR="53640">
                    <a:lnL w="12240">
                      <a:solidFill>
                        <a:srgbClr val="000000"/>
                      </a:solidFill>
                    </a:lnL>
                    <a:lnR w="12240">
                      <a:solidFill>
                        <a:srgbClr val="000000"/>
                      </a:solidFill>
                    </a:lnR>
                    <a:lnT w="12240">
                      <a:solidFill>
                        <a:srgbClr val="000000"/>
                      </a:solidFill>
                    </a:lnT>
                    <a:lnB w="12240">
                      <a:solidFill>
                        <a:srgbClr val="000000"/>
                      </a:solidFill>
                    </a:lnB>
                    <a:solidFill>
                      <a:srgbClr val="FCE4D6"/>
                    </a:solidFill>
                  </a:tcPr>
                </a:tc>
                <a:tc>
                  <a:txBody>
                    <a:bodyPr/>
                    <a:lstStyle/>
                    <a:p>
                      <a:pPr algn="ctr">
                        <a:lnSpc>
                          <a:spcPct val="107000"/>
                        </a:lnSpc>
                      </a:pPr>
                      <a:r>
                        <a:rPr lang="it-IT" sz="1400" b="0" strike="noStrike" spc="-1">
                          <a:solidFill>
                            <a:srgbClr val="000000"/>
                          </a:solidFill>
                          <a:latin typeface="Arial"/>
                          <a:ea typeface="Times New Roman"/>
                        </a:rPr>
                        <a:t>3.008 </a:t>
                      </a:r>
                      <a:endParaRPr lang="it-IT" sz="1400" b="0" strike="noStrike" spc="-1">
                        <a:latin typeface="Arial"/>
                      </a:endParaRPr>
                    </a:p>
                  </a:txBody>
                  <a:tcPr marL="53640" marR="53640">
                    <a:lnL w="12240">
                      <a:solidFill>
                        <a:srgbClr val="000000"/>
                      </a:solidFill>
                    </a:lnL>
                    <a:lnR w="12240">
                      <a:solidFill>
                        <a:srgbClr val="000000"/>
                      </a:solidFill>
                    </a:lnR>
                    <a:lnT w="12240">
                      <a:solidFill>
                        <a:srgbClr val="000000"/>
                      </a:solidFill>
                    </a:lnT>
                    <a:lnB w="12240">
                      <a:solidFill>
                        <a:srgbClr val="000000"/>
                      </a:solidFill>
                    </a:lnB>
                    <a:solidFill>
                      <a:srgbClr val="FCE4D6"/>
                    </a:solidFill>
                  </a:tcPr>
                </a:tc>
                <a:tc>
                  <a:txBody>
                    <a:bodyPr/>
                    <a:lstStyle/>
                    <a:p>
                      <a:pPr algn="ctr">
                        <a:lnSpc>
                          <a:spcPct val="107000"/>
                        </a:lnSpc>
                      </a:pPr>
                      <a:r>
                        <a:rPr lang="it-IT" sz="1400" b="1" strike="noStrike" spc="-1">
                          <a:solidFill>
                            <a:srgbClr val="000000"/>
                          </a:solidFill>
                          <a:latin typeface="Arial"/>
                          <a:ea typeface="Times New Roman"/>
                        </a:rPr>
                        <a:t>3.087</a:t>
                      </a:r>
                      <a:endParaRPr lang="it-IT" sz="1400" b="0" strike="noStrike" spc="-1">
                        <a:latin typeface="Arial"/>
                      </a:endParaRPr>
                    </a:p>
                  </a:txBody>
                  <a:tcPr marL="53640" marR="53640">
                    <a:lnL w="12240">
                      <a:solidFill>
                        <a:srgbClr val="000000"/>
                      </a:solidFill>
                    </a:lnL>
                    <a:lnR w="12240">
                      <a:solidFill>
                        <a:srgbClr val="000000"/>
                      </a:solidFill>
                    </a:lnR>
                    <a:lnT w="12240">
                      <a:solidFill>
                        <a:srgbClr val="000000"/>
                      </a:solidFill>
                    </a:lnT>
                    <a:lnB w="12240">
                      <a:solidFill>
                        <a:srgbClr val="000000"/>
                      </a:solidFill>
                    </a:lnB>
                    <a:solidFill>
                      <a:srgbClr val="FCE4D6"/>
                    </a:solidFill>
                  </a:tcPr>
                </a:tc>
                <a:tc>
                  <a:txBody>
                    <a:bodyPr/>
                    <a:lstStyle/>
                    <a:p>
                      <a:pPr algn="ctr">
                        <a:lnSpc>
                          <a:spcPct val="107000"/>
                        </a:lnSpc>
                      </a:pPr>
                      <a:r>
                        <a:rPr lang="it-IT" sz="1400" b="0" strike="noStrike" spc="-1">
                          <a:solidFill>
                            <a:srgbClr val="000000"/>
                          </a:solidFill>
                          <a:latin typeface="Arial"/>
                          <a:ea typeface="Times New Roman"/>
                        </a:rPr>
                        <a:t>0,17%</a:t>
                      </a:r>
                      <a:endParaRPr lang="it-IT" sz="1400" b="0" strike="noStrike" spc="-1">
                        <a:latin typeface="Arial"/>
                      </a:endParaRPr>
                    </a:p>
                  </a:txBody>
                  <a:tcPr marL="53640" marR="5364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07000"/>
                        </a:lnSpc>
                      </a:pPr>
                      <a:r>
                        <a:rPr lang="it-IT" sz="1400" b="0" strike="noStrike" spc="-1">
                          <a:solidFill>
                            <a:srgbClr val="000000"/>
                          </a:solidFill>
                          <a:latin typeface="Arial"/>
                          <a:ea typeface="Times New Roman"/>
                        </a:rPr>
                        <a:t>0,36%</a:t>
                      </a:r>
                      <a:endParaRPr lang="it-IT" sz="1400" b="0" strike="noStrike" spc="-1">
                        <a:latin typeface="Arial"/>
                      </a:endParaRPr>
                    </a:p>
                  </a:txBody>
                  <a:tcPr marL="53640" marR="5364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6"/>
                  </a:ext>
                </a:extLst>
              </a:tr>
              <a:tr h="334440">
                <a:tc>
                  <a:txBody>
                    <a:bodyPr/>
                    <a:lstStyle/>
                    <a:p>
                      <a:pPr>
                        <a:lnSpc>
                          <a:spcPct val="107000"/>
                        </a:lnSpc>
                        <a:spcAft>
                          <a:spcPts val="799"/>
                        </a:spcAft>
                      </a:pPr>
                      <a:r>
                        <a:rPr lang="it-IT" sz="2000" b="0" strike="noStrike" spc="-1">
                          <a:solidFill>
                            <a:srgbClr val="000000"/>
                          </a:solidFill>
                          <a:latin typeface="Arial"/>
                          <a:ea typeface="Calibri"/>
                        </a:rPr>
                        <a:t> </a:t>
                      </a:r>
                      <a:endParaRPr lang="it-IT" sz="2000" b="0" strike="noStrike" spc="-1">
                        <a:latin typeface="Arial"/>
                      </a:endParaRPr>
                    </a:p>
                  </a:txBody>
                  <a:tcPr marL="11160" marR="11160">
                    <a:lnR w="12240">
                      <a:solidFill>
                        <a:srgbClr val="000000"/>
                      </a:solidFill>
                    </a:lnR>
                    <a:lnT w="12240">
                      <a:solidFill>
                        <a:srgbClr val="000000"/>
                      </a:solidFill>
                    </a:lnT>
                    <a:noFill/>
                  </a:tcPr>
                </a:tc>
                <a:tc>
                  <a:txBody>
                    <a:bodyPr/>
                    <a:lstStyle/>
                    <a:p>
                      <a:pPr algn="ctr">
                        <a:lnSpc>
                          <a:spcPct val="107000"/>
                        </a:lnSpc>
                      </a:pPr>
                      <a:r>
                        <a:rPr lang="it-IT" sz="1400" b="0" strike="noStrike" spc="-1">
                          <a:solidFill>
                            <a:srgbClr val="000000"/>
                          </a:solidFill>
                          <a:latin typeface="Arial"/>
                          <a:ea typeface="Times New Roman"/>
                        </a:rPr>
                        <a:t>54.714</a:t>
                      </a:r>
                      <a:endParaRPr lang="it-IT" sz="1400" b="0" strike="noStrike" spc="-1">
                        <a:latin typeface="Arial"/>
                      </a:endParaRPr>
                    </a:p>
                  </a:txBody>
                  <a:tcPr marL="53640" marR="53640">
                    <a:lnL w="12240">
                      <a:solidFill>
                        <a:srgbClr val="000000"/>
                      </a:solidFill>
                    </a:lnL>
                    <a:lnR w="12240">
                      <a:solidFill>
                        <a:srgbClr val="000000"/>
                      </a:solidFill>
                    </a:lnR>
                    <a:lnT w="12240">
                      <a:solidFill>
                        <a:srgbClr val="000000"/>
                      </a:solidFill>
                    </a:lnT>
                    <a:lnB w="12240">
                      <a:solidFill>
                        <a:srgbClr val="000000"/>
                      </a:solidFill>
                    </a:lnB>
                    <a:solidFill>
                      <a:srgbClr val="F8CBAD"/>
                    </a:solidFill>
                  </a:tcPr>
                </a:tc>
                <a:tc>
                  <a:txBody>
                    <a:bodyPr/>
                    <a:lstStyle/>
                    <a:p>
                      <a:pPr algn="ctr">
                        <a:lnSpc>
                          <a:spcPct val="107000"/>
                        </a:lnSpc>
                      </a:pPr>
                      <a:r>
                        <a:rPr lang="it-IT" sz="1400" b="0" strike="noStrike" spc="-1">
                          <a:solidFill>
                            <a:srgbClr val="000000"/>
                          </a:solidFill>
                          <a:latin typeface="Arial"/>
                          <a:ea typeface="Times New Roman"/>
                        </a:rPr>
                        <a:t>59.147</a:t>
                      </a:r>
                      <a:endParaRPr lang="it-IT" sz="1400" b="0" strike="noStrike" spc="-1">
                        <a:latin typeface="Arial"/>
                      </a:endParaRPr>
                    </a:p>
                  </a:txBody>
                  <a:tcPr marL="53640" marR="53640">
                    <a:lnL w="12240">
                      <a:solidFill>
                        <a:srgbClr val="000000"/>
                      </a:solidFill>
                    </a:lnL>
                    <a:lnR w="12240">
                      <a:solidFill>
                        <a:srgbClr val="000000"/>
                      </a:solidFill>
                    </a:lnR>
                    <a:lnT w="12240">
                      <a:solidFill>
                        <a:srgbClr val="000000"/>
                      </a:solidFill>
                    </a:lnT>
                    <a:lnB w="12240">
                      <a:solidFill>
                        <a:srgbClr val="000000"/>
                      </a:solidFill>
                    </a:lnB>
                    <a:solidFill>
                      <a:srgbClr val="F8CBAD"/>
                    </a:solidFill>
                  </a:tcPr>
                </a:tc>
                <a:tc>
                  <a:txBody>
                    <a:bodyPr/>
                    <a:lstStyle/>
                    <a:p>
                      <a:pPr algn="ctr">
                        <a:lnSpc>
                          <a:spcPct val="107000"/>
                        </a:lnSpc>
                      </a:pPr>
                      <a:r>
                        <a:rPr lang="it-IT" sz="1400" b="0" strike="noStrike" spc="-1">
                          <a:solidFill>
                            <a:srgbClr val="000000"/>
                          </a:solidFill>
                          <a:latin typeface="Arial"/>
                          <a:ea typeface="Times New Roman"/>
                        </a:rPr>
                        <a:t>61.339</a:t>
                      </a:r>
                      <a:endParaRPr lang="it-IT" sz="1400" b="0" strike="noStrike" spc="-1">
                        <a:latin typeface="Arial"/>
                      </a:endParaRPr>
                    </a:p>
                  </a:txBody>
                  <a:tcPr marL="53640" marR="53640">
                    <a:lnL w="12240">
                      <a:solidFill>
                        <a:srgbClr val="000000"/>
                      </a:solidFill>
                    </a:lnL>
                    <a:lnR w="12240">
                      <a:solidFill>
                        <a:srgbClr val="000000"/>
                      </a:solidFill>
                    </a:lnR>
                    <a:lnT w="12240">
                      <a:solidFill>
                        <a:srgbClr val="000000"/>
                      </a:solidFill>
                    </a:lnT>
                    <a:lnB w="12240">
                      <a:solidFill>
                        <a:srgbClr val="000000"/>
                      </a:solidFill>
                    </a:lnB>
                    <a:solidFill>
                      <a:srgbClr val="F8CBAD"/>
                    </a:solidFill>
                  </a:tcPr>
                </a:tc>
                <a:tc>
                  <a:txBody>
                    <a:bodyPr/>
                    <a:lstStyle/>
                    <a:p>
                      <a:pPr algn="ctr">
                        <a:lnSpc>
                          <a:spcPct val="107000"/>
                        </a:lnSpc>
                      </a:pPr>
                      <a:r>
                        <a:rPr lang="it-IT" sz="1400" b="0" strike="noStrike" spc="-1">
                          <a:solidFill>
                            <a:srgbClr val="000000"/>
                          </a:solidFill>
                          <a:latin typeface="Arial"/>
                          <a:ea typeface="Times New Roman"/>
                        </a:rPr>
                        <a:t>62.054</a:t>
                      </a:r>
                      <a:endParaRPr lang="it-IT" sz="1400" b="0" strike="noStrike" spc="-1">
                        <a:latin typeface="Arial"/>
                      </a:endParaRPr>
                    </a:p>
                  </a:txBody>
                  <a:tcPr marL="53640" marR="53640">
                    <a:lnL w="12240">
                      <a:solidFill>
                        <a:srgbClr val="000000"/>
                      </a:solidFill>
                    </a:lnL>
                    <a:lnR w="12240">
                      <a:solidFill>
                        <a:srgbClr val="000000"/>
                      </a:solidFill>
                    </a:lnR>
                    <a:lnT w="12240">
                      <a:solidFill>
                        <a:srgbClr val="000000"/>
                      </a:solidFill>
                    </a:lnT>
                    <a:lnB w="12240">
                      <a:solidFill>
                        <a:srgbClr val="000000"/>
                      </a:solidFill>
                    </a:lnB>
                    <a:solidFill>
                      <a:srgbClr val="F8CBAD"/>
                    </a:solidFill>
                  </a:tcPr>
                </a:tc>
                <a:tc>
                  <a:txBody>
                    <a:bodyPr/>
                    <a:lstStyle/>
                    <a:p>
                      <a:pPr algn="ctr">
                        <a:lnSpc>
                          <a:spcPct val="107000"/>
                        </a:lnSpc>
                      </a:pPr>
                      <a:r>
                        <a:rPr lang="it-IT" sz="1400" b="1" strike="noStrike" spc="-1">
                          <a:solidFill>
                            <a:srgbClr val="000000"/>
                          </a:solidFill>
                          <a:latin typeface="Arial"/>
                          <a:ea typeface="Times New Roman"/>
                        </a:rPr>
                        <a:t>69.550</a:t>
                      </a:r>
                      <a:endParaRPr lang="it-IT" sz="1400" b="0" strike="noStrike" spc="-1">
                        <a:latin typeface="Arial"/>
                      </a:endParaRPr>
                    </a:p>
                  </a:txBody>
                  <a:tcPr marL="53640" marR="53640">
                    <a:lnL w="12240">
                      <a:solidFill>
                        <a:srgbClr val="000000"/>
                      </a:solidFill>
                    </a:lnL>
                    <a:lnR w="12240">
                      <a:solidFill>
                        <a:srgbClr val="000000"/>
                      </a:solidFill>
                    </a:lnR>
                    <a:lnT w="12240">
                      <a:solidFill>
                        <a:srgbClr val="000000"/>
                      </a:solidFill>
                    </a:lnT>
                    <a:lnB w="12240">
                      <a:solidFill>
                        <a:srgbClr val="000000"/>
                      </a:solidFill>
                    </a:lnB>
                    <a:solidFill>
                      <a:srgbClr val="F8CBAD"/>
                    </a:solidFill>
                  </a:tcPr>
                </a:tc>
                <a:tc>
                  <a:txBody>
                    <a:bodyPr/>
                    <a:lstStyle/>
                    <a:p>
                      <a:pPr algn="ctr">
                        <a:lnSpc>
                          <a:spcPct val="107000"/>
                        </a:lnSpc>
                      </a:pPr>
                      <a:r>
                        <a:rPr lang="it-IT" sz="1400" b="0" strike="noStrike" spc="-1">
                          <a:solidFill>
                            <a:srgbClr val="000000"/>
                          </a:solidFill>
                          <a:latin typeface="Arial"/>
                          <a:ea typeface="Times New Roman"/>
                        </a:rPr>
                        <a:t>4,03%</a:t>
                      </a:r>
                      <a:endParaRPr lang="it-IT" sz="1400" b="0" strike="noStrike" spc="-1">
                        <a:latin typeface="Arial"/>
                      </a:endParaRPr>
                    </a:p>
                  </a:txBody>
                  <a:tcPr marL="53640" marR="53640">
                    <a:lnL w="12240">
                      <a:solidFill>
                        <a:srgbClr val="000000"/>
                      </a:solidFill>
                    </a:lnL>
                    <a:lnR w="12240">
                      <a:solidFill>
                        <a:srgbClr val="000000"/>
                      </a:solidFill>
                    </a:lnR>
                    <a:lnT w="12240">
                      <a:solidFill>
                        <a:srgbClr val="000000"/>
                      </a:solidFill>
                    </a:lnT>
                    <a:lnB w="12240">
                      <a:solidFill>
                        <a:srgbClr val="000000"/>
                      </a:solidFill>
                    </a:lnB>
                    <a:solidFill>
                      <a:srgbClr val="F8CBAD"/>
                    </a:solidFill>
                  </a:tcPr>
                </a:tc>
                <a:tc>
                  <a:txBody>
                    <a:bodyPr/>
                    <a:lstStyle/>
                    <a:p>
                      <a:pPr algn="ctr">
                        <a:lnSpc>
                          <a:spcPct val="107000"/>
                        </a:lnSpc>
                      </a:pPr>
                      <a:r>
                        <a:rPr lang="it-IT" sz="1400" b="0" strike="noStrike" spc="-1">
                          <a:solidFill>
                            <a:srgbClr val="000000"/>
                          </a:solidFill>
                          <a:latin typeface="Arial"/>
                          <a:ea typeface="Times New Roman"/>
                        </a:rPr>
                        <a:t>8,27%</a:t>
                      </a:r>
                      <a:endParaRPr lang="it-IT" sz="1400" b="0" strike="noStrike" spc="-1">
                        <a:latin typeface="Arial"/>
                      </a:endParaRPr>
                    </a:p>
                  </a:txBody>
                  <a:tcPr marL="53640" marR="53640">
                    <a:lnL w="12240">
                      <a:solidFill>
                        <a:srgbClr val="000000"/>
                      </a:solidFill>
                    </a:lnL>
                    <a:lnR w="12240">
                      <a:solidFill>
                        <a:srgbClr val="000000"/>
                      </a:solidFill>
                    </a:lnR>
                    <a:lnT w="12240">
                      <a:solidFill>
                        <a:srgbClr val="000000"/>
                      </a:solidFill>
                    </a:lnT>
                    <a:lnB w="12240">
                      <a:solidFill>
                        <a:srgbClr val="000000"/>
                      </a:solidFill>
                    </a:lnB>
                    <a:solidFill>
                      <a:srgbClr val="F8CBAD"/>
                    </a:solidFill>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 name="CustomShape 1"/>
          <p:cNvSpPr/>
          <p:nvPr/>
        </p:nvSpPr>
        <p:spPr>
          <a:xfrm>
            <a:off x="-14040" y="1152360"/>
            <a:ext cx="1297080" cy="5700600"/>
          </a:xfrm>
          <a:prstGeom prst="rect">
            <a:avLst/>
          </a:prstGeom>
          <a:solidFill>
            <a:srgbClr val="4B647A"/>
          </a:solidFill>
          <a:ln w="25560">
            <a:solidFill>
              <a:srgbClr val="4B647A"/>
            </a:solidFill>
            <a:miter/>
          </a:ln>
        </p:spPr>
        <p:style>
          <a:lnRef idx="0">
            <a:scrgbClr r="0" g="0" b="0"/>
          </a:lnRef>
          <a:fillRef idx="0">
            <a:scrgbClr r="0" g="0" b="0"/>
          </a:fillRef>
          <a:effectRef idx="0">
            <a:scrgbClr r="0" g="0" b="0"/>
          </a:effectRef>
          <a:fontRef idx="minor"/>
        </p:style>
      </p:sp>
      <p:pic>
        <p:nvPicPr>
          <p:cNvPr id="127" name="Picture 2"/>
          <p:cNvPicPr/>
          <p:nvPr/>
        </p:nvPicPr>
        <p:blipFill>
          <a:blip r:embed="rId3" cstate="print"/>
          <a:stretch/>
        </p:blipFill>
        <p:spPr>
          <a:xfrm>
            <a:off x="21960" y="5994360"/>
            <a:ext cx="1260360" cy="716040"/>
          </a:xfrm>
          <a:prstGeom prst="rect">
            <a:avLst/>
          </a:prstGeom>
          <a:ln w="9360">
            <a:noFill/>
          </a:ln>
        </p:spPr>
      </p:pic>
      <p:sp>
        <p:nvSpPr>
          <p:cNvPr id="128" name="Line 2"/>
          <p:cNvSpPr/>
          <p:nvPr/>
        </p:nvSpPr>
        <p:spPr>
          <a:xfrm>
            <a:off x="-13680" y="1130040"/>
            <a:ext cx="11625120" cy="22320"/>
          </a:xfrm>
          <a:prstGeom prst="line">
            <a:avLst/>
          </a:prstGeom>
          <a:ln w="38160">
            <a:solidFill>
              <a:srgbClr val="4B647A"/>
            </a:solidFill>
            <a:round/>
          </a:ln>
        </p:spPr>
        <p:style>
          <a:lnRef idx="0">
            <a:scrgbClr r="0" g="0" b="0"/>
          </a:lnRef>
          <a:fillRef idx="0">
            <a:scrgbClr r="0" g="0" b="0"/>
          </a:fillRef>
          <a:effectRef idx="0">
            <a:scrgbClr r="0" g="0" b="0"/>
          </a:effectRef>
          <a:fontRef idx="minor"/>
        </p:style>
      </p:sp>
      <p:sp>
        <p:nvSpPr>
          <p:cNvPr id="129" name="CustomShape 3"/>
          <p:cNvSpPr/>
          <p:nvPr/>
        </p:nvSpPr>
        <p:spPr>
          <a:xfrm>
            <a:off x="1814040" y="76320"/>
            <a:ext cx="9789120" cy="1062000"/>
          </a:xfrm>
          <a:prstGeom prst="rect">
            <a:avLst/>
          </a:prstGeom>
          <a:noFill/>
          <a:ln w="9360">
            <a:noFill/>
          </a:ln>
        </p:spPr>
        <p:style>
          <a:lnRef idx="0">
            <a:scrgbClr r="0" g="0" b="0"/>
          </a:lnRef>
          <a:fillRef idx="0">
            <a:scrgbClr r="0" g="0" b="0"/>
          </a:fillRef>
          <a:effectRef idx="0">
            <a:scrgbClr r="0" g="0" b="0"/>
          </a:effectRef>
          <a:fontRef idx="minor"/>
        </p:style>
        <p:txBody>
          <a:bodyPr lIns="45000" tIns="45000" rIns="45000" bIns="45000"/>
          <a:lstStyle/>
          <a:p>
            <a:pPr>
              <a:lnSpc>
                <a:spcPct val="100000"/>
              </a:lnSpc>
            </a:pPr>
            <a:r>
              <a:rPr lang="it-IT" sz="3200" b="1" strike="noStrike" spc="-1">
                <a:solidFill>
                  <a:srgbClr val="4B647A"/>
                </a:solidFill>
                <a:latin typeface="Verdana"/>
                <a:ea typeface="Microsoft YaHei"/>
              </a:rPr>
              <a:t>IL QUADRO NORMATIVO</a:t>
            </a:r>
            <a:endParaRPr lang="it-IT" sz="3200" b="0" strike="noStrike" spc="-1">
              <a:latin typeface="Arial"/>
            </a:endParaRPr>
          </a:p>
          <a:p>
            <a:pPr>
              <a:lnSpc>
                <a:spcPct val="100000"/>
              </a:lnSpc>
            </a:pPr>
            <a:r>
              <a:rPr lang="it-IT" sz="3200" b="1" strike="noStrike" spc="-1">
                <a:solidFill>
                  <a:srgbClr val="4B647A"/>
                </a:solidFill>
                <a:latin typeface="Verdana"/>
                <a:ea typeface="Microsoft YaHei"/>
              </a:rPr>
              <a:t>DI RIFERIMENTO</a:t>
            </a:r>
            <a:endParaRPr lang="it-IT" sz="3200" b="0" strike="noStrike" spc="-1">
              <a:latin typeface="Arial"/>
            </a:endParaRPr>
          </a:p>
        </p:txBody>
      </p:sp>
      <p:sp>
        <p:nvSpPr>
          <p:cNvPr id="130" name="CustomShape 4"/>
          <p:cNvSpPr/>
          <p:nvPr/>
        </p:nvSpPr>
        <p:spPr>
          <a:xfrm>
            <a:off x="1814040" y="1309680"/>
            <a:ext cx="9789120" cy="4964040"/>
          </a:xfrm>
          <a:prstGeom prst="rect">
            <a:avLst/>
          </a:prstGeom>
          <a:noFill/>
          <a:ln w="9360">
            <a:noFill/>
          </a:ln>
        </p:spPr>
        <p:style>
          <a:lnRef idx="0">
            <a:scrgbClr r="0" g="0" b="0"/>
          </a:lnRef>
          <a:fillRef idx="0">
            <a:scrgbClr r="0" g="0" b="0"/>
          </a:fillRef>
          <a:effectRef idx="0">
            <a:scrgbClr r="0" g="0" b="0"/>
          </a:effectRef>
          <a:fontRef idx="minor"/>
        </p:style>
        <p:txBody>
          <a:bodyPr lIns="45000" tIns="45000" rIns="45000" bIns="45000"/>
          <a:lstStyle/>
          <a:p>
            <a:pPr marL="284040" indent="-279360">
              <a:lnSpc>
                <a:spcPct val="100000"/>
              </a:lnSpc>
              <a:buClr>
                <a:srgbClr val="4B647A"/>
              </a:buClr>
              <a:buFont typeface="Arial"/>
              <a:buChar char="•"/>
            </a:pPr>
            <a:r>
              <a:rPr lang="it-IT" sz="2000" b="1" strike="noStrike" spc="-1">
                <a:solidFill>
                  <a:srgbClr val="4B647A"/>
                </a:solidFill>
                <a:latin typeface="Verdana"/>
                <a:ea typeface="Microsoft YaHei"/>
              </a:rPr>
              <a:t>PIANO REGIONALE DEL LAVORO 2017/2018 (Dgr 1092 del 13/7/2017). </a:t>
            </a:r>
            <a:r>
              <a:rPr lang="it-IT" sz="2000" b="0" strike="noStrike" spc="-1">
                <a:solidFill>
                  <a:srgbClr val="4B647A"/>
                </a:solidFill>
                <a:latin typeface="Verdana"/>
                <a:ea typeface="Microsoft YaHei"/>
              </a:rPr>
              <a:t>Azioni di sistema. 3.5.2. Il sostegno alla contrattazione di secondo livello e il welfare integrato quale leva dello sviluppo economico.</a:t>
            </a:r>
            <a:endParaRPr lang="it-IT" sz="2000" b="0" strike="noStrike" spc="-1">
              <a:latin typeface="Arial"/>
            </a:endParaRPr>
          </a:p>
          <a:p>
            <a:pPr marL="284040" indent="-279360">
              <a:lnSpc>
                <a:spcPct val="100000"/>
              </a:lnSpc>
            </a:pPr>
            <a:endParaRPr lang="it-IT" sz="2000" b="0" strike="noStrike" spc="-1">
              <a:latin typeface="Arial"/>
            </a:endParaRPr>
          </a:p>
          <a:p>
            <a:pPr marL="284040" indent="-279360">
              <a:lnSpc>
                <a:spcPct val="100000"/>
              </a:lnSpc>
              <a:buClr>
                <a:srgbClr val="4B647A"/>
              </a:buClr>
              <a:buFont typeface="Arial"/>
              <a:buChar char="•"/>
            </a:pPr>
            <a:r>
              <a:rPr lang="it-IT" sz="2000" b="0" strike="noStrike" spc="-1">
                <a:solidFill>
                  <a:srgbClr val="4B647A"/>
                </a:solidFill>
                <a:latin typeface="Verdana"/>
                <a:ea typeface="Microsoft YaHei"/>
              </a:rPr>
              <a:t>LEGGE REGIONALE 18 MAGGIO 2007, n.10 - </a:t>
            </a:r>
            <a:r>
              <a:rPr lang="it-IT" sz="2000" b="1" strike="noStrike" spc="-1">
                <a:solidFill>
                  <a:srgbClr val="4B647A"/>
                </a:solidFill>
                <a:latin typeface="Verdana"/>
                <a:ea typeface="Microsoft YaHei"/>
              </a:rPr>
              <a:t>“NORME PER LA PROMOZIONE DELLA PREVIDENZA COMPLEMENTARE NEL VENETO”</a:t>
            </a:r>
            <a:endParaRPr lang="it-IT" sz="2000" b="0" strike="noStrike" spc="-1">
              <a:latin typeface="Arial"/>
            </a:endParaRPr>
          </a:p>
          <a:p>
            <a:pPr marL="284040" indent="-279360">
              <a:lnSpc>
                <a:spcPct val="100000"/>
              </a:lnSpc>
            </a:pPr>
            <a:endParaRPr lang="it-IT" sz="2000" b="0" strike="noStrike" spc="-1">
              <a:latin typeface="Arial"/>
            </a:endParaRPr>
          </a:p>
          <a:p>
            <a:pPr marL="284040" indent="-279360">
              <a:lnSpc>
                <a:spcPct val="100000"/>
              </a:lnSpc>
              <a:buClr>
                <a:srgbClr val="4B647A"/>
              </a:buClr>
              <a:buFont typeface="Arial"/>
              <a:buChar char="•"/>
            </a:pPr>
            <a:r>
              <a:rPr lang="it-IT" sz="2000" b="0" strike="noStrike" spc="-1">
                <a:solidFill>
                  <a:srgbClr val="4B647A"/>
                </a:solidFill>
                <a:latin typeface="Verdana"/>
                <a:ea typeface="Microsoft YaHei"/>
              </a:rPr>
              <a:t>LEGGE REGIONALE 18 LUGLIO 2017, n.15 - </a:t>
            </a:r>
            <a:r>
              <a:rPr lang="it-IT" sz="2000" b="1" strike="noStrike" spc="-1">
                <a:solidFill>
                  <a:srgbClr val="4B647A"/>
                </a:solidFill>
                <a:latin typeface="Verdana"/>
                <a:ea typeface="Microsoft YaHei"/>
              </a:rPr>
              <a:t>“INTERVENTI PER LO SVILUPPO DELLA PREVIDENZA COMPLEMENTARE E DEL WELFARE INTEGRATO REGIONALE DEL VENETO”</a:t>
            </a:r>
            <a:endParaRPr lang="it-IT" sz="2000" b="0" strike="noStrike" spc="-1">
              <a:latin typeface="Arial"/>
            </a:endParaRPr>
          </a:p>
          <a:p>
            <a:pPr marL="284040" indent="-279360">
              <a:lnSpc>
                <a:spcPct val="100000"/>
              </a:lnSpc>
            </a:pPr>
            <a:endParaRPr lang="it-IT" sz="2000" b="0" strike="noStrike" spc="-1">
              <a:latin typeface="Arial"/>
            </a:endParaRPr>
          </a:p>
          <a:p>
            <a:pPr marL="284040" indent="-279360">
              <a:lnSpc>
                <a:spcPct val="100000"/>
              </a:lnSpc>
              <a:buClr>
                <a:srgbClr val="4B647A"/>
              </a:buClr>
              <a:buFont typeface="Arial"/>
              <a:buChar char="•"/>
            </a:pPr>
            <a:r>
              <a:rPr lang="it-IT" sz="2000" b="0" strike="noStrike" spc="-1">
                <a:solidFill>
                  <a:srgbClr val="4B647A"/>
                </a:solidFill>
                <a:latin typeface="Verdana"/>
                <a:ea typeface="Microsoft YaHei"/>
              </a:rPr>
              <a:t>ART. 55 DELLA LEGGE REGIONALE N.45 DEL 29/12/2017 - </a:t>
            </a:r>
            <a:r>
              <a:rPr lang="it-IT" sz="2000" b="1" strike="noStrike" spc="-1">
                <a:solidFill>
                  <a:srgbClr val="4B647A"/>
                </a:solidFill>
                <a:latin typeface="Verdana"/>
                <a:ea typeface="Microsoft YaHei"/>
              </a:rPr>
              <a:t>“NORMA DI PRIMA ATTUAZIONE DELLE DISPOSIZIONI IN MATERIA DI PREVIDENZA COMPLEMENTARE REGIONALE DI CUI ALLA LEGGE REGIONALE  18 LUGLIO 2017 n.15”</a:t>
            </a:r>
            <a:endParaRPr lang="it-IT" sz="2000" b="0" strike="noStrike" spc="-1">
              <a:latin typeface="Arial"/>
            </a:endParaRPr>
          </a:p>
        </p:txBody>
      </p:sp>
      <p:pic>
        <p:nvPicPr>
          <p:cNvPr id="131" name="Picture 6"/>
          <p:cNvPicPr/>
          <p:nvPr/>
        </p:nvPicPr>
        <p:blipFill>
          <a:blip r:embed="rId4" cstate="print"/>
          <a:stretch/>
        </p:blipFill>
        <p:spPr>
          <a:xfrm>
            <a:off x="10400040" y="198360"/>
            <a:ext cx="1203120" cy="907920"/>
          </a:xfrm>
          <a:prstGeom prst="rect">
            <a:avLst/>
          </a:prstGeom>
          <a:ln w="9360">
            <a:noFill/>
          </a:ln>
        </p:spPr>
      </p:pic>
      <p:pic>
        <p:nvPicPr>
          <p:cNvPr id="132" name="Picture 7"/>
          <p:cNvPicPr/>
          <p:nvPr/>
        </p:nvPicPr>
        <p:blipFill>
          <a:blip r:embed="rId5" cstate="print"/>
          <a:stretch/>
        </p:blipFill>
        <p:spPr>
          <a:xfrm>
            <a:off x="-33120" y="0"/>
            <a:ext cx="1268280" cy="1096920"/>
          </a:xfrm>
          <a:prstGeom prst="rect">
            <a:avLst/>
          </a:prstGeom>
          <a:ln w="9360">
            <a:noFill/>
          </a:ln>
        </p:spPr>
      </p:pic>
    </p:spTree>
  </p:cSld>
  <p:clrMapOvr>
    <a:masterClrMapping/>
  </p:clrMapOvr>
  <p:transition spd="slow">
    <p:dissolv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CustomShape 1"/>
          <p:cNvSpPr/>
          <p:nvPr/>
        </p:nvSpPr>
        <p:spPr>
          <a:xfrm>
            <a:off x="-14400" y="0"/>
            <a:ext cx="1336680" cy="6856560"/>
          </a:xfrm>
          <a:prstGeom prst="rect">
            <a:avLst/>
          </a:prstGeom>
          <a:solidFill>
            <a:srgbClr val="4B647A"/>
          </a:solidFill>
          <a:ln>
            <a:round/>
          </a:ln>
        </p:spPr>
        <p:style>
          <a:lnRef idx="2">
            <a:schemeClr val="accent1">
              <a:shade val="50000"/>
            </a:schemeClr>
          </a:lnRef>
          <a:fillRef idx="1">
            <a:schemeClr val="accent1"/>
          </a:fillRef>
          <a:effectRef idx="0">
            <a:schemeClr val="accent1"/>
          </a:effectRef>
          <a:fontRef idx="minor"/>
        </p:style>
      </p:sp>
      <p:pic>
        <p:nvPicPr>
          <p:cNvPr id="134" name="Immagine 4"/>
          <p:cNvPicPr/>
          <p:nvPr/>
        </p:nvPicPr>
        <p:blipFill>
          <a:blip r:embed="rId2" cstate="print"/>
          <a:stretch/>
        </p:blipFill>
        <p:spPr>
          <a:xfrm>
            <a:off x="0" y="136440"/>
            <a:ext cx="1308240" cy="1281240"/>
          </a:xfrm>
          <a:prstGeom prst="rect">
            <a:avLst/>
          </a:prstGeom>
          <a:ln w="9360">
            <a:noFill/>
          </a:ln>
        </p:spPr>
      </p:pic>
      <p:pic>
        <p:nvPicPr>
          <p:cNvPr id="135" name="Immagine 5"/>
          <p:cNvPicPr/>
          <p:nvPr/>
        </p:nvPicPr>
        <p:blipFill>
          <a:blip r:embed="rId3" cstate="print"/>
          <a:stretch/>
        </p:blipFill>
        <p:spPr>
          <a:xfrm>
            <a:off x="22320" y="5994360"/>
            <a:ext cx="1263960" cy="719280"/>
          </a:xfrm>
          <a:prstGeom prst="rect">
            <a:avLst/>
          </a:prstGeom>
          <a:ln w="9360">
            <a:noFill/>
          </a:ln>
        </p:spPr>
      </p:pic>
      <p:sp>
        <p:nvSpPr>
          <p:cNvPr id="136" name="Line 2"/>
          <p:cNvSpPr/>
          <p:nvPr/>
        </p:nvSpPr>
        <p:spPr>
          <a:xfrm>
            <a:off x="1036440" y="1228680"/>
            <a:ext cx="10955520" cy="360"/>
          </a:xfrm>
          <a:prstGeom prst="line">
            <a:avLst/>
          </a:prstGeom>
          <a:ln w="38160">
            <a:solidFill>
              <a:srgbClr val="4B647A"/>
            </a:solidFill>
            <a:round/>
          </a:ln>
        </p:spPr>
        <p:style>
          <a:lnRef idx="1">
            <a:schemeClr val="accent1"/>
          </a:lnRef>
          <a:fillRef idx="0">
            <a:schemeClr val="accent1"/>
          </a:fillRef>
          <a:effectRef idx="0">
            <a:schemeClr val="accent1"/>
          </a:effectRef>
          <a:fontRef idx="minor"/>
        </p:style>
      </p:sp>
      <p:sp>
        <p:nvSpPr>
          <p:cNvPr id="137" name="CustomShape 3"/>
          <p:cNvSpPr/>
          <p:nvPr/>
        </p:nvSpPr>
        <p:spPr>
          <a:xfrm>
            <a:off x="1814400" y="76320"/>
            <a:ext cx="8747280" cy="10641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200" b="1" strike="noStrike" spc="-1">
                <a:solidFill>
                  <a:srgbClr val="4B647A"/>
                </a:solidFill>
                <a:latin typeface="Arial"/>
                <a:ea typeface="DejaVu Sans"/>
              </a:rPr>
              <a:t>LEGGE REGIONALE  n.15 del 18 LUGLIO 2017 – “INTERVENTI PER LO SVILUPPO DELLA PREVIDENZA COMPLEMENTARE E DEL WELFARE INTEGRATO REGIONALE DEL VENETO”</a:t>
            </a:r>
            <a:endParaRPr lang="it-IT" sz="2200" b="0" strike="noStrike" spc="-1">
              <a:latin typeface="Arial"/>
            </a:endParaRPr>
          </a:p>
        </p:txBody>
      </p:sp>
      <p:sp>
        <p:nvSpPr>
          <p:cNvPr id="138" name="CustomShape 4"/>
          <p:cNvSpPr/>
          <p:nvPr/>
        </p:nvSpPr>
        <p:spPr>
          <a:xfrm>
            <a:off x="1774800" y="1313280"/>
            <a:ext cx="10056960" cy="55436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spcBef>
                <a:spcPts val="799"/>
              </a:spcBef>
            </a:pPr>
            <a:r>
              <a:rPr lang="it-IT" sz="1800" b="1" strike="noStrike" spc="-1">
                <a:solidFill>
                  <a:srgbClr val="4B647A"/>
                </a:solidFill>
                <a:latin typeface="Arial"/>
                <a:ea typeface="DejaVu Sans"/>
              </a:rPr>
              <a:t>Obiettivi: </a:t>
            </a:r>
            <a:r>
              <a:rPr lang="it-IT" sz="1800" b="0" strike="noStrike" spc="-1">
                <a:solidFill>
                  <a:srgbClr val="4B647A"/>
                </a:solidFill>
                <a:latin typeface="Arial"/>
                <a:ea typeface="DejaVu Sans"/>
              </a:rPr>
              <a:t>promozione e sviluppo a livello territoriale regionale della previdenza complementare di natura collettiva, all’interno di una strategia di welfare integrato regionale.</a:t>
            </a:r>
            <a:endParaRPr lang="it-IT" sz="1800" b="0" strike="noStrike" spc="-1">
              <a:latin typeface="Arial"/>
            </a:endParaRPr>
          </a:p>
          <a:p>
            <a:pPr>
              <a:lnSpc>
                <a:spcPct val="100000"/>
              </a:lnSpc>
              <a:spcBef>
                <a:spcPts val="799"/>
              </a:spcBef>
            </a:pPr>
            <a:r>
              <a:rPr lang="it-IT" sz="1800" b="0" strike="noStrike" spc="-1">
                <a:solidFill>
                  <a:srgbClr val="4B647A"/>
                </a:solidFill>
                <a:latin typeface="Arial"/>
                <a:ea typeface="DejaVu Sans"/>
              </a:rPr>
              <a:t>Punti caratterizzanti  la legge regionale 18 Luglio 2017:</a:t>
            </a:r>
            <a:endParaRPr lang="it-IT" sz="1800" b="0" strike="noStrike" spc="-1">
              <a:latin typeface="Arial"/>
            </a:endParaRPr>
          </a:p>
          <a:p>
            <a:pPr>
              <a:lnSpc>
                <a:spcPct val="100000"/>
              </a:lnSpc>
            </a:pPr>
            <a:endParaRPr lang="it-IT" sz="1800" b="0" strike="noStrike" spc="-1">
              <a:latin typeface="Arial"/>
            </a:endParaRPr>
          </a:p>
          <a:p>
            <a:pPr marL="286560" indent="-285480" algn="just">
              <a:lnSpc>
                <a:spcPct val="100000"/>
              </a:lnSpc>
              <a:buClr>
                <a:srgbClr val="4B647A"/>
              </a:buClr>
              <a:buFont typeface="Wingdings" charset="2"/>
              <a:buChar char=""/>
            </a:pPr>
            <a:r>
              <a:rPr lang="it-IT" sz="1600" b="0" strike="noStrike" spc="-1">
                <a:solidFill>
                  <a:srgbClr val="4B647A"/>
                </a:solidFill>
                <a:latin typeface="Arial"/>
                <a:ea typeface="DejaVu Sans"/>
              </a:rPr>
              <a:t>RICONOSCERE E </a:t>
            </a:r>
            <a:r>
              <a:rPr lang="it-IT" sz="1600" b="1" strike="noStrike" spc="-1">
                <a:solidFill>
                  <a:srgbClr val="4B647A"/>
                </a:solidFill>
                <a:latin typeface="Arial"/>
                <a:ea typeface="DejaVu Sans"/>
              </a:rPr>
              <a:t>FAVORIRE I FONDI PENSIONE </a:t>
            </a:r>
            <a:r>
              <a:rPr lang="it-IT" sz="1600" b="0" strike="noStrike" spc="-1">
                <a:solidFill>
                  <a:srgbClr val="4B647A"/>
                </a:solidFill>
                <a:latin typeface="Arial"/>
                <a:ea typeface="DejaVu Sans"/>
              </a:rPr>
              <a:t>PER LAVORATORI DIPENDENTI ISTITUITI A SEGUITO DI CONTRATTAZIONE A LIVELLO REGIONALE, NONCHÉ I FONDI PENSIONE PER LAVORATORI AUTONOMI E LIBERI PROFESSIONISTI PROMOSSI DALLE RISPETTIVE ASSOCIAZIONI A LIVELLO REGIONALE;</a:t>
            </a:r>
            <a:endParaRPr lang="it-IT" sz="1600" b="0" strike="noStrike" spc="-1">
              <a:latin typeface="Arial"/>
            </a:endParaRPr>
          </a:p>
          <a:p>
            <a:pPr>
              <a:lnSpc>
                <a:spcPct val="100000"/>
              </a:lnSpc>
            </a:pPr>
            <a:endParaRPr lang="it-IT" sz="1600" b="0" strike="noStrike" spc="-1">
              <a:latin typeface="Arial"/>
            </a:endParaRPr>
          </a:p>
          <a:p>
            <a:pPr marL="286560" indent="-285480">
              <a:lnSpc>
                <a:spcPct val="100000"/>
              </a:lnSpc>
              <a:buClr>
                <a:srgbClr val="4B647A"/>
              </a:buClr>
              <a:buFont typeface="Wingdings" charset="2"/>
              <a:buChar char=""/>
            </a:pPr>
            <a:r>
              <a:rPr lang="it-IT" sz="1600" b="0" strike="noStrike" spc="-1">
                <a:solidFill>
                  <a:srgbClr val="4B647A"/>
                </a:solidFill>
                <a:latin typeface="Arial"/>
                <a:ea typeface="DejaVu Sans"/>
              </a:rPr>
              <a:t>LA POSSIBILITÀ DI ISTITUIRE UN </a:t>
            </a:r>
            <a:r>
              <a:rPr lang="it-IT" sz="1600" b="1" strike="noStrike" spc="-1">
                <a:solidFill>
                  <a:srgbClr val="4B647A"/>
                </a:solidFill>
                <a:latin typeface="Arial"/>
                <a:ea typeface="DejaVu Sans"/>
              </a:rPr>
              <a:t>SISTEMA DI ACCREDITAMENTO REGIONALE </a:t>
            </a:r>
            <a:r>
              <a:rPr lang="it-IT" sz="1600" b="0" strike="noStrike" spc="-1">
                <a:solidFill>
                  <a:srgbClr val="4B647A"/>
                </a:solidFill>
                <a:latin typeface="Arial"/>
                <a:ea typeface="DejaVu Sans"/>
              </a:rPr>
              <a:t>DELLE FORME DI WELFARE COLLETTIVE PER LA REALIZZAZIONE DI ATTIVITA’ DI INFORMAZIONE E FORMAZIONE;</a:t>
            </a:r>
            <a:endParaRPr lang="it-IT" sz="1600" b="0" strike="noStrike" spc="-1">
              <a:latin typeface="Arial"/>
            </a:endParaRPr>
          </a:p>
          <a:p>
            <a:pPr>
              <a:lnSpc>
                <a:spcPct val="100000"/>
              </a:lnSpc>
            </a:pPr>
            <a:endParaRPr lang="it-IT" sz="1600" b="0" strike="noStrike" spc="-1">
              <a:latin typeface="Arial"/>
            </a:endParaRPr>
          </a:p>
          <a:p>
            <a:pPr marL="286560" indent="-285480" algn="just">
              <a:lnSpc>
                <a:spcPct val="100000"/>
              </a:lnSpc>
              <a:buClr>
                <a:srgbClr val="4B647A"/>
              </a:buClr>
              <a:buFont typeface="Wingdings" charset="2"/>
              <a:buChar char=""/>
            </a:pPr>
            <a:r>
              <a:rPr lang="it-IT" sz="1600" b="0" strike="noStrike" spc="-1">
                <a:solidFill>
                  <a:srgbClr val="4B647A"/>
                </a:solidFill>
                <a:latin typeface="Arial"/>
                <a:ea typeface="DejaVu Sans"/>
              </a:rPr>
              <a:t>LA POSSIBILITÀ DI ISTITUIRE UN </a:t>
            </a:r>
            <a:r>
              <a:rPr lang="it-IT" sz="1600" b="1" strike="noStrike" spc="-1">
                <a:solidFill>
                  <a:srgbClr val="4B647A"/>
                </a:solidFill>
                <a:latin typeface="Arial"/>
                <a:ea typeface="DejaVu Sans"/>
              </a:rPr>
              <a:t>FONDO DI PREVIDENZA COMPLEMENTARE DEL VENETO</a:t>
            </a:r>
            <a:r>
              <a:rPr lang="it-IT" sz="1600" b="0" strike="noStrike" spc="-1">
                <a:solidFill>
                  <a:srgbClr val="4B647A"/>
                </a:solidFill>
                <a:latin typeface="Arial"/>
                <a:ea typeface="DejaVu Sans"/>
              </a:rPr>
              <a:t>, INCENTIVANDO L’ADESIONE AL FONDO DEI SOGGETTI INTERESSATI A FORME PENSIONISTICHE E SANITARIE COMPLEMENTARI;</a:t>
            </a:r>
            <a:endParaRPr lang="it-IT" sz="1600" b="0" strike="noStrike" spc="-1">
              <a:latin typeface="Arial"/>
            </a:endParaRPr>
          </a:p>
          <a:p>
            <a:pPr>
              <a:lnSpc>
                <a:spcPct val="100000"/>
              </a:lnSpc>
            </a:pPr>
            <a:endParaRPr lang="it-IT" sz="1600" b="0" strike="noStrike" spc="-1">
              <a:latin typeface="Arial"/>
            </a:endParaRPr>
          </a:p>
          <a:p>
            <a:pPr marL="286560" indent="-285480" algn="just">
              <a:lnSpc>
                <a:spcPct val="100000"/>
              </a:lnSpc>
              <a:buClr>
                <a:srgbClr val="4B647A"/>
              </a:buClr>
              <a:buFont typeface="Wingdings" charset="2"/>
              <a:buChar char=""/>
            </a:pPr>
            <a:r>
              <a:rPr lang="it-IT" sz="1600" b="0" strike="noStrike" spc="-1">
                <a:solidFill>
                  <a:srgbClr val="4B647A"/>
                </a:solidFill>
                <a:latin typeface="Arial"/>
                <a:ea typeface="DejaVu Sans"/>
              </a:rPr>
              <a:t>ISTITUZIONE DI UN </a:t>
            </a:r>
            <a:r>
              <a:rPr lang="it-IT" sz="1600" b="1" strike="noStrike" spc="-1">
                <a:solidFill>
                  <a:srgbClr val="4B647A"/>
                </a:solidFill>
                <a:latin typeface="Arial"/>
                <a:ea typeface="DejaVu Sans"/>
              </a:rPr>
              <a:t>ENTE REGIONALE NON ECONOMICO</a:t>
            </a:r>
            <a:r>
              <a:rPr lang="it-IT" sz="1600" b="0" strike="noStrike" spc="-1">
                <a:solidFill>
                  <a:srgbClr val="4B647A"/>
                </a:solidFill>
                <a:latin typeface="Arial"/>
                <a:ea typeface="DejaVu Sans"/>
              </a:rPr>
              <a:t>, DENOMINATO VENETO WELFARE, A CUI AFFIDARE LE FUNZIONI INERENTI </a:t>
            </a:r>
            <a:r>
              <a:rPr lang="it-IT" sz="1600" b="1" strike="noStrike" spc="-1">
                <a:solidFill>
                  <a:srgbClr val="4B647A"/>
                </a:solidFill>
                <a:latin typeface="Arial"/>
                <a:ea typeface="DejaVu Sans"/>
              </a:rPr>
              <a:t>LA PROMOZIONE E LO SVILUPPO DELLA PREVIDENZA COMPLEMENTARE DI NATURA COLLETTIVA</a:t>
            </a:r>
            <a:r>
              <a:rPr lang="it-IT" sz="1600" b="0" strike="noStrike" spc="-1">
                <a:solidFill>
                  <a:srgbClr val="4B647A"/>
                </a:solidFill>
                <a:latin typeface="Arial"/>
                <a:ea typeface="DejaVu Sans"/>
              </a:rPr>
              <a:t>, NONCHE’ LO SVILUPPO DI SISTEMI DI WELFARE INTEGRATO.</a:t>
            </a:r>
            <a:endParaRPr lang="it-IT" sz="1600" b="0" strike="noStrike" spc="-1">
              <a:latin typeface="Arial"/>
            </a:endParaRPr>
          </a:p>
          <a:p>
            <a:pPr>
              <a:lnSpc>
                <a:spcPct val="100000"/>
              </a:lnSpc>
            </a:pPr>
            <a:endParaRPr lang="it-IT" sz="1600" b="0" strike="noStrike" spc="-1">
              <a:latin typeface="Arial"/>
            </a:endParaRPr>
          </a:p>
        </p:txBody>
      </p:sp>
      <p:pic>
        <p:nvPicPr>
          <p:cNvPr id="139" name="Immagine 18"/>
          <p:cNvPicPr/>
          <p:nvPr/>
        </p:nvPicPr>
        <p:blipFill>
          <a:blip r:embed="rId4" cstate="print"/>
          <a:stretch/>
        </p:blipFill>
        <p:spPr>
          <a:xfrm>
            <a:off x="10769760" y="195120"/>
            <a:ext cx="1206720" cy="911520"/>
          </a:xfrm>
          <a:prstGeom prst="rect">
            <a:avLst/>
          </a:prstGeom>
          <a:ln w="9360">
            <a:noFill/>
          </a:ln>
        </p:spPr>
      </p:pic>
    </p:spTree>
    <p:extLst>
      <p:ext uri="{BB962C8B-B14F-4D97-AF65-F5344CB8AC3E}">
        <p14:creationId xmlns:p14="http://schemas.microsoft.com/office/powerpoint/2010/main" val="582528744"/>
      </p:ext>
    </p:extLst>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ustomShape 1"/>
          <p:cNvSpPr/>
          <p:nvPr/>
        </p:nvSpPr>
        <p:spPr>
          <a:xfrm>
            <a:off x="-14400" y="1153080"/>
            <a:ext cx="1301400" cy="5704200"/>
          </a:xfrm>
          <a:prstGeom prst="rect">
            <a:avLst/>
          </a:prstGeom>
          <a:solidFill>
            <a:srgbClr val="4B647A"/>
          </a:solidFill>
          <a:ln>
            <a:solidFill>
              <a:srgbClr val="4B647A"/>
            </a:solidFill>
            <a:round/>
          </a:ln>
        </p:spPr>
        <p:style>
          <a:lnRef idx="2">
            <a:schemeClr val="accent1">
              <a:shade val="50000"/>
            </a:schemeClr>
          </a:lnRef>
          <a:fillRef idx="1">
            <a:schemeClr val="accent1"/>
          </a:fillRef>
          <a:effectRef idx="0">
            <a:schemeClr val="accent1"/>
          </a:effectRef>
          <a:fontRef idx="minor"/>
        </p:style>
      </p:sp>
      <p:sp>
        <p:nvSpPr>
          <p:cNvPr id="58" name="Line 2"/>
          <p:cNvSpPr/>
          <p:nvPr/>
        </p:nvSpPr>
        <p:spPr>
          <a:xfrm>
            <a:off x="-14400" y="1130040"/>
            <a:ext cx="11627640" cy="22680"/>
          </a:xfrm>
          <a:prstGeom prst="line">
            <a:avLst/>
          </a:prstGeom>
          <a:ln w="38160">
            <a:solidFill>
              <a:srgbClr val="4B647A"/>
            </a:solidFill>
            <a:round/>
          </a:ln>
        </p:spPr>
        <p:style>
          <a:lnRef idx="1">
            <a:schemeClr val="accent1"/>
          </a:lnRef>
          <a:fillRef idx="0">
            <a:schemeClr val="accent1"/>
          </a:fillRef>
          <a:effectRef idx="0">
            <a:schemeClr val="accent1"/>
          </a:effectRef>
          <a:fontRef idx="minor"/>
        </p:style>
      </p:sp>
      <p:pic>
        <p:nvPicPr>
          <p:cNvPr id="59" name="Immagine 18"/>
          <p:cNvPicPr/>
          <p:nvPr/>
        </p:nvPicPr>
        <p:blipFill>
          <a:blip r:embed="rId2"/>
          <a:stretch/>
        </p:blipFill>
        <p:spPr>
          <a:xfrm>
            <a:off x="10401480" y="198360"/>
            <a:ext cx="1207440" cy="912240"/>
          </a:xfrm>
          <a:prstGeom prst="rect">
            <a:avLst/>
          </a:prstGeom>
          <a:ln w="9360">
            <a:noFill/>
          </a:ln>
        </p:spPr>
      </p:pic>
      <p:pic>
        <p:nvPicPr>
          <p:cNvPr id="60" name="Immagine 15"/>
          <p:cNvPicPr/>
          <p:nvPr/>
        </p:nvPicPr>
        <p:blipFill>
          <a:blip r:embed="rId3"/>
          <a:stretch/>
        </p:blipFill>
        <p:spPr>
          <a:xfrm>
            <a:off x="-33120" y="0"/>
            <a:ext cx="1273320" cy="1100880"/>
          </a:xfrm>
          <a:prstGeom prst="rect">
            <a:avLst/>
          </a:prstGeom>
          <a:ln>
            <a:noFill/>
          </a:ln>
        </p:spPr>
      </p:pic>
      <p:pic>
        <p:nvPicPr>
          <p:cNvPr id="61" name="Immagine 5"/>
          <p:cNvPicPr/>
          <p:nvPr/>
        </p:nvPicPr>
        <p:blipFill>
          <a:blip r:embed="rId4"/>
          <a:stretch/>
        </p:blipFill>
        <p:spPr>
          <a:xfrm>
            <a:off x="22320" y="5994360"/>
            <a:ext cx="1264680" cy="720000"/>
          </a:xfrm>
          <a:prstGeom prst="rect">
            <a:avLst/>
          </a:prstGeom>
          <a:ln w="9360">
            <a:noFill/>
          </a:ln>
        </p:spPr>
      </p:pic>
      <p:sp>
        <p:nvSpPr>
          <p:cNvPr id="62" name="CustomShape 3"/>
          <p:cNvSpPr/>
          <p:nvPr/>
        </p:nvSpPr>
        <p:spPr>
          <a:xfrm>
            <a:off x="1814400" y="76320"/>
            <a:ext cx="8748000" cy="10648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3200" b="1" strike="noStrike" spc="-1">
                <a:solidFill>
                  <a:srgbClr val="4B647A"/>
                </a:solidFill>
                <a:latin typeface="Verdana"/>
                <a:ea typeface="DejaVu Sans"/>
              </a:rPr>
              <a:t>U.O. VENETO WELFARE</a:t>
            </a:r>
            <a:endParaRPr lang="it-IT" sz="3200" b="0" strike="noStrike" spc="-1">
              <a:latin typeface="Arial"/>
            </a:endParaRPr>
          </a:p>
          <a:p>
            <a:pPr>
              <a:lnSpc>
                <a:spcPct val="100000"/>
              </a:lnSpc>
            </a:pPr>
            <a:r>
              <a:rPr lang="it-IT" sz="3200" b="1" strike="noStrike" spc="-1">
                <a:solidFill>
                  <a:srgbClr val="4B647A"/>
                </a:solidFill>
                <a:latin typeface="Verdana"/>
                <a:ea typeface="DejaVu Sans"/>
              </a:rPr>
              <a:t>CHI SIAMO?</a:t>
            </a:r>
            <a:endParaRPr lang="it-IT" sz="3200" b="0" strike="noStrike" spc="-1">
              <a:latin typeface="Arial"/>
            </a:endParaRPr>
          </a:p>
        </p:txBody>
      </p:sp>
      <p:sp>
        <p:nvSpPr>
          <p:cNvPr id="63" name="CustomShape 4"/>
          <p:cNvSpPr/>
          <p:nvPr/>
        </p:nvSpPr>
        <p:spPr>
          <a:xfrm>
            <a:off x="1814400" y="1674720"/>
            <a:ext cx="10057680" cy="338184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400" b="0" strike="noStrike" spc="-1">
                <a:solidFill>
                  <a:srgbClr val="4B647A"/>
                </a:solidFill>
                <a:latin typeface="Verdana"/>
                <a:ea typeface="DejaVu Sans"/>
              </a:rPr>
              <a:t>Veneto Welfare è una Unità Operativa di Veneto Lavoro,</a:t>
            </a:r>
            <a:endParaRPr lang="it-IT" sz="2400" b="0" strike="noStrike" spc="-1">
              <a:latin typeface="Arial"/>
            </a:endParaRPr>
          </a:p>
          <a:p>
            <a:pPr>
              <a:lnSpc>
                <a:spcPct val="100000"/>
              </a:lnSpc>
            </a:pPr>
            <a:r>
              <a:rPr lang="it-IT" sz="2400" b="0" strike="noStrike" spc="-1">
                <a:solidFill>
                  <a:srgbClr val="4B647A"/>
                </a:solidFill>
                <a:latin typeface="Verdana"/>
                <a:ea typeface="DejaVu Sans"/>
              </a:rPr>
              <a:t>istituita con l'art. 55 della L. R. n. 45/2017</a:t>
            </a:r>
            <a:endParaRPr lang="it-IT" sz="2400" b="0" strike="noStrike" spc="-1">
              <a:latin typeface="Arial"/>
            </a:endParaRPr>
          </a:p>
          <a:p>
            <a:pPr>
              <a:lnSpc>
                <a:spcPct val="100000"/>
              </a:lnSpc>
            </a:pPr>
            <a:r>
              <a:rPr lang="it-IT" sz="2400" b="0" strike="noStrike" spc="-1">
                <a:solidFill>
                  <a:srgbClr val="4B647A"/>
                </a:solidFill>
                <a:latin typeface="Verdana"/>
                <a:ea typeface="DejaVu Sans"/>
              </a:rPr>
              <a:t>"Collegato alla legge di stabilità regionale 2018“.</a:t>
            </a:r>
            <a:endParaRPr lang="it-IT" sz="2400" b="0" strike="noStrike" spc="-1">
              <a:latin typeface="Arial"/>
            </a:endParaRPr>
          </a:p>
          <a:p>
            <a:pPr>
              <a:lnSpc>
                <a:spcPct val="100000"/>
              </a:lnSpc>
            </a:pPr>
            <a:endParaRPr lang="it-IT" sz="2400" b="0" strike="noStrike" spc="-1">
              <a:latin typeface="Arial"/>
            </a:endParaRPr>
          </a:p>
          <a:p>
            <a:pPr>
              <a:lnSpc>
                <a:spcPct val="100000"/>
              </a:lnSpc>
            </a:pPr>
            <a:endParaRPr lang="it-IT" sz="2400" b="0" strike="noStrike" spc="-1">
              <a:latin typeface="Arial"/>
            </a:endParaRPr>
          </a:p>
          <a:p>
            <a:pPr>
              <a:lnSpc>
                <a:spcPct val="100000"/>
              </a:lnSpc>
            </a:pPr>
            <a:r>
              <a:rPr lang="it-IT" sz="2400" b="1" strike="noStrike" spc="-1">
                <a:solidFill>
                  <a:srgbClr val="4B647A"/>
                </a:solidFill>
                <a:latin typeface="Verdana"/>
                <a:ea typeface="DejaVu Sans"/>
              </a:rPr>
              <a:t>L’Unità Operativa Veneto Welfare ha il ruolo di dare un maggiore impulso allo sviluppo della previdenza complementare collettiva e, in generale, ai sistemi di welfare integrato.</a:t>
            </a:r>
            <a:endParaRPr lang="it-IT" sz="2400" b="0" strike="noStrike" spc="-1">
              <a:latin typeface="Arial"/>
            </a:endParaRPr>
          </a:p>
        </p:txBody>
      </p:sp>
    </p:spTree>
    <p:extLst>
      <p:ext uri="{BB962C8B-B14F-4D97-AF65-F5344CB8AC3E}">
        <p14:creationId xmlns:p14="http://schemas.microsoft.com/office/powerpoint/2010/main" val="2460031823"/>
      </p:ext>
    </p:extLst>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CustomShape 1"/>
          <p:cNvSpPr/>
          <p:nvPr/>
        </p:nvSpPr>
        <p:spPr>
          <a:xfrm>
            <a:off x="-14400" y="1153080"/>
            <a:ext cx="1301400" cy="5704200"/>
          </a:xfrm>
          <a:prstGeom prst="rect">
            <a:avLst/>
          </a:prstGeom>
          <a:solidFill>
            <a:srgbClr val="4B647A"/>
          </a:solidFill>
          <a:ln>
            <a:solidFill>
              <a:srgbClr val="4B647A"/>
            </a:solidFill>
            <a:round/>
          </a:ln>
        </p:spPr>
        <p:style>
          <a:lnRef idx="2">
            <a:schemeClr val="accent1">
              <a:shade val="50000"/>
            </a:schemeClr>
          </a:lnRef>
          <a:fillRef idx="1">
            <a:schemeClr val="accent1"/>
          </a:fillRef>
          <a:effectRef idx="0">
            <a:schemeClr val="accent1"/>
          </a:effectRef>
          <a:fontRef idx="minor"/>
        </p:style>
      </p:sp>
      <p:sp>
        <p:nvSpPr>
          <p:cNvPr id="65" name="Line 2"/>
          <p:cNvSpPr/>
          <p:nvPr/>
        </p:nvSpPr>
        <p:spPr>
          <a:xfrm>
            <a:off x="-14400" y="1130040"/>
            <a:ext cx="11627640" cy="22680"/>
          </a:xfrm>
          <a:prstGeom prst="line">
            <a:avLst/>
          </a:prstGeom>
          <a:ln w="38160">
            <a:solidFill>
              <a:srgbClr val="4B647A"/>
            </a:solidFill>
            <a:round/>
          </a:ln>
        </p:spPr>
        <p:style>
          <a:lnRef idx="1">
            <a:schemeClr val="accent1"/>
          </a:lnRef>
          <a:fillRef idx="0">
            <a:schemeClr val="accent1"/>
          </a:fillRef>
          <a:effectRef idx="0">
            <a:schemeClr val="accent1"/>
          </a:effectRef>
          <a:fontRef idx="minor"/>
        </p:style>
      </p:sp>
      <p:pic>
        <p:nvPicPr>
          <p:cNvPr id="66" name="Immagine 18"/>
          <p:cNvPicPr/>
          <p:nvPr/>
        </p:nvPicPr>
        <p:blipFill>
          <a:blip r:embed="rId2"/>
          <a:stretch/>
        </p:blipFill>
        <p:spPr>
          <a:xfrm>
            <a:off x="10401480" y="198360"/>
            <a:ext cx="1207440" cy="912240"/>
          </a:xfrm>
          <a:prstGeom prst="rect">
            <a:avLst/>
          </a:prstGeom>
          <a:ln w="9360">
            <a:noFill/>
          </a:ln>
        </p:spPr>
      </p:pic>
      <p:pic>
        <p:nvPicPr>
          <p:cNvPr id="67" name="Immagine 12"/>
          <p:cNvPicPr/>
          <p:nvPr/>
        </p:nvPicPr>
        <p:blipFill>
          <a:blip r:embed="rId3"/>
          <a:stretch/>
        </p:blipFill>
        <p:spPr>
          <a:xfrm>
            <a:off x="-33120" y="0"/>
            <a:ext cx="1273320" cy="1100880"/>
          </a:xfrm>
          <a:prstGeom prst="rect">
            <a:avLst/>
          </a:prstGeom>
          <a:ln>
            <a:noFill/>
          </a:ln>
        </p:spPr>
      </p:pic>
      <p:pic>
        <p:nvPicPr>
          <p:cNvPr id="68" name="Immagine 5"/>
          <p:cNvPicPr/>
          <p:nvPr/>
        </p:nvPicPr>
        <p:blipFill>
          <a:blip r:embed="rId4"/>
          <a:stretch/>
        </p:blipFill>
        <p:spPr>
          <a:xfrm>
            <a:off x="22320" y="5994360"/>
            <a:ext cx="1264680" cy="720000"/>
          </a:xfrm>
          <a:prstGeom prst="rect">
            <a:avLst/>
          </a:prstGeom>
          <a:ln w="9360">
            <a:noFill/>
          </a:ln>
        </p:spPr>
      </p:pic>
      <p:sp>
        <p:nvSpPr>
          <p:cNvPr id="69" name="CustomShape 3"/>
          <p:cNvSpPr/>
          <p:nvPr/>
        </p:nvSpPr>
        <p:spPr>
          <a:xfrm>
            <a:off x="1814400" y="76320"/>
            <a:ext cx="8748000" cy="10648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3200" b="1" strike="noStrike" spc="-1">
                <a:solidFill>
                  <a:srgbClr val="4B647A"/>
                </a:solidFill>
                <a:latin typeface="Verdana"/>
                <a:ea typeface="DejaVu Sans"/>
              </a:rPr>
              <a:t>U.O. VENETO WELFARE</a:t>
            </a:r>
            <a:endParaRPr lang="it-IT" sz="3200" b="0" strike="noStrike" spc="-1">
              <a:latin typeface="Arial"/>
            </a:endParaRPr>
          </a:p>
          <a:p>
            <a:pPr>
              <a:lnSpc>
                <a:spcPct val="100000"/>
              </a:lnSpc>
            </a:pPr>
            <a:r>
              <a:rPr lang="it-IT" sz="3200" b="1" strike="noStrike" spc="-1">
                <a:solidFill>
                  <a:srgbClr val="4B647A"/>
                </a:solidFill>
                <a:latin typeface="Verdana"/>
                <a:ea typeface="DejaVu Sans"/>
              </a:rPr>
              <a:t>OBIETTIVO STRATEGICO</a:t>
            </a:r>
            <a:endParaRPr lang="it-IT" sz="3200" b="0" strike="noStrike" spc="-1">
              <a:latin typeface="Arial"/>
            </a:endParaRPr>
          </a:p>
        </p:txBody>
      </p:sp>
      <p:sp>
        <p:nvSpPr>
          <p:cNvPr id="70" name="CustomShape 4"/>
          <p:cNvSpPr/>
          <p:nvPr/>
        </p:nvSpPr>
        <p:spPr>
          <a:xfrm>
            <a:off x="1631520" y="2205000"/>
            <a:ext cx="10057680" cy="24660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600" b="1" strike="noStrike" spc="-1">
                <a:solidFill>
                  <a:srgbClr val="4B647A"/>
                </a:solidFill>
                <a:latin typeface="Verdana"/>
                <a:ea typeface="DejaVu Sans"/>
              </a:rPr>
              <a:t>L’obiettivo di Veneto Welfare è sostenere e promuovere la costruzione di un modello di welfare integrato regionale, con esplicito riferimento alle forme pensionistiche e sanitarie complementari, ai progetti di welfare territoriale</a:t>
            </a:r>
            <a:endParaRPr lang="it-IT" sz="2600" b="0" strike="noStrike" spc="-1">
              <a:latin typeface="Arial"/>
            </a:endParaRPr>
          </a:p>
          <a:p>
            <a:pPr algn="just">
              <a:lnSpc>
                <a:spcPct val="100000"/>
              </a:lnSpc>
            </a:pPr>
            <a:r>
              <a:rPr lang="it-IT" sz="2600" b="1" strike="noStrike" spc="-1">
                <a:solidFill>
                  <a:srgbClr val="4B647A"/>
                </a:solidFill>
                <a:latin typeface="Verdana"/>
                <a:ea typeface="DejaVu Sans"/>
              </a:rPr>
              <a:t>e aziendale.</a:t>
            </a:r>
            <a:endParaRPr lang="it-IT" sz="2600" b="0" strike="noStrike" spc="-1">
              <a:latin typeface="Arial"/>
            </a:endParaRPr>
          </a:p>
        </p:txBody>
      </p:sp>
    </p:spTree>
    <p:extLst>
      <p:ext uri="{BB962C8B-B14F-4D97-AF65-F5344CB8AC3E}">
        <p14:creationId xmlns:p14="http://schemas.microsoft.com/office/powerpoint/2010/main" val="1314861191"/>
      </p:ext>
    </p:extLst>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CustomShape 1"/>
          <p:cNvSpPr/>
          <p:nvPr/>
        </p:nvSpPr>
        <p:spPr>
          <a:xfrm>
            <a:off x="-14400" y="1153080"/>
            <a:ext cx="1301400" cy="5704200"/>
          </a:xfrm>
          <a:prstGeom prst="rect">
            <a:avLst/>
          </a:prstGeom>
          <a:solidFill>
            <a:srgbClr val="4B647A"/>
          </a:solidFill>
          <a:ln>
            <a:solidFill>
              <a:srgbClr val="4B647A"/>
            </a:solidFill>
            <a:round/>
          </a:ln>
        </p:spPr>
        <p:style>
          <a:lnRef idx="2">
            <a:schemeClr val="accent1">
              <a:shade val="50000"/>
            </a:schemeClr>
          </a:lnRef>
          <a:fillRef idx="1">
            <a:schemeClr val="accent1"/>
          </a:fillRef>
          <a:effectRef idx="0">
            <a:schemeClr val="accent1"/>
          </a:effectRef>
          <a:fontRef idx="minor"/>
        </p:style>
      </p:sp>
      <p:sp>
        <p:nvSpPr>
          <p:cNvPr id="72" name="Line 2"/>
          <p:cNvSpPr/>
          <p:nvPr/>
        </p:nvSpPr>
        <p:spPr>
          <a:xfrm>
            <a:off x="-14400" y="1130040"/>
            <a:ext cx="11627640" cy="22680"/>
          </a:xfrm>
          <a:prstGeom prst="line">
            <a:avLst/>
          </a:prstGeom>
          <a:ln w="38160">
            <a:solidFill>
              <a:srgbClr val="4B647A"/>
            </a:solidFill>
            <a:round/>
          </a:ln>
        </p:spPr>
        <p:style>
          <a:lnRef idx="1">
            <a:schemeClr val="accent1"/>
          </a:lnRef>
          <a:fillRef idx="0">
            <a:schemeClr val="accent1"/>
          </a:fillRef>
          <a:effectRef idx="0">
            <a:schemeClr val="accent1"/>
          </a:effectRef>
          <a:fontRef idx="minor"/>
        </p:style>
      </p:sp>
      <p:pic>
        <p:nvPicPr>
          <p:cNvPr id="73" name="Immagine 18"/>
          <p:cNvPicPr/>
          <p:nvPr/>
        </p:nvPicPr>
        <p:blipFill>
          <a:blip r:embed="rId2"/>
          <a:stretch/>
        </p:blipFill>
        <p:spPr>
          <a:xfrm>
            <a:off x="10401480" y="198360"/>
            <a:ext cx="1207440" cy="912240"/>
          </a:xfrm>
          <a:prstGeom prst="rect">
            <a:avLst/>
          </a:prstGeom>
          <a:ln w="9360">
            <a:noFill/>
          </a:ln>
        </p:spPr>
      </p:pic>
      <p:pic>
        <p:nvPicPr>
          <p:cNvPr id="74" name="Immagine 12"/>
          <p:cNvPicPr/>
          <p:nvPr/>
        </p:nvPicPr>
        <p:blipFill>
          <a:blip r:embed="rId3"/>
          <a:stretch/>
        </p:blipFill>
        <p:spPr>
          <a:xfrm>
            <a:off x="-33120" y="0"/>
            <a:ext cx="1273320" cy="1100880"/>
          </a:xfrm>
          <a:prstGeom prst="rect">
            <a:avLst/>
          </a:prstGeom>
          <a:ln>
            <a:noFill/>
          </a:ln>
        </p:spPr>
      </p:pic>
      <p:pic>
        <p:nvPicPr>
          <p:cNvPr id="75" name="Immagine 5"/>
          <p:cNvPicPr/>
          <p:nvPr/>
        </p:nvPicPr>
        <p:blipFill>
          <a:blip r:embed="rId4"/>
          <a:stretch/>
        </p:blipFill>
        <p:spPr>
          <a:xfrm>
            <a:off x="22320" y="5994360"/>
            <a:ext cx="1264680" cy="720000"/>
          </a:xfrm>
          <a:prstGeom prst="rect">
            <a:avLst/>
          </a:prstGeom>
          <a:ln w="9360">
            <a:noFill/>
          </a:ln>
        </p:spPr>
      </p:pic>
      <p:sp>
        <p:nvSpPr>
          <p:cNvPr id="76" name="CustomShape 3"/>
          <p:cNvSpPr/>
          <p:nvPr/>
        </p:nvSpPr>
        <p:spPr>
          <a:xfrm>
            <a:off x="1814400" y="76320"/>
            <a:ext cx="8748000" cy="10648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3200" b="1" strike="noStrike" spc="-1">
                <a:solidFill>
                  <a:srgbClr val="4B647A"/>
                </a:solidFill>
                <a:latin typeface="Verdana"/>
                <a:ea typeface="DejaVu Sans"/>
              </a:rPr>
              <a:t>U.O. VENETO WELFARE</a:t>
            </a:r>
            <a:endParaRPr lang="it-IT" sz="3200" b="0" strike="noStrike" spc="-1">
              <a:latin typeface="Arial"/>
            </a:endParaRPr>
          </a:p>
          <a:p>
            <a:pPr>
              <a:lnSpc>
                <a:spcPct val="100000"/>
              </a:lnSpc>
            </a:pPr>
            <a:r>
              <a:rPr lang="it-IT" sz="3200" b="1" strike="noStrike" spc="-1">
                <a:solidFill>
                  <a:srgbClr val="4B647A"/>
                </a:solidFill>
                <a:latin typeface="Verdana"/>
                <a:ea typeface="DejaVu Sans"/>
              </a:rPr>
              <a:t>AZIONI DI SISTEMA</a:t>
            </a:r>
            <a:endParaRPr lang="it-IT" sz="3200" b="0" strike="noStrike" spc="-1">
              <a:latin typeface="Arial"/>
            </a:endParaRPr>
          </a:p>
        </p:txBody>
      </p:sp>
      <p:sp>
        <p:nvSpPr>
          <p:cNvPr id="77" name="CustomShape 4"/>
          <p:cNvSpPr/>
          <p:nvPr/>
        </p:nvSpPr>
        <p:spPr>
          <a:xfrm>
            <a:off x="1814400" y="1674720"/>
            <a:ext cx="10057680" cy="36540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514440" indent="-513720">
              <a:lnSpc>
                <a:spcPct val="100000"/>
              </a:lnSpc>
              <a:buClr>
                <a:srgbClr val="4B647A"/>
              </a:buClr>
              <a:buFont typeface="Wingdings" charset="2"/>
              <a:buChar char=""/>
            </a:pPr>
            <a:r>
              <a:rPr lang="it-IT" sz="2600" b="1" strike="noStrike" spc="-1">
                <a:solidFill>
                  <a:srgbClr val="4B647A"/>
                </a:solidFill>
                <a:latin typeface="Verdana"/>
                <a:ea typeface="DejaVu Sans"/>
              </a:rPr>
              <a:t>Coordinamento degli attori del sistema regionale;</a:t>
            </a:r>
            <a:endParaRPr lang="it-IT" sz="2600" b="0" strike="noStrike" spc="-1">
              <a:latin typeface="Arial"/>
            </a:endParaRPr>
          </a:p>
          <a:p>
            <a:pPr>
              <a:lnSpc>
                <a:spcPct val="100000"/>
              </a:lnSpc>
            </a:pPr>
            <a:endParaRPr lang="it-IT" sz="2600" b="0" strike="noStrike" spc="-1">
              <a:latin typeface="Arial"/>
            </a:endParaRPr>
          </a:p>
          <a:p>
            <a:pPr marL="514440" indent="-513720">
              <a:lnSpc>
                <a:spcPct val="100000"/>
              </a:lnSpc>
              <a:buClr>
                <a:srgbClr val="4B647A"/>
              </a:buClr>
              <a:buFont typeface="Wingdings" charset="2"/>
              <a:buChar char=""/>
            </a:pPr>
            <a:r>
              <a:rPr lang="it-IT" sz="2600" b="1" strike="noStrike" spc="-1">
                <a:solidFill>
                  <a:srgbClr val="4B647A"/>
                </a:solidFill>
                <a:latin typeface="Verdana"/>
                <a:ea typeface="DejaVu Sans"/>
              </a:rPr>
              <a:t>Promozione, informazione e assistenza  qualificata;</a:t>
            </a:r>
            <a:endParaRPr lang="it-IT" sz="2600" b="0" strike="noStrike" spc="-1">
              <a:latin typeface="Arial"/>
            </a:endParaRPr>
          </a:p>
          <a:p>
            <a:pPr>
              <a:lnSpc>
                <a:spcPct val="100000"/>
              </a:lnSpc>
            </a:pPr>
            <a:endParaRPr lang="it-IT" sz="2600" b="0" strike="noStrike" spc="-1">
              <a:latin typeface="Arial"/>
            </a:endParaRPr>
          </a:p>
          <a:p>
            <a:pPr marL="514440" indent="-513720">
              <a:lnSpc>
                <a:spcPct val="100000"/>
              </a:lnSpc>
              <a:buClr>
                <a:srgbClr val="4B647A"/>
              </a:buClr>
              <a:buFont typeface="Wingdings" charset="2"/>
              <a:buChar char=""/>
            </a:pPr>
            <a:r>
              <a:rPr lang="it-IT" sz="2600" b="1" strike="noStrike" spc="-1">
                <a:solidFill>
                  <a:srgbClr val="4B647A"/>
                </a:solidFill>
                <a:latin typeface="Verdana"/>
                <a:ea typeface="DejaVu Sans"/>
              </a:rPr>
              <a:t>Realizzazione di progetti relativi a nuove forme di tutela sociale;</a:t>
            </a:r>
            <a:endParaRPr lang="it-IT" sz="2600" b="0" strike="noStrike" spc="-1">
              <a:latin typeface="Arial"/>
            </a:endParaRPr>
          </a:p>
          <a:p>
            <a:pPr>
              <a:lnSpc>
                <a:spcPct val="100000"/>
              </a:lnSpc>
            </a:pPr>
            <a:endParaRPr lang="it-IT" sz="2600" b="0" strike="noStrike" spc="-1">
              <a:latin typeface="Arial"/>
            </a:endParaRPr>
          </a:p>
          <a:p>
            <a:pPr marL="514440" indent="-513720">
              <a:lnSpc>
                <a:spcPct val="100000"/>
              </a:lnSpc>
              <a:buClr>
                <a:srgbClr val="4B647A"/>
              </a:buClr>
              <a:buFont typeface="Wingdings" charset="2"/>
              <a:buChar char=""/>
            </a:pPr>
            <a:r>
              <a:rPr lang="it-IT" sz="2600" b="1" strike="noStrike" spc="-1">
                <a:solidFill>
                  <a:srgbClr val="4B647A"/>
                </a:solidFill>
                <a:latin typeface="Verdana"/>
                <a:ea typeface="DejaVu Sans"/>
              </a:rPr>
              <a:t>Azioni di sistema.</a:t>
            </a:r>
            <a:endParaRPr lang="it-IT" sz="2600" b="0" strike="noStrike" spc="-1">
              <a:latin typeface="Arial"/>
            </a:endParaRPr>
          </a:p>
        </p:txBody>
      </p:sp>
    </p:spTree>
    <p:extLst>
      <p:ext uri="{BB962C8B-B14F-4D97-AF65-F5344CB8AC3E}">
        <p14:creationId xmlns:p14="http://schemas.microsoft.com/office/powerpoint/2010/main" val="3234226918"/>
      </p:ext>
    </p:extLst>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14400" y="1153080"/>
            <a:ext cx="1301400" cy="5704200"/>
          </a:xfrm>
          <a:prstGeom prst="rect">
            <a:avLst/>
          </a:prstGeom>
          <a:solidFill>
            <a:srgbClr val="4B647A"/>
          </a:solidFill>
          <a:ln>
            <a:solidFill>
              <a:srgbClr val="4B647A"/>
            </a:solidFill>
            <a:round/>
          </a:ln>
        </p:spPr>
        <p:style>
          <a:lnRef idx="2">
            <a:schemeClr val="accent1">
              <a:shade val="50000"/>
            </a:schemeClr>
          </a:lnRef>
          <a:fillRef idx="1">
            <a:schemeClr val="accent1"/>
          </a:fillRef>
          <a:effectRef idx="0">
            <a:schemeClr val="accent1"/>
          </a:effectRef>
          <a:fontRef idx="minor"/>
        </p:style>
      </p:sp>
      <p:sp>
        <p:nvSpPr>
          <p:cNvPr id="79" name="Line 2"/>
          <p:cNvSpPr/>
          <p:nvPr/>
        </p:nvSpPr>
        <p:spPr>
          <a:xfrm>
            <a:off x="-14400" y="1130040"/>
            <a:ext cx="11627640" cy="22680"/>
          </a:xfrm>
          <a:prstGeom prst="line">
            <a:avLst/>
          </a:prstGeom>
          <a:ln w="38160">
            <a:solidFill>
              <a:srgbClr val="4B647A"/>
            </a:solidFill>
            <a:round/>
          </a:ln>
        </p:spPr>
        <p:style>
          <a:lnRef idx="1">
            <a:schemeClr val="accent1"/>
          </a:lnRef>
          <a:fillRef idx="0">
            <a:schemeClr val="accent1"/>
          </a:fillRef>
          <a:effectRef idx="0">
            <a:schemeClr val="accent1"/>
          </a:effectRef>
          <a:fontRef idx="minor"/>
        </p:style>
      </p:sp>
      <p:pic>
        <p:nvPicPr>
          <p:cNvPr id="80" name="Immagine 18"/>
          <p:cNvPicPr/>
          <p:nvPr/>
        </p:nvPicPr>
        <p:blipFill>
          <a:blip r:embed="rId2"/>
          <a:stretch/>
        </p:blipFill>
        <p:spPr>
          <a:xfrm>
            <a:off x="10401480" y="198360"/>
            <a:ext cx="1207440" cy="912240"/>
          </a:xfrm>
          <a:prstGeom prst="rect">
            <a:avLst/>
          </a:prstGeom>
          <a:ln w="9360">
            <a:noFill/>
          </a:ln>
        </p:spPr>
      </p:pic>
      <p:pic>
        <p:nvPicPr>
          <p:cNvPr id="81" name="Immagine 12"/>
          <p:cNvPicPr/>
          <p:nvPr/>
        </p:nvPicPr>
        <p:blipFill>
          <a:blip r:embed="rId3"/>
          <a:stretch/>
        </p:blipFill>
        <p:spPr>
          <a:xfrm>
            <a:off x="-33120" y="0"/>
            <a:ext cx="1273320" cy="1100880"/>
          </a:xfrm>
          <a:prstGeom prst="rect">
            <a:avLst/>
          </a:prstGeom>
          <a:ln>
            <a:noFill/>
          </a:ln>
        </p:spPr>
      </p:pic>
      <p:pic>
        <p:nvPicPr>
          <p:cNvPr id="82" name="Immagine 5"/>
          <p:cNvPicPr/>
          <p:nvPr/>
        </p:nvPicPr>
        <p:blipFill>
          <a:blip r:embed="rId4"/>
          <a:stretch/>
        </p:blipFill>
        <p:spPr>
          <a:xfrm>
            <a:off x="22320" y="5994360"/>
            <a:ext cx="1264680" cy="720000"/>
          </a:xfrm>
          <a:prstGeom prst="rect">
            <a:avLst/>
          </a:prstGeom>
          <a:ln w="9360">
            <a:noFill/>
          </a:ln>
        </p:spPr>
      </p:pic>
      <p:sp>
        <p:nvSpPr>
          <p:cNvPr id="83" name="CustomShape 3"/>
          <p:cNvSpPr/>
          <p:nvPr/>
        </p:nvSpPr>
        <p:spPr>
          <a:xfrm>
            <a:off x="1814400" y="76320"/>
            <a:ext cx="8748000" cy="10648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3200" b="1" strike="noStrike" spc="-1">
                <a:solidFill>
                  <a:srgbClr val="4B647A"/>
                </a:solidFill>
                <a:latin typeface="Verdana"/>
                <a:ea typeface="DejaVu Sans"/>
              </a:rPr>
              <a:t>U.O. VENETO WELFARE</a:t>
            </a:r>
            <a:endParaRPr lang="it-IT" sz="3200" b="0" strike="noStrike" spc="-1">
              <a:latin typeface="Arial"/>
            </a:endParaRPr>
          </a:p>
          <a:p>
            <a:pPr>
              <a:lnSpc>
                <a:spcPct val="100000"/>
              </a:lnSpc>
            </a:pPr>
            <a:r>
              <a:rPr lang="it-IT" sz="3200" b="1" strike="noStrike" spc="-1">
                <a:solidFill>
                  <a:srgbClr val="4B647A"/>
                </a:solidFill>
                <a:latin typeface="Verdana"/>
                <a:ea typeface="DejaVu Sans"/>
              </a:rPr>
              <a:t>LO STATO DELL’ARTE</a:t>
            </a:r>
            <a:endParaRPr lang="it-IT" sz="3200" b="0" strike="noStrike" spc="-1">
              <a:latin typeface="Arial"/>
            </a:endParaRPr>
          </a:p>
        </p:txBody>
      </p:sp>
      <p:sp>
        <p:nvSpPr>
          <p:cNvPr id="84" name="CustomShape 4"/>
          <p:cNvSpPr/>
          <p:nvPr/>
        </p:nvSpPr>
        <p:spPr>
          <a:xfrm>
            <a:off x="1814400" y="1674720"/>
            <a:ext cx="10057680" cy="43462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marL="343080" indent="-342360">
              <a:lnSpc>
                <a:spcPct val="100000"/>
              </a:lnSpc>
              <a:buClr>
                <a:srgbClr val="4B647A"/>
              </a:buClr>
              <a:buFont typeface="Arial"/>
              <a:buChar char="•"/>
            </a:pPr>
            <a:r>
              <a:rPr lang="it-IT" sz="2600" b="1" strike="noStrike" spc="-1">
                <a:solidFill>
                  <a:srgbClr val="4B647A"/>
                </a:solidFill>
                <a:latin typeface="Verdana"/>
                <a:ea typeface="DejaVu Sans"/>
              </a:rPr>
              <a:t>coinvolgimento e sensibilizzazione </a:t>
            </a:r>
            <a:r>
              <a:rPr lang="it-IT" sz="2600" b="0" strike="noStrike" spc="-1">
                <a:solidFill>
                  <a:srgbClr val="4B647A"/>
                </a:solidFill>
                <a:latin typeface="Verdana"/>
                <a:ea typeface="DejaVu Sans"/>
              </a:rPr>
              <a:t>dei vari stakeholders anche attraverso seminari esplorativi;</a:t>
            </a:r>
            <a:endParaRPr lang="it-IT" sz="2600" b="0" strike="noStrike" spc="-1">
              <a:latin typeface="Arial"/>
            </a:endParaRPr>
          </a:p>
          <a:p>
            <a:pPr marL="343080" indent="-342360">
              <a:lnSpc>
                <a:spcPct val="100000"/>
              </a:lnSpc>
              <a:buClr>
                <a:srgbClr val="4B647A"/>
              </a:buClr>
              <a:buFont typeface="Arial"/>
              <a:buChar char="•"/>
            </a:pPr>
            <a:r>
              <a:rPr lang="it-IT" sz="2600" b="1" strike="noStrike" spc="-1">
                <a:solidFill>
                  <a:srgbClr val="4B647A"/>
                </a:solidFill>
                <a:latin typeface="Verdana"/>
                <a:ea typeface="DejaVu Sans"/>
              </a:rPr>
              <a:t>analisi e integrazione </a:t>
            </a:r>
            <a:r>
              <a:rPr lang="it-IT" sz="2600" b="0" strike="noStrike" spc="-1">
                <a:solidFill>
                  <a:srgbClr val="4B647A"/>
                </a:solidFill>
                <a:latin typeface="Verdana"/>
                <a:ea typeface="DejaVu Sans"/>
              </a:rPr>
              <a:t>della normativa di riferimento con partecipazione attiva nei contenuti alle nuove forme legislative di accreditamento dei fondi;</a:t>
            </a:r>
            <a:endParaRPr lang="it-IT" sz="2600" b="0" strike="noStrike" spc="-1">
              <a:latin typeface="Arial"/>
            </a:endParaRPr>
          </a:p>
          <a:p>
            <a:pPr marL="343080" indent="-342360">
              <a:lnSpc>
                <a:spcPct val="100000"/>
              </a:lnSpc>
              <a:buClr>
                <a:srgbClr val="4B647A"/>
              </a:buClr>
              <a:buFont typeface="Arial"/>
              <a:buChar char="•"/>
            </a:pPr>
            <a:r>
              <a:rPr lang="it-IT" sz="2600" b="1" strike="noStrike" spc="-1">
                <a:solidFill>
                  <a:srgbClr val="4B647A"/>
                </a:solidFill>
                <a:latin typeface="Verdana"/>
                <a:ea typeface="DejaVu Sans"/>
              </a:rPr>
              <a:t>comunicati stampa </a:t>
            </a:r>
            <a:r>
              <a:rPr lang="it-IT" sz="2600" b="0" strike="noStrike" spc="-1">
                <a:solidFill>
                  <a:srgbClr val="4B647A"/>
                </a:solidFill>
                <a:latin typeface="Verdana"/>
                <a:ea typeface="DejaVu Sans"/>
              </a:rPr>
              <a:t>sul tema welfare integrato e condivisione di strategie comuni con i vari soggetti istituzionali, economici e sociali;</a:t>
            </a:r>
            <a:endParaRPr lang="it-IT" sz="2600" b="0" strike="noStrike" spc="-1">
              <a:latin typeface="Arial"/>
            </a:endParaRPr>
          </a:p>
          <a:p>
            <a:pPr marL="343080" indent="-342360">
              <a:lnSpc>
                <a:spcPct val="100000"/>
              </a:lnSpc>
              <a:buClr>
                <a:srgbClr val="4B647A"/>
              </a:buClr>
              <a:buFont typeface="Arial"/>
              <a:buChar char="•"/>
            </a:pPr>
            <a:r>
              <a:rPr lang="it-IT" sz="2600" b="1" strike="noStrike" spc="-1">
                <a:solidFill>
                  <a:srgbClr val="4B647A"/>
                </a:solidFill>
                <a:latin typeface="Verdana"/>
                <a:ea typeface="DejaVu Sans"/>
              </a:rPr>
              <a:t>campagna comunicazione </a:t>
            </a:r>
            <a:r>
              <a:rPr lang="it-IT" sz="2600" b="0" strike="noStrike" spc="-1">
                <a:solidFill>
                  <a:srgbClr val="4B647A"/>
                </a:solidFill>
                <a:latin typeface="Verdana"/>
                <a:ea typeface="DejaVu Sans"/>
              </a:rPr>
              <a:t>sul tema welfare complementare.</a:t>
            </a:r>
            <a:endParaRPr lang="it-IT" sz="2600" b="0" strike="noStrike" spc="-1">
              <a:latin typeface="Arial"/>
            </a:endParaRPr>
          </a:p>
        </p:txBody>
      </p:sp>
    </p:spTree>
    <p:extLst>
      <p:ext uri="{BB962C8B-B14F-4D97-AF65-F5344CB8AC3E}">
        <p14:creationId xmlns:p14="http://schemas.microsoft.com/office/powerpoint/2010/main" val="3481540698"/>
      </p:ext>
    </p:extLst>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489</TotalTime>
  <Words>3055</Words>
  <Application>Microsoft Office PowerPoint</Application>
  <PresentationFormat>Widescreen</PresentationFormat>
  <Paragraphs>295</Paragraphs>
  <Slides>26</Slides>
  <Notes>2</Notes>
  <HiddenSlides>0</HiddenSlides>
  <MMClips>0</MMClips>
  <ScaleCrop>false</ScaleCrop>
  <HeadingPairs>
    <vt:vector size="6" baseType="variant">
      <vt:variant>
        <vt:lpstr>Caratteri utilizzati</vt:lpstr>
      </vt:variant>
      <vt:variant>
        <vt:i4>6</vt:i4>
      </vt:variant>
      <vt:variant>
        <vt:lpstr>Tema</vt:lpstr>
      </vt:variant>
      <vt:variant>
        <vt:i4>3</vt:i4>
      </vt:variant>
      <vt:variant>
        <vt:lpstr>Titoli diapositive</vt:lpstr>
      </vt:variant>
      <vt:variant>
        <vt:i4>26</vt:i4>
      </vt:variant>
    </vt:vector>
  </HeadingPairs>
  <TitlesOfParts>
    <vt:vector size="35" baseType="lpstr">
      <vt:lpstr>Arial</vt:lpstr>
      <vt:lpstr>Calibri</vt:lpstr>
      <vt:lpstr>Symbol</vt:lpstr>
      <vt:lpstr>Times New Roman</vt:lpstr>
      <vt:lpstr>Verdana</vt:lpstr>
      <vt:lpstr>Wingdings</vt:lpstr>
      <vt:lpstr>Office Theme</vt:lpstr>
      <vt:lpstr>Office Theme</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Alberto Nalin</dc:creator>
  <cp:lastModifiedBy>Mirco Casteller</cp:lastModifiedBy>
  <cp:revision>40</cp:revision>
  <dcterms:created xsi:type="dcterms:W3CDTF">2018-12-05T20:55:34Z</dcterms:created>
  <dcterms:modified xsi:type="dcterms:W3CDTF">2020-07-07T14:25:38Z</dcterms:modified>
  <dc:language>it-IT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2</vt:i4>
  </property>
  <property fmtid="{D5CDD505-2E9C-101B-9397-08002B2CF9AE}" pid="8" name="PresentationFormat">
    <vt:lpwstr>Personalizzato</vt:lpwstr>
  </property>
  <property fmtid="{D5CDD505-2E9C-101B-9397-08002B2CF9AE}" pid="9" name="ScaleCrop">
    <vt:bool>false</vt:bool>
  </property>
  <property fmtid="{D5CDD505-2E9C-101B-9397-08002B2CF9AE}" pid="10" name="ShareDoc">
    <vt:bool>false</vt:bool>
  </property>
  <property fmtid="{D5CDD505-2E9C-101B-9397-08002B2CF9AE}" pid="11" name="Slides">
    <vt:i4>14</vt:i4>
  </property>
</Properties>
</file>